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4"/>
  </p:notesMasterIdLst>
  <p:handoutMasterIdLst>
    <p:handoutMasterId r:id="rId35"/>
  </p:handoutMasterIdLst>
  <p:sldIdLst>
    <p:sldId id="262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7" r:id="rId15"/>
    <p:sldId id="468" r:id="rId16"/>
    <p:sldId id="483" r:id="rId17"/>
    <p:sldId id="470" r:id="rId18"/>
    <p:sldId id="472" r:id="rId19"/>
    <p:sldId id="474" r:id="rId20"/>
    <p:sldId id="473" r:id="rId21"/>
    <p:sldId id="475" r:id="rId22"/>
    <p:sldId id="477" r:id="rId23"/>
    <p:sldId id="478" r:id="rId24"/>
    <p:sldId id="479" r:id="rId25"/>
    <p:sldId id="480" r:id="rId26"/>
    <p:sldId id="481" r:id="rId27"/>
    <p:sldId id="484" r:id="rId28"/>
    <p:sldId id="482" r:id="rId29"/>
    <p:sldId id="485" r:id="rId30"/>
    <p:sldId id="486" r:id="rId31"/>
    <p:sldId id="487" r:id="rId32"/>
    <p:sldId id="488" r:id="rId33"/>
  </p:sldIdLst>
  <p:sldSz cx="9144000" cy="6858000" type="screen4x3"/>
  <p:notesSz cx="6718300" cy="9855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02">
          <p15:clr>
            <a:srgbClr val="A4A3A4"/>
          </p15:clr>
        </p15:guide>
        <p15:guide id="2" orient="horz" pos="1026">
          <p15:clr>
            <a:srgbClr val="A4A3A4"/>
          </p15:clr>
        </p15:guide>
        <p15:guide id="3" orient="horz" pos="654">
          <p15:clr>
            <a:srgbClr val="A4A3A4"/>
          </p15:clr>
        </p15:guide>
        <p15:guide id="4" pos="2880">
          <p15:clr>
            <a:srgbClr val="A4A3A4"/>
          </p15:clr>
        </p15:guide>
        <p15:guide id="5" pos="5511">
          <p15:clr>
            <a:srgbClr val="A4A3A4"/>
          </p15:clr>
        </p15:guide>
        <p15:guide id="6" pos="45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28282"/>
    <a:srgbClr val="198CFF"/>
    <a:srgbClr val="E4E4E4"/>
    <a:srgbClr val="D71717"/>
    <a:srgbClr val="4FC9FF"/>
    <a:srgbClr val="EE0000"/>
    <a:srgbClr val="EAEAEA"/>
    <a:srgbClr val="ECEC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20" autoAdjust="0"/>
  </p:normalViewPr>
  <p:slideViewPr>
    <p:cSldViewPr snapToGrid="0">
      <p:cViewPr varScale="1">
        <p:scale>
          <a:sx n="76" d="100"/>
          <a:sy n="76" d="100"/>
        </p:scale>
        <p:origin x="-984" y="-90"/>
      </p:cViewPr>
      <p:guideLst>
        <p:guide orient="horz" pos="3702"/>
        <p:guide orient="horz" pos="1026"/>
        <p:guide orient="horz" pos="654"/>
        <p:guide pos="2880"/>
        <p:guide pos="5511"/>
        <p:guide pos="45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 snapToGrid="0">
      <p:cViewPr>
        <p:scale>
          <a:sx n="150" d="100"/>
          <a:sy n="150" d="100"/>
        </p:scale>
        <p:origin x="-618" y="2520"/>
      </p:cViewPr>
      <p:guideLst>
        <p:guide orient="horz" pos="3104"/>
        <p:guide pos="211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18" Type="http://schemas.openxmlformats.org/officeDocument/2006/relationships/slide" Target="slides/slide21.xml"/><Relationship Id="rId26" Type="http://schemas.openxmlformats.org/officeDocument/2006/relationships/slide" Target="slides/slide29.xml"/><Relationship Id="rId3" Type="http://schemas.openxmlformats.org/officeDocument/2006/relationships/slide" Target="slides/slide5.xml"/><Relationship Id="rId21" Type="http://schemas.openxmlformats.org/officeDocument/2006/relationships/slide" Target="slides/slide24.xml"/><Relationship Id="rId7" Type="http://schemas.openxmlformats.org/officeDocument/2006/relationships/slide" Target="slides/slide10.xml"/><Relationship Id="rId12" Type="http://schemas.openxmlformats.org/officeDocument/2006/relationships/slide" Target="slides/slide15.xml"/><Relationship Id="rId17" Type="http://schemas.openxmlformats.org/officeDocument/2006/relationships/slide" Target="slides/slide20.xml"/><Relationship Id="rId25" Type="http://schemas.openxmlformats.org/officeDocument/2006/relationships/slide" Target="slides/slide28.xml"/><Relationship Id="rId2" Type="http://schemas.openxmlformats.org/officeDocument/2006/relationships/slide" Target="slides/slide4.xml"/><Relationship Id="rId16" Type="http://schemas.openxmlformats.org/officeDocument/2006/relationships/slide" Target="slides/slide19.xml"/><Relationship Id="rId20" Type="http://schemas.openxmlformats.org/officeDocument/2006/relationships/slide" Target="slides/slide23.xml"/><Relationship Id="rId29" Type="http://schemas.openxmlformats.org/officeDocument/2006/relationships/slide" Target="slides/slide32.xml"/><Relationship Id="rId1" Type="http://schemas.openxmlformats.org/officeDocument/2006/relationships/slide" Target="slides/slide3.xml"/><Relationship Id="rId6" Type="http://schemas.openxmlformats.org/officeDocument/2006/relationships/slide" Target="slides/slide9.xml"/><Relationship Id="rId11" Type="http://schemas.openxmlformats.org/officeDocument/2006/relationships/slide" Target="slides/slide14.xml"/><Relationship Id="rId24" Type="http://schemas.openxmlformats.org/officeDocument/2006/relationships/slide" Target="slides/slide27.xml"/><Relationship Id="rId5" Type="http://schemas.openxmlformats.org/officeDocument/2006/relationships/slide" Target="slides/slide8.xml"/><Relationship Id="rId15" Type="http://schemas.openxmlformats.org/officeDocument/2006/relationships/slide" Target="slides/slide18.xml"/><Relationship Id="rId23" Type="http://schemas.openxmlformats.org/officeDocument/2006/relationships/slide" Target="slides/slide26.xml"/><Relationship Id="rId28" Type="http://schemas.openxmlformats.org/officeDocument/2006/relationships/slide" Target="slides/slide31.xml"/><Relationship Id="rId10" Type="http://schemas.openxmlformats.org/officeDocument/2006/relationships/slide" Target="slides/slide13.xml"/><Relationship Id="rId19" Type="http://schemas.openxmlformats.org/officeDocument/2006/relationships/slide" Target="slides/slide22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7.xml"/><Relationship Id="rId22" Type="http://schemas.openxmlformats.org/officeDocument/2006/relationships/slide" Target="slides/slide25.xml"/><Relationship Id="rId27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DA0A71-3712-4613-90A8-7212EABD0D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091763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3400" y="317500"/>
            <a:ext cx="5616575" cy="42132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927600"/>
            <a:ext cx="554513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</p:txBody>
      </p:sp>
    </p:spTree>
    <p:extLst>
      <p:ext uri="{BB962C8B-B14F-4D97-AF65-F5344CB8AC3E}">
        <p14:creationId xmlns="" xmlns:p14="http://schemas.microsoft.com/office/powerpoint/2010/main" val="27927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33350" indent="-133350" algn="l" rtl="0" eaLnBrk="0" fontAlgn="base" hangingPunct="0">
      <a:lnSpc>
        <a:spcPts val="1100"/>
      </a:lnSpc>
      <a:spcBef>
        <a:spcPct val="0"/>
      </a:spcBef>
      <a:spcAft>
        <a:spcPts val="500"/>
      </a:spcAft>
      <a:buClr>
        <a:srgbClr val="B80000"/>
      </a:buClr>
      <a:buSzPct val="85000"/>
      <a:buFont typeface="ZapfDingbats"/>
      <a:buChar char="q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266700" indent="-131763" algn="l" rtl="0" eaLnBrk="0" fontAlgn="base" hangingPunct="0">
      <a:lnSpc>
        <a:spcPts val="1100"/>
      </a:lnSpc>
      <a:spcBef>
        <a:spcPct val="0"/>
      </a:spcBef>
      <a:spcAft>
        <a:spcPts val="500"/>
      </a:spcAft>
      <a:buClr>
        <a:srgbClr val="B80000"/>
      </a:buClr>
      <a:buSzPct val="85000"/>
      <a:buFont typeface="ZapfDingbats"/>
      <a:buChar char="m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387350" indent="-119063" algn="l" rtl="0" eaLnBrk="0" fontAlgn="base" hangingPunct="0">
      <a:lnSpc>
        <a:spcPts val="1200"/>
      </a:lnSpc>
      <a:spcBef>
        <a:spcPct val="0"/>
      </a:spcBef>
      <a:spcAft>
        <a:spcPts val="500"/>
      </a:spcAft>
      <a:buClr>
        <a:srgbClr val="B80000"/>
      </a:buClr>
      <a:buFont typeface="Wingdings 2" pitchFamily="18" charset="2"/>
      <a:buChar char=""/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200" indent="-228600" algn="l" rtl="0" eaLnBrk="0" fontAlgn="base" hangingPunct="0">
      <a:lnSpc>
        <a:spcPts val="1400"/>
      </a:lnSpc>
      <a:spcBef>
        <a:spcPct val="0"/>
      </a:spcBef>
      <a:spcAft>
        <a:spcPts val="50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400" indent="-228600" algn="l" rtl="0" eaLnBrk="0" fontAlgn="base" hangingPunct="0">
      <a:lnSpc>
        <a:spcPts val="1400"/>
      </a:lnSpc>
      <a:spcBef>
        <a:spcPct val="0"/>
      </a:spcBef>
      <a:spcAft>
        <a:spcPts val="50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447555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335152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4245840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926822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8876801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766661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04401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771636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440840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24906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00514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327079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796168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975762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021345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731194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4876699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9961725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916790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449847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4331017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43310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713011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4049787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863596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495414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061062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23735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01196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8105775" y="627062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8023-6D9C-41FE-89D1-BAADD6AB72E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4F4EA7-FFDC-40A6-9598-40CB3DA1A871}" type="datetimeFigureOut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9BBB-353B-4062-9AB9-6D552DE6D8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0A3C0FD-6C1E-416D-98CF-2868A9D6D797}" type="datetimeFigureOut">
              <a:rPr lang="en-US"/>
              <a:pPr>
                <a:defRPr/>
              </a:pPr>
              <a:t>2/4/2014</a:t>
            </a:fld>
            <a:endParaRPr lang="en-US" dirty="0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D1698-5C9E-4FC6-B87B-233EE46862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Portadilla presentación Blanc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 userDrawn="1"/>
        </p:nvSpPr>
        <p:spPr>
          <a:xfrm>
            <a:off x="1895475" y="1809750"/>
            <a:ext cx="895350" cy="866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pt-BR"/>
          </a:p>
        </p:txBody>
      </p:sp>
      <p:pic>
        <p:nvPicPr>
          <p:cNvPr id="5" name="Picture 21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81646" y="1822740"/>
            <a:ext cx="685800" cy="857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561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3575" y="1844675"/>
            <a:ext cx="5184775" cy="900113"/>
          </a:xfrm>
        </p:spPr>
        <p:txBody>
          <a:bodyPr anchor="ctr"/>
          <a:lstStyle>
            <a:lvl1pPr marL="0" indent="0">
              <a:lnSpc>
                <a:spcPts val="2400"/>
              </a:lnSpc>
              <a:buFont typeface="ZapfDingbats" pitchFamily="82" charset="2"/>
              <a:buNone/>
              <a:defRPr sz="2200">
                <a:solidFill>
                  <a:srgbClr val="B80000"/>
                </a:solidFill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52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205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lnSpc>
                <a:spcPts val="2400"/>
              </a:lnSpc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75AB591-4BCC-4FB8-9371-F3FF0043316B}" type="datetimeFigureOut">
              <a:rPr lang="en-US"/>
              <a:pPr>
                <a:defRPr/>
              </a:pPr>
              <a:t>2/4/2014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ts val="2400"/>
              </a:lnSpc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lnSpc>
                <a:spcPts val="2400"/>
              </a:lnSpc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5CB577B-B1CF-4C4A-AD63-E1C79E2E31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057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lnSpc>
                  <a:spcPts val="2400"/>
                </a:lnSpc>
                <a:defRPr/>
              </a:pPr>
              <a:endParaRPr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lnSpc>
                  <a:spcPts val="2400"/>
                </a:lnSpc>
                <a:defRPr/>
              </a:pPr>
              <a:endParaRPr lang="en-US"/>
            </a:p>
          </p:txBody>
        </p:sp>
      </p:grpSp>
      <p:pic>
        <p:nvPicPr>
          <p:cNvPr id="14" name="Picture 21" descr="Fondo presentación Blanc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8000"/>
              </a:srgbClr>
            </a:outerShdw>
          </a:effectLst>
        </p:spPr>
      </p:pic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0" y="6604000"/>
            <a:ext cx="9144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900" b="0" i="1" dirty="0" smtClean="0">
                <a:solidFill>
                  <a:srgbClr val="004563"/>
                </a:solidFill>
              </a:rPr>
              <a:t>Auxilio Multicritério à Decisão</a:t>
            </a:r>
            <a:endParaRPr lang="pt-BR" sz="900" b="0" i="1" dirty="0">
              <a:solidFill>
                <a:srgbClr val="004563"/>
              </a:solidFill>
            </a:endParaRPr>
          </a:p>
        </p:txBody>
      </p:sp>
      <p:sp>
        <p:nvSpPr>
          <p:cNvPr id="17" name="Espaço Reservado para Número de Slide 5"/>
          <p:cNvSpPr txBox="1">
            <a:spLocks/>
          </p:cNvSpPr>
          <p:nvPr userDrawn="1"/>
        </p:nvSpPr>
        <p:spPr>
          <a:xfrm>
            <a:off x="8362950" y="6299200"/>
            <a:ext cx="762000" cy="365125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2400"/>
              </a:lnSpc>
              <a:defRPr/>
            </a:pPr>
            <a:fld id="{E9F46ADF-817E-4F91-945A-F1B1C32740A1}" type="slidenum">
              <a:rPr lang="es-ES" sz="1400"/>
              <a:pPr algn="ctr">
                <a:lnSpc>
                  <a:spcPts val="2400"/>
                </a:lnSpc>
                <a:defRPr/>
              </a:pPr>
              <a:t>‹nº›</a:t>
            </a:fld>
            <a:endParaRPr lang="es-ES" sz="1400" dirty="0"/>
          </a:p>
        </p:txBody>
      </p:sp>
      <p:sp>
        <p:nvSpPr>
          <p:cNvPr id="20" name="Retângulo 19"/>
          <p:cNvSpPr/>
          <p:nvPr userDrawn="1"/>
        </p:nvSpPr>
        <p:spPr>
          <a:xfrm>
            <a:off x="295275" y="19050"/>
            <a:ext cx="1047750" cy="895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pt-BR"/>
          </a:p>
        </p:txBody>
      </p:sp>
      <p:pic>
        <p:nvPicPr>
          <p:cNvPr id="10261" name="Picture 21"/>
          <p:cNvPicPr>
            <a:picLocks noChangeAspect="1" noChangeArrowheads="1"/>
          </p:cNvPicPr>
          <p:nvPr userDrawn="1"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2954" y="174048"/>
            <a:ext cx="685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Portada presentación Blan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6350"/>
            <a:ext cx="915035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ts val="2400"/>
              </a:lnSpc>
            </a:pPr>
            <a:endParaRPr lang="pt-B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38288" y="3556000"/>
            <a:ext cx="6054725" cy="919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2800"/>
              </a:lnSpc>
            </a:pPr>
            <a:r>
              <a:rPr lang="pt-BR" sz="2400"/>
              <a:t>AUXILIO MULTICRITÉRIO À DECISÃO</a:t>
            </a:r>
          </a:p>
        </p:txBody>
      </p:sp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44191" y="1684193"/>
            <a:ext cx="1224050" cy="153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tângulo 9"/>
          <p:cNvSpPr/>
          <p:nvPr/>
        </p:nvSpPr>
        <p:spPr>
          <a:xfrm>
            <a:off x="2012520" y="4600575"/>
            <a:ext cx="512531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  <a:defRPr/>
            </a:pPr>
            <a:r>
              <a:rPr lang="pt-B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Professor:  </a:t>
            </a:r>
            <a:r>
              <a:rPr lang="pt-BR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Dalessandro</a:t>
            </a: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Soares Vianna</a:t>
            </a:r>
            <a:endParaRPr lang="pt-B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ts val="2400"/>
              </a:lnSpc>
              <a:defRPr/>
            </a:pPr>
            <a:endParaRPr lang="pt-B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ts val="2400"/>
              </a:lnSpc>
              <a:defRPr/>
            </a:pPr>
            <a:r>
              <a:rPr lang="pt-BR" sz="1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dalessandrosoares@yahoo.com.br</a:t>
            </a:r>
            <a:endParaRPr lang="pt-BR" sz="1600" b="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Comparação entre os elementos da hierarquia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18533" y="1519829"/>
          <a:ext cx="8343331" cy="4339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7188"/>
                <a:gridCol w="2620370"/>
                <a:gridCol w="4735773"/>
              </a:tblGrid>
              <a:tr h="451206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j-lt"/>
                        </a:rPr>
                        <a:t>Tabela: Escala Fundamental de </a:t>
                      </a:r>
                      <a:r>
                        <a:rPr lang="pt-BR" sz="2000" b="0" dirty="0" err="1" smtClean="0">
                          <a:latin typeface="+mj-lt"/>
                        </a:rPr>
                        <a:t>Saaty</a:t>
                      </a:r>
                      <a:r>
                        <a:rPr lang="pt-BR" sz="2000" b="0" dirty="0" smtClean="0">
                          <a:latin typeface="+mj-lt"/>
                        </a:rPr>
                        <a:t> (1980)</a:t>
                      </a:r>
                      <a:endParaRPr lang="pt-BR" sz="2000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1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Igual importância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As duas</a:t>
                      </a:r>
                      <a:r>
                        <a:rPr lang="pt-BR" sz="1600" baseline="0" dirty="0" smtClean="0">
                          <a:latin typeface="+mj-lt"/>
                        </a:rPr>
                        <a:t> atividades contribuem igualmente para o objetivo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3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Importância pequena de uma sobre a outra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A experiência</a:t>
                      </a:r>
                      <a:r>
                        <a:rPr lang="pt-BR" sz="1600" baseline="0" dirty="0" smtClean="0">
                          <a:latin typeface="+mj-lt"/>
                        </a:rPr>
                        <a:t> e o juízo favorecem uma atividade em relação à outra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5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Importância grande ou essencial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 experiência ou juízo favorece fortemente uma atividade em relação à outra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7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Importância muito grande ou demonstrada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Uma atividade é muito fortemente favorecida em relação à outra. Pode ser demonstrada na prática.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9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Importância absoluta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A evidencia favorece uma atividade em relação à outra,</a:t>
                      </a:r>
                      <a:r>
                        <a:rPr lang="pt-BR" sz="1600" baseline="0" dirty="0" smtClean="0">
                          <a:latin typeface="+mj-lt"/>
                        </a:rPr>
                        <a:t> com o mais alto grau de segurança.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2, 4, 6, 8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Valores Intermediários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j-lt"/>
                        </a:rPr>
                        <a:t>Quando se procura uma condição</a:t>
                      </a:r>
                      <a:r>
                        <a:rPr lang="pt-BR" sz="1600" baseline="0" dirty="0" smtClean="0">
                          <a:latin typeface="+mj-lt"/>
                        </a:rPr>
                        <a:t> de compromisso entre duas definições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Comparação entre os elementos da hierarquia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Considerando os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3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critérios da estrutura hierárquica (exemplo) foi desenvolvida a seguinte matriz de comparação quadrada.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357" y="2707186"/>
          <a:ext cx="6987652" cy="2316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6913"/>
                <a:gridCol w="1746913"/>
                <a:gridCol w="1746913"/>
                <a:gridCol w="1746913"/>
              </a:tblGrid>
              <a:tr h="364639"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Matriz de Comparação dos critérios do Segundo Nível</a:t>
                      </a:r>
                      <a:endParaRPr lang="pt-B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Estilo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Confiabilidade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Consumo</a:t>
                      </a:r>
                      <a:endParaRPr lang="pt-BR" dirty="0"/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Estilo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3/1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Confiabilidade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2/1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4/1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Consumo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1/3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9" name="Grupo 8"/>
          <p:cNvGrpSpPr/>
          <p:nvPr/>
        </p:nvGrpSpPr>
        <p:grpSpPr>
          <a:xfrm>
            <a:off x="1537648" y="4094328"/>
            <a:ext cx="2583976" cy="1610436"/>
            <a:chOff x="1537648" y="4094328"/>
            <a:chExt cx="2583976" cy="1610436"/>
          </a:xfrm>
        </p:grpSpPr>
        <p:sp>
          <p:nvSpPr>
            <p:cNvPr id="5" name="Elipse 4"/>
            <p:cNvSpPr/>
            <p:nvPr/>
          </p:nvSpPr>
          <p:spPr>
            <a:xfrm>
              <a:off x="3507475" y="4094328"/>
              <a:ext cx="614149" cy="42308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Forma livre 5"/>
            <p:cNvSpPr/>
            <p:nvPr/>
          </p:nvSpPr>
          <p:spPr>
            <a:xfrm>
              <a:off x="1537648" y="4312693"/>
              <a:ext cx="1969827" cy="1392071"/>
            </a:xfrm>
            <a:custGeom>
              <a:avLst/>
              <a:gdLst>
                <a:gd name="connsiteX0" fmla="*/ 1969827 w 1969827"/>
                <a:gd name="connsiteY0" fmla="*/ 0 h 1392071"/>
                <a:gd name="connsiteX1" fmla="*/ 222913 w 1969827"/>
                <a:gd name="connsiteY1" fmla="*/ 1078173 h 1392071"/>
                <a:gd name="connsiteX2" fmla="*/ 632346 w 1969827"/>
                <a:gd name="connsiteY2" fmla="*/ 1392071 h 1392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69827" h="1392071">
                  <a:moveTo>
                    <a:pt x="1969827" y="0"/>
                  </a:moveTo>
                  <a:cubicBezTo>
                    <a:pt x="1207827" y="423080"/>
                    <a:pt x="445827" y="846161"/>
                    <a:pt x="222913" y="1078173"/>
                  </a:cubicBezTo>
                  <a:cubicBezTo>
                    <a:pt x="0" y="1310185"/>
                    <a:pt x="316173" y="1351128"/>
                    <a:pt x="632346" y="1392071"/>
                  </a:cubicBezTo>
                </a:path>
              </a:pathLst>
            </a:custGeom>
            <a:noFill/>
            <a:ln>
              <a:solidFill>
                <a:srgbClr val="C00000"/>
              </a:solidFill>
              <a:headEnd type="none" w="med" len="med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lt1"/>
                </a:solidFill>
              </a:endParaRPr>
            </a:p>
          </p:txBody>
        </p:sp>
      </p:grpSp>
      <p:sp>
        <p:nvSpPr>
          <p:cNvPr id="7" name="CaixaDeTexto 6"/>
          <p:cNvSpPr txBox="1"/>
          <p:nvPr/>
        </p:nvSpPr>
        <p:spPr>
          <a:xfrm>
            <a:off x="2172268" y="5502338"/>
            <a:ext cx="656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solidFill>
                  <a:srgbClr val="002060"/>
                </a:solidFill>
                <a:latin typeface="+mj-lt"/>
              </a:rPr>
              <a:t>O fator Confiabilidade é ligeiramente importante ao fator Estilo</a:t>
            </a:r>
            <a:endParaRPr lang="pt-BR" sz="1800" i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Comparação entre os elementos da hierarquia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Essa análise deve ser feita para cada nível da hierarquia, ou seja, os sub-critérios existentes para cada um dos critérios considerados também devem passar pela mesma forma de comparação, com a mesma escala de valores</a:t>
            </a: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 flipH="1">
            <a:off x="2229498" y="4370079"/>
            <a:ext cx="569946" cy="1420582"/>
            <a:chOff x="1870" y="1632"/>
            <a:chExt cx="676" cy="1506"/>
          </a:xfrm>
        </p:grpSpPr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o explicativo em forma de nuvem 12"/>
          <p:cNvSpPr/>
          <p:nvPr/>
        </p:nvSpPr>
        <p:spPr>
          <a:xfrm>
            <a:off x="702630" y="3551943"/>
            <a:ext cx="2017988" cy="740980"/>
          </a:xfrm>
          <a:prstGeom prst="cloudCallout">
            <a:avLst>
              <a:gd name="adj1" fmla="val 26823"/>
              <a:gd name="adj2" fmla="val 6037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C00000"/>
                </a:solidFill>
              </a:rPr>
              <a:t>Matriz A</a:t>
            </a:r>
            <a:endParaRPr lang="pt-BR" sz="2000" dirty="0">
              <a:solidFill>
                <a:srgbClr val="C00000"/>
              </a:solidFill>
            </a:endParaRPr>
          </a:p>
        </p:txBody>
      </p:sp>
      <p:pic>
        <p:nvPicPr>
          <p:cNvPr id="281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803" y="3306669"/>
            <a:ext cx="5811814" cy="194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3: Prioridade relativa de cada critério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Para obter a prioridade relativa de cada critério é necessário: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627063" lvl="1" indent="-354013" algn="just">
              <a:lnSpc>
                <a:spcPct val="90000"/>
              </a:lnSpc>
              <a:buFont typeface="+mj-lt"/>
              <a:buAutoNum type="alphaLcParenR"/>
              <a:defRPr/>
            </a:pPr>
            <a:r>
              <a:rPr lang="pt-BR" sz="2000" b="0" i="1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Normalizar os valores da matriz de comparações (matriz A)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– tem por objetivo igualar todos os critérios a uma mesma unidade, para isto cada valor da matriz é dividido pelo total da sua respectiva coluna.  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390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4" y="3480817"/>
            <a:ext cx="3923661" cy="174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0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0365" y="3484084"/>
            <a:ext cx="4189862" cy="1429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ta para a esquerda 8"/>
          <p:cNvSpPr/>
          <p:nvPr/>
        </p:nvSpPr>
        <p:spPr>
          <a:xfrm flipH="1">
            <a:off x="4176216" y="4080679"/>
            <a:ext cx="600500" cy="450376"/>
          </a:xfrm>
          <a:prstGeom prst="lef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3: Prioridade relativa de cada critério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r>
              <a:rPr lang="pt-BR" sz="2000" b="0" i="1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Obter o vetor de prioridades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– tem por objetivo identificar a ordem de importância de cada critério, para isto é calculado a média aritmética dos valores de cada linha da matriz normalizada obtida no item anterior.  </a:t>
            </a: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buFont typeface="+mj-lt"/>
              <a:buAutoNum type="alphaLcParenR" startAt="2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45085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	</a:t>
            </a:r>
          </a:p>
          <a:p>
            <a:pPr marL="723900" lvl="1" indent="-45085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	A partir dos resultados obtidos, o critério Confiabilidade aparece em primeiro lugar, seguido de Estilo e Consumo.</a:t>
            </a:r>
          </a:p>
          <a:p>
            <a:pPr marL="266700" indent="-266700" algn="just">
              <a:lnSpc>
                <a:spcPct val="90000"/>
              </a:lnSpc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391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0397" y="2975287"/>
            <a:ext cx="6207085" cy="20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...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pic>
        <p:nvPicPr>
          <p:cNvPr id="388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253" y="1914594"/>
            <a:ext cx="4531057" cy="151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to 13"/>
          <p:cNvGraphicFramePr>
            <a:graphicFrameLocks noChangeAspect="1"/>
          </p:cNvGraphicFramePr>
          <p:nvPr/>
        </p:nvGraphicFramePr>
        <p:xfrm>
          <a:off x="5833089" y="2166957"/>
          <a:ext cx="2590526" cy="1163093"/>
        </p:xfrm>
        <a:graphic>
          <a:graphicData uri="http://schemas.openxmlformats.org/presentationml/2006/ole">
            <p:oleObj spid="_x0000_s388101" name="Equação" r:id="rId5" imgW="1244600" imgH="558800" progId="Equation.3">
              <p:embed/>
            </p:oleObj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5898107" y="1435300"/>
            <a:ext cx="2713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u="sng" dirty="0" smtClean="0">
                <a:solidFill>
                  <a:srgbClr val="C00000"/>
                </a:solidFill>
                <a:latin typeface="+mj-lt"/>
              </a:rPr>
              <a:t>Matriz de Comparação</a:t>
            </a:r>
            <a:endParaRPr lang="pt-BR" sz="2000" u="sng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7382" y="4162643"/>
            <a:ext cx="4557573" cy="153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Objeto 16"/>
          <p:cNvGraphicFramePr>
            <a:graphicFrameLocks noChangeAspect="1"/>
          </p:cNvGraphicFramePr>
          <p:nvPr/>
        </p:nvGraphicFramePr>
        <p:xfrm>
          <a:off x="6367463" y="4530725"/>
          <a:ext cx="1771650" cy="1162050"/>
        </p:xfrm>
        <a:graphic>
          <a:graphicData uri="http://schemas.openxmlformats.org/presentationml/2006/ole">
            <p:oleObj spid="_x0000_s388102" name="Equação" r:id="rId7" imgW="850900" imgH="558800" progId="Equation.3">
              <p:embed/>
            </p:oleObj>
          </a:graphicData>
        </a:graphic>
      </p:graphicFrame>
      <p:sp>
        <p:nvSpPr>
          <p:cNvPr id="18" name="CaixaDeTexto 17"/>
          <p:cNvSpPr txBox="1"/>
          <p:nvPr/>
        </p:nvSpPr>
        <p:spPr>
          <a:xfrm>
            <a:off x="6255228" y="3798676"/>
            <a:ext cx="2356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u="sng" dirty="0" smtClean="0">
                <a:solidFill>
                  <a:srgbClr val="C00000"/>
                </a:solidFill>
                <a:latin typeface="+mj-lt"/>
              </a:rPr>
              <a:t>Vetor de Prioridade</a:t>
            </a:r>
            <a:endParaRPr lang="pt-BR" sz="2000" u="sng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565771" y="1528550"/>
            <a:ext cx="3562070" cy="6598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Comprar um bom carro</a:t>
            </a:r>
          </a:p>
          <a:p>
            <a:pPr algn="ctr"/>
            <a:r>
              <a:rPr lang="pt-BR" dirty="0" smtClean="0">
                <a:solidFill>
                  <a:srgbClr val="C00000"/>
                </a:solidFill>
                <a:latin typeface="+mj-lt"/>
              </a:rPr>
              <a:t>1.0</a:t>
            </a:r>
            <a:endParaRPr lang="pt-BR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425582" y="2756848"/>
            <a:ext cx="1842447" cy="630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Confiabilidade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0,5571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9" name="Conector reto 8"/>
          <p:cNvCxnSpPr>
            <a:stCxn id="6" idx="2"/>
            <a:endCxn id="7" idx="0"/>
          </p:cNvCxnSpPr>
          <p:nvPr/>
        </p:nvCxnSpPr>
        <p:spPr>
          <a:xfrm rot="5400000">
            <a:off x="4062595" y="2472637"/>
            <a:ext cx="568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6206514" y="2770497"/>
            <a:ext cx="1231521" cy="609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Consumo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0,1226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4339372" y="2524836"/>
            <a:ext cx="2457213" cy="218364"/>
          </a:xfrm>
          <a:custGeom>
            <a:avLst/>
            <a:gdLst>
              <a:gd name="connsiteX0" fmla="*/ 0 w 1480457"/>
              <a:gd name="connsiteY0" fmla="*/ 0 h 333828"/>
              <a:gd name="connsiteX1" fmla="*/ 1480457 w 1480457"/>
              <a:gd name="connsiteY1" fmla="*/ 0 h 333828"/>
              <a:gd name="connsiteX2" fmla="*/ 1480457 w 1480457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0457" h="333828">
                <a:moveTo>
                  <a:pt x="0" y="0"/>
                </a:moveTo>
                <a:lnTo>
                  <a:pt x="1480457" y="0"/>
                </a:lnTo>
                <a:lnTo>
                  <a:pt x="1480457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18839" y="2743201"/>
            <a:ext cx="1282889" cy="643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Estilo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0,3202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" name="Forma livre 12"/>
          <p:cNvSpPr/>
          <p:nvPr/>
        </p:nvSpPr>
        <p:spPr>
          <a:xfrm>
            <a:off x="1473958" y="2524837"/>
            <a:ext cx="2851764" cy="204716"/>
          </a:xfrm>
          <a:custGeom>
            <a:avLst/>
            <a:gdLst>
              <a:gd name="connsiteX0" fmla="*/ 1378857 w 1378857"/>
              <a:gd name="connsiteY0" fmla="*/ 0 h 333828"/>
              <a:gd name="connsiteX1" fmla="*/ 0 w 1378857"/>
              <a:gd name="connsiteY1" fmla="*/ 0 h 333828"/>
              <a:gd name="connsiteX2" fmla="*/ 0 w 1378857"/>
              <a:gd name="connsiteY2" fmla="*/ 333828 h 333828"/>
              <a:gd name="connsiteX0" fmla="*/ 1610869 w 1610869"/>
              <a:gd name="connsiteY0" fmla="*/ 0 h 333828"/>
              <a:gd name="connsiteX1" fmla="*/ 0 w 1610869"/>
              <a:gd name="connsiteY1" fmla="*/ 0 h 333828"/>
              <a:gd name="connsiteX2" fmla="*/ 0 w 1610869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0869" h="333828">
                <a:moveTo>
                  <a:pt x="1610869" y="0"/>
                </a:moveTo>
                <a:lnTo>
                  <a:pt x="0" y="0"/>
                </a:lnTo>
                <a:lnTo>
                  <a:pt x="0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-22801" y="4198997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805199" y="380772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1094072" y="3648746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807471" y="4219438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1096344" y="4060459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809743" y="463115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1098616" y="447217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809743" y="504059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1098616" y="488161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3" name="Conector reto 22"/>
          <p:cNvCxnSpPr/>
          <p:nvPr/>
        </p:nvCxnSpPr>
        <p:spPr>
          <a:xfrm rot="5400000">
            <a:off x="2599887" y="4201269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3427887" y="3809998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3716760" y="3651018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3430159" y="422171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3719032" y="406273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9" name="Conector reto 28"/>
          <p:cNvCxnSpPr/>
          <p:nvPr/>
        </p:nvCxnSpPr>
        <p:spPr>
          <a:xfrm>
            <a:off x="3432431" y="4619774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ângulo 29"/>
          <p:cNvSpPr/>
          <p:nvPr/>
        </p:nvSpPr>
        <p:spPr>
          <a:xfrm>
            <a:off x="3721304" y="4460795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1" name="Conector reto 30"/>
          <p:cNvCxnSpPr/>
          <p:nvPr/>
        </p:nvCxnSpPr>
        <p:spPr>
          <a:xfrm>
            <a:off x="3432431" y="5029214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3721304" y="4870235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3" name="Conector reto 32"/>
          <p:cNvCxnSpPr/>
          <p:nvPr/>
        </p:nvCxnSpPr>
        <p:spPr>
          <a:xfrm rot="5400000">
            <a:off x="5386351" y="4203541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6214351" y="381227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6503224" y="3653290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6" name="Conector reto 35"/>
          <p:cNvCxnSpPr/>
          <p:nvPr/>
        </p:nvCxnSpPr>
        <p:spPr>
          <a:xfrm>
            <a:off x="6216623" y="4223982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6505496" y="4065003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8" name="Conector reto 37"/>
          <p:cNvCxnSpPr/>
          <p:nvPr/>
        </p:nvCxnSpPr>
        <p:spPr>
          <a:xfrm>
            <a:off x="6218895" y="462204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6507768" y="4463067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40" name="Conector reto 39"/>
          <p:cNvCxnSpPr/>
          <p:nvPr/>
        </p:nvCxnSpPr>
        <p:spPr>
          <a:xfrm>
            <a:off x="6218895" y="503148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40"/>
          <p:cNvSpPr/>
          <p:nvPr/>
        </p:nvSpPr>
        <p:spPr>
          <a:xfrm>
            <a:off x="6507768" y="4872507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...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3330054" y="5745707"/>
            <a:ext cx="2456597" cy="4913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próxima etapa é calcular a Razão de Consistência (RC) para medir o quanto os julgamentos foram consistentes em relação a grandes amostras de juízos completamente aleatórios.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As avaliações do método AHP são baseadas no pressuposto de que o decisor é racional, isto é, se A é preferido a B e B é preferível a C, então A é preferido a C.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Se o RC é superior a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  <a:sym typeface="Symbol"/>
              </a:rPr>
              <a:t>0,1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os julgamentos não são confiáveis porque estão demasiado perto para o conforto de aleatoriedade, neste caso os resultados obtidos não apresentam valores consistentes.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Para calcular a Razão de Consistência (RC) é necessário primeiro obter o valor de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</a:t>
            </a:r>
            <a:r>
              <a:rPr lang="pt-BR" sz="2000" b="0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max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que representa o maior autovalor da matriz A, obtido a partir da seguinte equação:</a:t>
            </a:r>
          </a:p>
        </p:txBody>
      </p:sp>
      <p:graphicFrame>
        <p:nvGraphicFramePr>
          <p:cNvPr id="14" name="Objeto 13"/>
          <p:cNvGraphicFramePr>
            <a:graphicFrameLocks noChangeAspect="1"/>
          </p:cNvGraphicFramePr>
          <p:nvPr/>
        </p:nvGraphicFramePr>
        <p:xfrm>
          <a:off x="3391466" y="5723054"/>
          <a:ext cx="2292430" cy="541268"/>
        </p:xfrm>
        <a:graphic>
          <a:graphicData uri="http://schemas.openxmlformats.org/presentationml/2006/ole">
            <p:oleObj spid="_x0000_s389123" name="Equação" r:id="rId4" imgW="914003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1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Considerando o exemplo inicial, temos que:</a:t>
            </a:r>
          </a:p>
        </p:txBody>
      </p:sp>
      <p:graphicFrame>
        <p:nvGraphicFramePr>
          <p:cNvPr id="14" name="Objeto 13"/>
          <p:cNvGraphicFramePr>
            <a:graphicFrameLocks noChangeAspect="1"/>
          </p:cNvGraphicFramePr>
          <p:nvPr/>
        </p:nvGraphicFramePr>
        <p:xfrm>
          <a:off x="3719025" y="2051805"/>
          <a:ext cx="2292430" cy="541268"/>
        </p:xfrm>
        <a:graphic>
          <a:graphicData uri="http://schemas.openxmlformats.org/presentationml/2006/ole">
            <p:oleObj spid="_x0000_s390151" name="Equação" r:id="rId4" imgW="914003" imgH="215806" progId="Equation.3">
              <p:embed/>
            </p:oleObj>
          </a:graphicData>
        </a:graphic>
      </p:graphicFrame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934896" y="2603966"/>
          <a:ext cx="5627459" cy="1244698"/>
        </p:xfrm>
        <a:graphic>
          <a:graphicData uri="http://schemas.openxmlformats.org/presentationml/2006/ole">
            <p:oleObj spid="_x0000_s390152" name="Equação" r:id="rId5" imgW="2527300" imgH="558800" progId="Equation.3">
              <p:embed/>
            </p:oleObj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2991769" y="3875178"/>
          <a:ext cx="3563938" cy="1244600"/>
        </p:xfrm>
        <a:graphic>
          <a:graphicData uri="http://schemas.openxmlformats.org/presentationml/2006/ole">
            <p:oleObj spid="_x0000_s390153" name="Equação" r:id="rId6" imgW="1600200" imgH="558800" progId="Equation.3">
              <p:embed/>
            </p:oleObj>
          </a:graphicData>
        </a:graphic>
      </p:graphicFrame>
      <p:graphicFrame>
        <p:nvGraphicFramePr>
          <p:cNvPr id="390150" name="Object 6"/>
          <p:cNvGraphicFramePr>
            <a:graphicFrameLocks noChangeAspect="1"/>
          </p:cNvGraphicFramePr>
          <p:nvPr/>
        </p:nvGraphicFramePr>
        <p:xfrm>
          <a:off x="1098039" y="5258771"/>
          <a:ext cx="6702425" cy="1017587"/>
        </p:xfrm>
        <a:graphic>
          <a:graphicData uri="http://schemas.openxmlformats.org/presentationml/2006/ole">
            <p:oleObj spid="_x0000_s390154" name="Equação" r:id="rId7" imgW="3009900" imgH="457200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900740" y="4271749"/>
            <a:ext cx="162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latin typeface="+mj-lt"/>
              </a:rPr>
              <a:t>Vetor de Pesos</a:t>
            </a:r>
            <a:endParaRPr lang="pt-BR" sz="1800" i="1" dirty="0">
              <a:latin typeface="+mj-lt"/>
            </a:endParaRPr>
          </a:p>
        </p:txBody>
      </p:sp>
      <p:sp>
        <p:nvSpPr>
          <p:cNvPr id="11" name="Seta para a esquerda 10"/>
          <p:cNvSpPr/>
          <p:nvPr/>
        </p:nvSpPr>
        <p:spPr>
          <a:xfrm flipH="1">
            <a:off x="2483880" y="4326340"/>
            <a:ext cx="409433" cy="272955"/>
          </a:xfrm>
          <a:prstGeom prst="lef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757937" y="4778992"/>
            <a:ext cx="235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latin typeface="+mj-lt"/>
              </a:rPr>
              <a:t>Vetor de Consistência</a:t>
            </a:r>
            <a:endParaRPr lang="pt-BR" sz="1800" i="1" dirty="0">
              <a:latin typeface="+mj-lt"/>
            </a:endParaRPr>
          </a:p>
        </p:txBody>
      </p:sp>
      <p:sp>
        <p:nvSpPr>
          <p:cNvPr id="13" name="Seta para a esquerda 12"/>
          <p:cNvSpPr/>
          <p:nvPr/>
        </p:nvSpPr>
        <p:spPr>
          <a:xfrm rot="19199888">
            <a:off x="6444005" y="5079242"/>
            <a:ext cx="409433" cy="272955"/>
          </a:xfrm>
          <a:prstGeom prst="lef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3248168" y="3289112"/>
            <a:ext cx="2456597" cy="94169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Uma vez calculado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</a:t>
            </a:r>
            <a:r>
              <a:rPr lang="pt-BR" sz="2000" b="0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max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, deve-se calcular o Índice de Consistência (IC) para logo calcular a Razão de Consistência (RC).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O índice de consistência é determinado de acordo com a fórmula abaixo, em que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é o número de critérios: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	para o exemplo anterior temos que: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graphicFrame>
        <p:nvGraphicFramePr>
          <p:cNvPr id="15" name="Objeto 14"/>
          <p:cNvGraphicFramePr>
            <a:graphicFrameLocks noChangeAspect="1"/>
          </p:cNvGraphicFramePr>
          <p:nvPr/>
        </p:nvGraphicFramePr>
        <p:xfrm>
          <a:off x="3363224" y="3327686"/>
          <a:ext cx="1946856" cy="862179"/>
        </p:xfrm>
        <a:graphic>
          <a:graphicData uri="http://schemas.openxmlformats.org/presentationml/2006/ole">
            <p:oleObj spid="_x0000_s392196" name="Equação" r:id="rId4" imgW="888614" imgH="393529" progId="Equation.3">
              <p:embed/>
            </p:oleObj>
          </a:graphicData>
        </a:graphic>
      </p:graphicFrame>
      <p:graphicFrame>
        <p:nvGraphicFramePr>
          <p:cNvPr id="391175" name="Object 7"/>
          <p:cNvGraphicFramePr>
            <a:graphicFrameLocks noChangeAspect="1"/>
          </p:cNvGraphicFramePr>
          <p:nvPr/>
        </p:nvGraphicFramePr>
        <p:xfrm>
          <a:off x="2984854" y="5158382"/>
          <a:ext cx="3392487" cy="862013"/>
        </p:xfrm>
        <a:graphic>
          <a:graphicData uri="http://schemas.openxmlformats.org/presentationml/2006/ole">
            <p:oleObj spid="_x0000_s392197" name="Equação" r:id="rId5" imgW="154872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203575" y="2063750"/>
            <a:ext cx="5545138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Principais Métodos da Escola Americana</a:t>
            </a:r>
          </a:p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endParaRPr lang="pt-BR" dirty="0" smtClean="0"/>
          </a:p>
          <a:p>
            <a:pPr marL="623888" lvl="1" indent="-444500">
              <a:lnSpc>
                <a:spcPts val="2400"/>
              </a:lnSpc>
              <a:spcAft>
                <a:spcPts val="1000"/>
              </a:spcAft>
              <a:buClr>
                <a:srgbClr val="002060"/>
              </a:buClr>
              <a:buSzPct val="100000"/>
              <a:buFont typeface="Wingdings" pitchFamily="2" charset="2"/>
              <a:buChar char=""/>
            </a:pPr>
            <a:r>
              <a:rPr lang="pt-BR" sz="1800" dirty="0" smtClean="0">
                <a:solidFill>
                  <a:srgbClr val="004563"/>
                </a:solidFill>
              </a:rPr>
              <a:t>Teoria da Utilidade </a:t>
            </a:r>
            <a:r>
              <a:rPr lang="pt-BR" sz="1800" dirty="0" err="1" smtClean="0">
                <a:solidFill>
                  <a:srgbClr val="004563"/>
                </a:solidFill>
              </a:rPr>
              <a:t>Multiatributo</a:t>
            </a:r>
            <a:r>
              <a:rPr lang="pt-BR" sz="1800" dirty="0" smtClean="0">
                <a:solidFill>
                  <a:srgbClr val="004563"/>
                </a:solidFill>
              </a:rPr>
              <a:t>.</a:t>
            </a:r>
          </a:p>
          <a:p>
            <a:pPr marL="623888" lvl="1" indent="-444500">
              <a:lnSpc>
                <a:spcPts val="2400"/>
              </a:lnSpc>
              <a:spcAft>
                <a:spcPts val="1000"/>
              </a:spcAft>
              <a:buClr>
                <a:srgbClr val="002060"/>
              </a:buClr>
              <a:buSzPct val="100000"/>
              <a:buFont typeface="Wingdings" pitchFamily="2" charset="2"/>
              <a:buChar char=""/>
            </a:pPr>
            <a:r>
              <a:rPr lang="pt-BR" sz="1800" dirty="0" smtClean="0">
                <a:solidFill>
                  <a:srgbClr val="004563"/>
                </a:solidFill>
              </a:rPr>
              <a:t>Os métodos da análise hierárquica.</a:t>
            </a:r>
          </a:p>
          <a:p>
            <a:pPr>
              <a:lnSpc>
                <a:spcPts val="20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endParaRPr lang="pt-BR" sz="1800" dirty="0">
              <a:solidFill>
                <a:srgbClr val="004563"/>
              </a:solidFill>
            </a:endParaRPr>
          </a:p>
          <a:p>
            <a:pPr>
              <a:lnSpc>
                <a:spcPts val="2000"/>
              </a:lnSpc>
              <a:spcAft>
                <a:spcPts val="500"/>
              </a:spcAft>
              <a:buClr>
                <a:srgbClr val="B80000"/>
              </a:buClr>
              <a:buSzPct val="60000"/>
              <a:buFont typeface="ZapfDingbats"/>
              <a:buChar char="q"/>
            </a:pPr>
            <a:endParaRPr lang="pt-BR" sz="1800" dirty="0">
              <a:solidFill>
                <a:srgbClr val="0045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2508" y="1537850"/>
            <a:ext cx="84928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A Razão de Consistência (RC) é obtida pela fórmula: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	em que IR é o índice de consistência referente a um grande número de comparações par a par efetuadas. Este é um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índice aleatório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calculado para matrizes quadradas de ordem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pelo Laboratório Nacional de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Oak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Ridge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, nos EUA. A seguinte Tabela define os valores de IR em função do número de critérios: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575713" y="2033521"/>
            <a:ext cx="1542198" cy="94169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15" name="Objeto 14"/>
          <p:cNvGraphicFramePr>
            <a:graphicFrameLocks noChangeAspect="1"/>
          </p:cNvGraphicFramePr>
          <p:nvPr/>
        </p:nvGraphicFramePr>
        <p:xfrm>
          <a:off x="3654425" y="2071688"/>
          <a:ext cx="1308100" cy="862012"/>
        </p:xfrm>
        <a:graphic>
          <a:graphicData uri="http://schemas.openxmlformats.org/presentationml/2006/ole">
            <p:oleObj spid="_x0000_s391175" name="Equação" r:id="rId4" imgW="596641" imgH="393529" progId="Equation.3">
              <p:embed/>
            </p:oleObj>
          </a:graphicData>
        </a:graphic>
      </p:graphicFrame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876" y="5148621"/>
            <a:ext cx="8519165" cy="706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8" name="CaixaDeTexto 17"/>
          <p:cNvSpPr txBox="1"/>
          <p:nvPr/>
        </p:nvSpPr>
        <p:spPr>
          <a:xfrm>
            <a:off x="1801497" y="4847232"/>
            <a:ext cx="604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solidFill>
                  <a:schemeClr val="tx1"/>
                </a:solidFill>
                <a:latin typeface="+mj-lt"/>
              </a:rPr>
              <a:t>TABELA - Valores de IR para matrizes quadradas de ordem n</a:t>
            </a:r>
            <a:endParaRPr lang="pt-BR" sz="180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2508" y="2957242"/>
            <a:ext cx="84928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Cada um dos números desta tabela é a média de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ICs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derivada de uma amostra de matrizes recíprocas selecionadas aleatoriamente usando a escala AHP. 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Um RC de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  <a:sym typeface="Symbol"/>
              </a:rPr>
              <a:t>10%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ou menos implica que o ajuste é pequeno em comparação com os valores atuais das entradas.</a:t>
            </a:r>
          </a:p>
          <a:p>
            <a:pPr marL="266700" indent="-266700" algn="just">
              <a:lnSpc>
                <a:spcPct val="90000"/>
              </a:lnSpc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Um RC tão alto como, digamos,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  <a:sym typeface="Symbol"/>
              </a:rPr>
              <a:t>90%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significaria que os julgamentos são praticamente emparelhados aleatoriamente e são completamente não confiáveis!</a:t>
            </a:r>
          </a:p>
          <a:p>
            <a:pPr marL="266700" indent="-266700" algn="just">
              <a:lnSpc>
                <a:spcPct val="90000"/>
              </a:lnSpc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876" y="1914045"/>
            <a:ext cx="8519165" cy="706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8" name="CaixaDeTexto 17"/>
          <p:cNvSpPr txBox="1"/>
          <p:nvPr/>
        </p:nvSpPr>
        <p:spPr>
          <a:xfrm>
            <a:off x="1801497" y="1612656"/>
            <a:ext cx="604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solidFill>
                  <a:schemeClr val="tx1"/>
                </a:solidFill>
                <a:latin typeface="+mj-lt"/>
              </a:rPr>
              <a:t>TABELA - Valores de IR para matrizes quadradas de ordem n</a:t>
            </a:r>
            <a:endParaRPr lang="pt-BR" sz="180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 consistência das prioridades relativas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876" y="1914045"/>
            <a:ext cx="8519165" cy="706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8" name="CaixaDeTexto 17"/>
          <p:cNvSpPr txBox="1"/>
          <p:nvPr/>
        </p:nvSpPr>
        <p:spPr>
          <a:xfrm>
            <a:off x="1801497" y="1612656"/>
            <a:ext cx="604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 smtClean="0">
                <a:solidFill>
                  <a:schemeClr val="tx1"/>
                </a:solidFill>
                <a:latin typeface="+mj-lt"/>
              </a:rPr>
              <a:t>TABELA - Valores de IR para matrizes quadradas de ordem n</a:t>
            </a:r>
            <a:endParaRPr lang="pt-BR" sz="18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32508" y="2902650"/>
            <a:ext cx="849283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para o exemplo anterior, considerando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=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teremos que: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Como o CR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  <a:sym typeface="Symbol"/>
              </a:rPr>
              <a:t>0,1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podemos concluir que os valores das prioridades relativas do exemplo utilizado estão consistentes.</a:t>
            </a:r>
          </a:p>
        </p:txBody>
      </p:sp>
      <p:graphicFrame>
        <p:nvGraphicFramePr>
          <p:cNvPr id="395266" name="Object 2"/>
          <p:cNvGraphicFramePr>
            <a:graphicFrameLocks noChangeAspect="1"/>
          </p:cNvGraphicFramePr>
          <p:nvPr/>
        </p:nvGraphicFramePr>
        <p:xfrm>
          <a:off x="2499622" y="3600714"/>
          <a:ext cx="3811587" cy="917575"/>
        </p:xfrm>
        <a:graphic>
          <a:graphicData uri="http://schemas.openxmlformats.org/presentationml/2006/ole">
            <p:oleObj spid="_x0000_s395267" name="Equação" r:id="rId5" imgW="17399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89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6798" y="3474208"/>
            <a:ext cx="4456848" cy="267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32508" y="1824458"/>
            <a:ext cx="8492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Todos os procedimentos para a construção da matriz de comparação e para a determinação da prioridade relativa de cada critério devem ser feitos novamente, observando agora a importância relativa de cada uma das alternativas que compõem a estrutura hierárquica do problema em questão.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8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5: Construção da matriz de comparação paritária para cada critério, considerando cada uma das alternativas selecionadas</a:t>
            </a:r>
            <a:endParaRPr lang="pt-BR" sz="18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2361064" y="4708476"/>
            <a:ext cx="1269245" cy="15831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3850968" y="4710748"/>
            <a:ext cx="1269245" cy="15831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748040" y="4710748"/>
            <a:ext cx="1269245" cy="15831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2508" y="1824458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Critério - Estilo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8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5: Construção da matriz de comparação paritária para cada critério, considerando cada uma das alternativas selecionadas</a:t>
            </a:r>
            <a:endParaRPr lang="pt-BR" sz="18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614150" y="2611651"/>
          <a:ext cx="4735770" cy="280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933"/>
                <a:gridCol w="914400"/>
                <a:gridCol w="914400"/>
                <a:gridCol w="859809"/>
                <a:gridCol w="1037228"/>
              </a:tblGrid>
              <a:tr h="364639"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Matriz de Comparação – critério Estilo</a:t>
                      </a:r>
                      <a:endParaRPr lang="pt-B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Civic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Saturn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Escort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Miata</a:t>
                      </a:r>
                      <a:endParaRPr lang="pt-BR" dirty="0"/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Civic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1/3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1/6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Saturn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3/1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2/1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Escort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2/1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1/5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Miata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6/1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4/1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5/1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6387160" y="2620372"/>
          <a:ext cx="1431863" cy="2825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863"/>
              </a:tblGrid>
              <a:tr h="8407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Prioridade Relativa</a:t>
                      </a:r>
                      <a:endParaRPr lang="pt-BR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0,074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0,201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0,122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0,602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2508" y="1824458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Critério - Confiabilidade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8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5: Construção da matriz de comparação paritária para cada critério, considerando cada uma das alternativas selecionadas</a:t>
            </a:r>
            <a:endParaRPr lang="pt-BR" sz="18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50376" y="2611651"/>
          <a:ext cx="4899544" cy="280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859"/>
                <a:gridCol w="946022"/>
                <a:gridCol w="946022"/>
                <a:gridCol w="889543"/>
                <a:gridCol w="1073098"/>
              </a:tblGrid>
              <a:tr h="364639"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Matriz de Comparação – critério Confiabilidade</a:t>
                      </a:r>
                      <a:endParaRPr lang="pt-B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Civic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Saturn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Escort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Miata</a:t>
                      </a:r>
                      <a:endParaRPr lang="pt-BR" dirty="0"/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Civic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2/1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5/1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Saturn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3/1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1/2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Escort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1/5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1/3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87733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Miata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2/1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4/1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1/1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6387160" y="2620372"/>
          <a:ext cx="1431863" cy="2825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863"/>
              </a:tblGrid>
              <a:tr h="8407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Prioridade Relativa</a:t>
                      </a:r>
                      <a:endParaRPr lang="pt-BR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0,374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0,196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0,076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608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+mj-lt"/>
                        </a:rPr>
                        <a:t>0,354</a:t>
                      </a:r>
                      <a:endParaRPr lang="pt-BR" sz="24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2508" y="1824458"/>
            <a:ext cx="8492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Critério - Economia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	Desde que a economia de combustível é uma medida quantitativa, as taxas de consumo de combustível pode ser usado para determinar a classificação ou prioridade relativa das alternativas, mas isso não é obrigatório. Comparações pareadas pode ainda ser utilizado em alguns casos.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8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5: Construção da matriz de comparação paritária para cada critério, considerando cada uma das alternativas selecionadas</a:t>
            </a:r>
            <a:endParaRPr lang="pt-BR" sz="18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538484" y="2276287"/>
          <a:ext cx="4367283" cy="24689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306"/>
                <a:gridCol w="1559935"/>
                <a:gridCol w="1630042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Milhas/Galão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Normalizado</a:t>
                      </a:r>
                      <a:endParaRPr lang="pt-BR" sz="16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err="1" smtClean="0"/>
                        <a:t>Civic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34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0,301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/>
                </a:tc>
              </a:tr>
              <a:tr h="340846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err="1" smtClean="0"/>
                        <a:t>Saturn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27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0,239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/>
                </a:tc>
              </a:tr>
              <a:tr h="17024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Escort</a:t>
                      </a:r>
                      <a:endParaRPr lang="pt-BR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24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0,212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66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err="1" smtClean="0"/>
                        <a:t>Miata</a:t>
                      </a:r>
                      <a:endParaRPr lang="pt-B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28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0,248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66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j-lt"/>
                        </a:rPr>
                        <a:t>113</a:t>
                      </a:r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565771" y="1528550"/>
            <a:ext cx="3562070" cy="6598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Comprar um bom carro</a:t>
            </a:r>
          </a:p>
          <a:p>
            <a:pPr algn="ctr"/>
            <a:r>
              <a:rPr lang="pt-BR" dirty="0" smtClean="0">
                <a:solidFill>
                  <a:srgbClr val="C00000"/>
                </a:solidFill>
                <a:latin typeface="+mj-lt"/>
              </a:rPr>
              <a:t>1.0</a:t>
            </a:r>
            <a:endParaRPr lang="pt-BR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425582" y="2756848"/>
            <a:ext cx="1842447" cy="630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Confiabilidade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0,5571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9" name="Conector reto 8"/>
          <p:cNvCxnSpPr>
            <a:stCxn id="6" idx="2"/>
            <a:endCxn id="7" idx="0"/>
          </p:cNvCxnSpPr>
          <p:nvPr/>
        </p:nvCxnSpPr>
        <p:spPr>
          <a:xfrm rot="5400000">
            <a:off x="4062595" y="2472637"/>
            <a:ext cx="568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6206514" y="2770497"/>
            <a:ext cx="1231521" cy="609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Consumo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0,1226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4339372" y="2524836"/>
            <a:ext cx="2457213" cy="218364"/>
          </a:xfrm>
          <a:custGeom>
            <a:avLst/>
            <a:gdLst>
              <a:gd name="connsiteX0" fmla="*/ 0 w 1480457"/>
              <a:gd name="connsiteY0" fmla="*/ 0 h 333828"/>
              <a:gd name="connsiteX1" fmla="*/ 1480457 w 1480457"/>
              <a:gd name="connsiteY1" fmla="*/ 0 h 333828"/>
              <a:gd name="connsiteX2" fmla="*/ 1480457 w 1480457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0457" h="333828">
                <a:moveTo>
                  <a:pt x="0" y="0"/>
                </a:moveTo>
                <a:lnTo>
                  <a:pt x="1480457" y="0"/>
                </a:lnTo>
                <a:lnTo>
                  <a:pt x="1480457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18839" y="2743201"/>
            <a:ext cx="1282889" cy="643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Estilo</a:t>
            </a:r>
          </a:p>
          <a:p>
            <a:pPr algn="ctr"/>
            <a:r>
              <a:rPr lang="pt-BR" sz="1800" dirty="0" smtClean="0">
                <a:solidFill>
                  <a:srgbClr val="C00000"/>
                </a:solidFill>
                <a:latin typeface="+mj-lt"/>
              </a:rPr>
              <a:t>0,3202</a:t>
            </a:r>
            <a:endParaRPr lang="pt-BR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" name="Forma livre 12"/>
          <p:cNvSpPr/>
          <p:nvPr/>
        </p:nvSpPr>
        <p:spPr>
          <a:xfrm>
            <a:off x="1473958" y="2524837"/>
            <a:ext cx="2851764" cy="204716"/>
          </a:xfrm>
          <a:custGeom>
            <a:avLst/>
            <a:gdLst>
              <a:gd name="connsiteX0" fmla="*/ 1378857 w 1378857"/>
              <a:gd name="connsiteY0" fmla="*/ 0 h 333828"/>
              <a:gd name="connsiteX1" fmla="*/ 0 w 1378857"/>
              <a:gd name="connsiteY1" fmla="*/ 0 h 333828"/>
              <a:gd name="connsiteX2" fmla="*/ 0 w 1378857"/>
              <a:gd name="connsiteY2" fmla="*/ 333828 h 333828"/>
              <a:gd name="connsiteX0" fmla="*/ 1610869 w 1610869"/>
              <a:gd name="connsiteY0" fmla="*/ 0 h 333828"/>
              <a:gd name="connsiteX1" fmla="*/ 0 w 1610869"/>
              <a:gd name="connsiteY1" fmla="*/ 0 h 333828"/>
              <a:gd name="connsiteX2" fmla="*/ 0 w 1610869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0869" h="333828">
                <a:moveTo>
                  <a:pt x="1610869" y="0"/>
                </a:moveTo>
                <a:lnTo>
                  <a:pt x="0" y="0"/>
                </a:lnTo>
                <a:lnTo>
                  <a:pt x="0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-22801" y="4198997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805199" y="380772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1094072" y="3648746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0,074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807471" y="4219438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1096344" y="4060459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0,201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809743" y="463115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1098616" y="447217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0,122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809743" y="504059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1098616" y="488161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0,602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3" name="Conector reto 22"/>
          <p:cNvCxnSpPr/>
          <p:nvPr/>
        </p:nvCxnSpPr>
        <p:spPr>
          <a:xfrm rot="5400000">
            <a:off x="2599887" y="4201269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3427887" y="3809998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3716760" y="3651018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0,374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3430159" y="422171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3719032" y="4062731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0,196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9" name="Conector reto 28"/>
          <p:cNvCxnSpPr/>
          <p:nvPr/>
        </p:nvCxnSpPr>
        <p:spPr>
          <a:xfrm>
            <a:off x="3432431" y="4619774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ângulo 29"/>
          <p:cNvSpPr/>
          <p:nvPr/>
        </p:nvSpPr>
        <p:spPr>
          <a:xfrm>
            <a:off x="3721304" y="4460795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0,076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1" name="Conector reto 30"/>
          <p:cNvCxnSpPr/>
          <p:nvPr/>
        </p:nvCxnSpPr>
        <p:spPr>
          <a:xfrm>
            <a:off x="3432431" y="5029214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3721304" y="4870235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0,354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3" name="Conector reto 32"/>
          <p:cNvCxnSpPr/>
          <p:nvPr/>
        </p:nvCxnSpPr>
        <p:spPr>
          <a:xfrm rot="5400000">
            <a:off x="5386351" y="4203541"/>
            <a:ext cx="16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6214351" y="3812270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6503224" y="3653290"/>
            <a:ext cx="1800000" cy="32275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Civic</a:t>
            </a:r>
            <a:r>
              <a:rPr lang="pt-BR" sz="1600" dirty="0" smtClean="0">
                <a:solidFill>
                  <a:schemeClr val="tx1"/>
                </a:solidFill>
              </a:rPr>
              <a:t>   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0,301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6" name="Conector reto 35"/>
          <p:cNvCxnSpPr/>
          <p:nvPr/>
        </p:nvCxnSpPr>
        <p:spPr>
          <a:xfrm>
            <a:off x="6216623" y="4223982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6505496" y="4065003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Saturn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0,239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8" name="Conector reto 37"/>
          <p:cNvCxnSpPr/>
          <p:nvPr/>
        </p:nvCxnSpPr>
        <p:spPr>
          <a:xfrm>
            <a:off x="6218895" y="462204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6507768" y="4463067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Escort 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0,212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40" name="Conector reto 39"/>
          <p:cNvCxnSpPr/>
          <p:nvPr/>
        </p:nvCxnSpPr>
        <p:spPr>
          <a:xfrm>
            <a:off x="6218895" y="5031486"/>
            <a:ext cx="286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40"/>
          <p:cNvSpPr/>
          <p:nvPr/>
        </p:nvSpPr>
        <p:spPr>
          <a:xfrm>
            <a:off x="6507768" y="4872507"/>
            <a:ext cx="1800000" cy="3068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err="1" smtClean="0">
                <a:solidFill>
                  <a:schemeClr val="tx1"/>
                </a:solidFill>
              </a:rPr>
              <a:t>Miata</a:t>
            </a:r>
            <a:r>
              <a:rPr lang="pt-BR" sz="1600" dirty="0" smtClean="0">
                <a:solidFill>
                  <a:schemeClr val="tx1"/>
                </a:solidFill>
              </a:rPr>
              <a:t>       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0,248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...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6: Obter a prioridade composta para as alternativas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Nesta última etapa, obtemos as prioridades compostas das alternativas, multiplicando os valores anteriores e os das prioridades relativas, obtidos no início do método, ou seja: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382138" y="2947912"/>
          <a:ext cx="4749420" cy="1892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431"/>
                <a:gridCol w="1186473"/>
                <a:gridCol w="1341343"/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Estilo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Confiabilidade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Economia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Civic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0,074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0,374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0,301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Saturn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0,201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0,196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0,239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Escort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0,122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0,076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0,212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Miata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0,602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0,354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0,248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Colchete duplo 9"/>
          <p:cNvSpPr/>
          <p:nvPr/>
        </p:nvSpPr>
        <p:spPr>
          <a:xfrm>
            <a:off x="1624084" y="3398288"/>
            <a:ext cx="3521122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5240737" y="3971494"/>
          <a:ext cx="411622" cy="361670"/>
        </p:xfrm>
        <a:graphic>
          <a:graphicData uri="http://schemas.openxmlformats.org/presentationml/2006/ole">
            <p:oleObj spid="_x0000_s398342" name="Equação" r:id="rId4" imgW="114102" imgH="126780" progId="Equation.3">
              <p:embed/>
            </p:oleObj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720682" y="3113972"/>
          <a:ext cx="1078173" cy="1557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0,320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0,557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0,123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Colchete duplo 12"/>
          <p:cNvSpPr/>
          <p:nvPr/>
        </p:nvSpPr>
        <p:spPr>
          <a:xfrm>
            <a:off x="5748052" y="3400560"/>
            <a:ext cx="1034883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4" name="Objeto 13"/>
          <p:cNvGraphicFramePr>
            <a:graphicFrameLocks noChangeAspect="1"/>
          </p:cNvGraphicFramePr>
          <p:nvPr/>
        </p:nvGraphicFramePr>
        <p:xfrm>
          <a:off x="6820824" y="3967705"/>
          <a:ext cx="439784" cy="352358"/>
        </p:xfrm>
        <a:graphic>
          <a:graphicData uri="http://schemas.openxmlformats.org/presentationml/2006/ole">
            <p:oleObj spid="_x0000_s398343" name="Equação" r:id="rId5" imgW="126780" imgH="101424" progId="Equation.3">
              <p:embed/>
            </p:oleObj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4958689" y="5422755"/>
            <a:ext cx="2684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0" i="1" dirty="0" smtClean="0">
                <a:solidFill>
                  <a:schemeClr val="tx1"/>
                </a:solidFill>
                <a:latin typeface="+mj-lt"/>
              </a:rPr>
              <a:t>Prioridade dos critérios</a:t>
            </a:r>
            <a:endParaRPr lang="pt-BR" sz="2000" b="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Seta para a esquerda 17"/>
          <p:cNvSpPr/>
          <p:nvPr/>
        </p:nvSpPr>
        <p:spPr>
          <a:xfrm rot="16200000" flipH="1">
            <a:off x="6073241" y="5036019"/>
            <a:ext cx="409433" cy="272955"/>
          </a:xfrm>
          <a:prstGeom prst="lef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7331173" y="2950187"/>
          <a:ext cx="1078173" cy="1892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0,269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0,203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0,107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0,420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Colchete duplo 19"/>
          <p:cNvSpPr/>
          <p:nvPr/>
        </p:nvSpPr>
        <p:spPr>
          <a:xfrm>
            <a:off x="7347140" y="3402832"/>
            <a:ext cx="1034883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7158255" y="2613590"/>
            <a:ext cx="1480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i="1" dirty="0" smtClean="0">
                <a:solidFill>
                  <a:srgbClr val="C00000"/>
                </a:solidFill>
                <a:latin typeface="+mj-lt"/>
              </a:rPr>
              <a:t>Prioridades Compostas</a:t>
            </a:r>
            <a:endParaRPr lang="pt-BR" sz="20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  <p:bldP spid="13" grpId="0" animBg="1"/>
      <p:bldP spid="17" grpId="0"/>
      <p:bldP spid="18" grpId="0" animBg="1"/>
      <p:bldP spid="20" grpId="0" animBg="1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7: Escolha da alternativa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0620" y="4567706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	A alternativa “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Miata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” aparece como a mais indicada para comprar um bom carro, em função dos critérios definidos e das suas respectivas importâncias.</a:t>
            </a:r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382138" y="1983410"/>
          <a:ext cx="4749420" cy="1892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431"/>
                <a:gridCol w="1186473"/>
                <a:gridCol w="1341343"/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Estilo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Confiabilidade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Economia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Civic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0,074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0,374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0,301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Saturn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0,201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0,196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0,239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Escort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0,122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0,076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0,212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Miata</a:t>
                      </a:r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0,602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0,354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0,248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6" name="Colchete duplo 15"/>
          <p:cNvSpPr/>
          <p:nvPr/>
        </p:nvSpPr>
        <p:spPr>
          <a:xfrm>
            <a:off x="1624084" y="2433786"/>
            <a:ext cx="3521122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Objeto 16"/>
          <p:cNvGraphicFramePr>
            <a:graphicFrameLocks noChangeAspect="1"/>
          </p:cNvGraphicFramePr>
          <p:nvPr/>
        </p:nvGraphicFramePr>
        <p:xfrm>
          <a:off x="5240737" y="3006992"/>
          <a:ext cx="411622" cy="361670"/>
        </p:xfrm>
        <a:graphic>
          <a:graphicData uri="http://schemas.openxmlformats.org/presentationml/2006/ole">
            <p:oleObj spid="_x0000_s400390" name="Equação" r:id="rId4" imgW="114102" imgH="126780" progId="Equation.3">
              <p:embed/>
            </p:oleObj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5720682" y="2149470"/>
          <a:ext cx="1078173" cy="1557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0,320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0,557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0,123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" name="Colchete duplo 21"/>
          <p:cNvSpPr/>
          <p:nvPr/>
        </p:nvSpPr>
        <p:spPr>
          <a:xfrm>
            <a:off x="5748052" y="2436058"/>
            <a:ext cx="1034883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3" name="Objeto 22"/>
          <p:cNvGraphicFramePr>
            <a:graphicFrameLocks noChangeAspect="1"/>
          </p:cNvGraphicFramePr>
          <p:nvPr/>
        </p:nvGraphicFramePr>
        <p:xfrm>
          <a:off x="6820824" y="3003203"/>
          <a:ext cx="439784" cy="352358"/>
        </p:xfrm>
        <a:graphic>
          <a:graphicData uri="http://schemas.openxmlformats.org/presentationml/2006/ole">
            <p:oleObj spid="_x0000_s400391" name="Equação" r:id="rId5" imgW="126780" imgH="101424" progId="Equation.3">
              <p:embed/>
            </p:oleObj>
          </a:graphicData>
        </a:graphic>
      </p:graphicFrame>
      <p:graphicFrame>
        <p:nvGraphicFramePr>
          <p:cNvPr id="27" name="Tabela 26"/>
          <p:cNvGraphicFramePr>
            <a:graphicFrameLocks noGrp="1"/>
          </p:cNvGraphicFramePr>
          <p:nvPr/>
        </p:nvGraphicFramePr>
        <p:xfrm>
          <a:off x="7331173" y="1985685"/>
          <a:ext cx="1078173" cy="1892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173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0,269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0,203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0,107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0,420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8" name="Colchete duplo 27"/>
          <p:cNvSpPr/>
          <p:nvPr/>
        </p:nvSpPr>
        <p:spPr>
          <a:xfrm>
            <a:off x="7347140" y="2438330"/>
            <a:ext cx="1034883" cy="1501254"/>
          </a:xfrm>
          <a:prstGeom prst="bracket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7158255" y="1649088"/>
            <a:ext cx="1480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i="1" dirty="0" smtClean="0">
                <a:solidFill>
                  <a:srgbClr val="C00000"/>
                </a:solidFill>
                <a:latin typeface="+mj-lt"/>
              </a:rPr>
              <a:t>Prioridades Compostas</a:t>
            </a:r>
            <a:endParaRPr lang="pt-BR" sz="20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22" grpId="0" animBg="1"/>
      <p:bldP spid="28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Introdução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 dos principais métodos desenvolvidos no ambiente das Decisões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Multicritério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Discretas é o Método de Análise Hierárquica (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AHP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-Analytic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Hierarchy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Process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), criado pelo professor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Thoma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L.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Saaty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em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1980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Este método permite o uso de critérios qualitativos bem como quantitativos no processo de avaliação.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idéia principal deste método é dividir o problema de decisão em níveis hierárquicos, facilitando, assim, sua compreensão e avaliação.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388098" name="Picture 2"/>
          <p:cNvPicPr>
            <a:picLocks noChangeAspect="1" noChangeArrowheads="1"/>
          </p:cNvPicPr>
          <p:nvPr/>
        </p:nvPicPr>
        <p:blipFill>
          <a:blip r:embed="rId3" cstate="print"/>
          <a:srcRect b="15949"/>
          <a:stretch>
            <a:fillRect/>
          </a:stretch>
        </p:blipFill>
        <p:spPr bwMode="auto">
          <a:xfrm>
            <a:off x="2843213" y="4166262"/>
            <a:ext cx="3457575" cy="21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Incluindo Custo como um Critério de Decisão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Adicionar “custo” como um novo critério é muito difícil em AHP.</a:t>
            </a:r>
            <a:b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</a:b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Uma nova coluna e uma nova linha deverá adicionada na matriz de avaliação. Assim, todo o processo de avaliação deverá ser repetido toda vez que seja adicionado um novo critério, já que pode afetar a importância relativa dos outros critérios.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Em vez disso pode-se pensar de normalizar as despesas diretamente e calcular a relação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custo/benefício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 para comparar alternativas!</a:t>
            </a:r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1009922" y="4080696"/>
          <a:ext cx="7451691" cy="1923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0882"/>
                <a:gridCol w="1861679"/>
                <a:gridCol w="1546576"/>
                <a:gridCol w="1405978"/>
                <a:gridCol w="1546576"/>
              </a:tblGrid>
              <a:tr h="487733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Custo </a:t>
                      </a:r>
                    </a:p>
                    <a:p>
                      <a:pPr algn="ctr"/>
                      <a:r>
                        <a:rPr lang="pt-BR" sz="1400" dirty="0" smtClean="0"/>
                        <a:t>(milhares de dólares)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Custo Normalizado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Prioridades Compostas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Relação Custo/Beneficio</a:t>
                      </a:r>
                      <a:endParaRPr lang="pt-BR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326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Civic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12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0,2220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0,2690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0,8250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17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Saturn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15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0,2778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0,2029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1.3691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7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Escort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9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0,1667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0,1074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1,5521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Miata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18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0,3330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0,4203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j-lt"/>
                        </a:rPr>
                        <a:t>0,7922</a:t>
                      </a:r>
                      <a:endParaRPr lang="pt-BR" sz="16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Métodos para Incluir o Critério Custos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742570"/>
            <a:ext cx="8492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Usando representações gráficas para fazer 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trade-offs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Usando a relação benefício/custo.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Usando programação linear.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Usando distintos benefícios e árvores de custos e, em seguida, combinar os resultados.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1952789" y="2316709"/>
            <a:ext cx="5213695" cy="1851181"/>
            <a:chOff x="1952789" y="2316709"/>
            <a:chExt cx="5213695" cy="1851181"/>
          </a:xfrm>
        </p:grpSpPr>
        <p:cxnSp>
          <p:nvCxnSpPr>
            <p:cNvPr id="5" name="Straight Arrow Connector 7"/>
            <p:cNvCxnSpPr>
              <a:cxnSpLocks noChangeShapeType="1"/>
            </p:cNvCxnSpPr>
            <p:nvPr/>
          </p:nvCxnSpPr>
          <p:spPr bwMode="auto">
            <a:xfrm rot="5400000" flipH="1" flipV="1">
              <a:off x="1638889" y="3295936"/>
              <a:ext cx="1371600" cy="31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6" name="Straight Arrow Connector 9"/>
            <p:cNvCxnSpPr>
              <a:cxnSpLocks noChangeShapeType="1"/>
            </p:cNvCxnSpPr>
            <p:nvPr/>
          </p:nvCxnSpPr>
          <p:spPr bwMode="auto">
            <a:xfrm>
              <a:off x="2324688" y="3981736"/>
              <a:ext cx="3581400" cy="158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7" name="TextBox 10"/>
            <p:cNvSpPr txBox="1">
              <a:spLocks noChangeArrowheads="1"/>
            </p:cNvSpPr>
            <p:nvPr/>
          </p:nvSpPr>
          <p:spPr bwMode="auto">
            <a:xfrm>
              <a:off x="6058488" y="3829336"/>
              <a:ext cx="11079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600" dirty="0" smtClean="0"/>
                <a:t>Beneficio</a:t>
              </a:r>
              <a:endParaRPr lang="pt-BR" sz="1600" dirty="0"/>
            </a:p>
          </p:txBody>
        </p:sp>
        <p:sp>
          <p:nvSpPr>
            <p:cNvPr id="9" name="Flowchart: Connector 11"/>
            <p:cNvSpPr>
              <a:spLocks noChangeArrowheads="1"/>
            </p:cNvSpPr>
            <p:nvPr/>
          </p:nvSpPr>
          <p:spPr bwMode="auto">
            <a:xfrm>
              <a:off x="2858088" y="2686336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lowchart: Connector 12"/>
            <p:cNvSpPr>
              <a:spLocks noChangeArrowheads="1"/>
            </p:cNvSpPr>
            <p:nvPr/>
          </p:nvSpPr>
          <p:spPr bwMode="auto">
            <a:xfrm>
              <a:off x="4686888" y="2762536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lowchart: Connector 13"/>
            <p:cNvSpPr>
              <a:spLocks noChangeArrowheads="1"/>
            </p:cNvSpPr>
            <p:nvPr/>
          </p:nvSpPr>
          <p:spPr bwMode="auto">
            <a:xfrm>
              <a:off x="5220288" y="3676936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Flowchart: Connector 14"/>
            <p:cNvSpPr>
              <a:spLocks noChangeArrowheads="1"/>
            </p:cNvSpPr>
            <p:nvPr/>
          </p:nvSpPr>
          <p:spPr bwMode="auto">
            <a:xfrm>
              <a:off x="4229688" y="3829336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Flowchart: Connector 15"/>
            <p:cNvSpPr>
              <a:spLocks noChangeArrowheads="1"/>
            </p:cNvSpPr>
            <p:nvPr/>
          </p:nvSpPr>
          <p:spPr bwMode="auto">
            <a:xfrm>
              <a:off x="3543888" y="3295936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TextBox 10"/>
            <p:cNvSpPr txBox="1">
              <a:spLocks noChangeArrowheads="1"/>
            </p:cNvSpPr>
            <p:nvPr/>
          </p:nvSpPr>
          <p:spPr bwMode="auto">
            <a:xfrm>
              <a:off x="1952789" y="2316709"/>
              <a:ext cx="76495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BR" sz="1600" dirty="0" smtClean="0"/>
                <a:t>Custo</a:t>
              </a:r>
              <a:endParaRPr lang="pt-BR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Exercícios AHP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742570"/>
            <a:ext cx="8492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Exercício 7. Refaça o exercício 2 considerando agora o método AHP. 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Exercício 8. Refaça o exercício 1 considerando agora o método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AHP.</a:t>
            </a: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  <a:sym typeface="Symbol"/>
              </a:rPr>
              <a:t>Exercício 9. Definir critérios, pesos, etc. para o problema de escolher um carro entre os 5 fornecidos em arquivo anexo.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Exemplo de Estruturação dos Critérios no AHP 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4813370"/>
            <a:ext cx="8492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É importante que na estruturação dos critérios exista uma homogeneidade entre os critérios do mesmo nível, ou seja, os critérios devem possuir o mesmo nível de importância, possibilitando que sejam comparados entre si.</a:t>
            </a: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 flipH="1">
            <a:off x="811771" y="2051140"/>
            <a:ext cx="634891" cy="1674698"/>
            <a:chOff x="1870" y="1632"/>
            <a:chExt cx="676" cy="1506"/>
          </a:xfrm>
        </p:grpSpPr>
        <p:sp>
          <p:nvSpPr>
            <p:cNvPr id="5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2" name="Retângulo 11"/>
          <p:cNvSpPr/>
          <p:nvPr/>
        </p:nvSpPr>
        <p:spPr>
          <a:xfrm>
            <a:off x="2579424" y="1615630"/>
            <a:ext cx="3562070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Compra de um bom carro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521124" y="2842066"/>
            <a:ext cx="1683060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Desempenho</a:t>
            </a:r>
            <a:endParaRPr lang="pt-BR" sz="1800" dirty="0">
              <a:solidFill>
                <a:schemeClr val="tx1"/>
              </a:solidFill>
            </a:endParaRPr>
          </a:p>
        </p:txBody>
      </p:sp>
      <p:cxnSp>
        <p:nvCxnSpPr>
          <p:cNvPr id="18" name="Conector reto 17"/>
          <p:cNvCxnSpPr>
            <a:stCxn id="12" idx="2"/>
            <a:endCxn id="17" idx="0"/>
          </p:cNvCxnSpPr>
          <p:nvPr/>
        </p:nvCxnSpPr>
        <p:spPr>
          <a:xfrm rot="16200000" flipH="1">
            <a:off x="3973310" y="2452721"/>
            <a:ext cx="776493" cy="2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5578712" y="2834819"/>
            <a:ext cx="1161168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Conforto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21" name="Forma livre 20"/>
          <p:cNvSpPr/>
          <p:nvPr/>
        </p:nvSpPr>
        <p:spPr>
          <a:xfrm>
            <a:off x="4353026" y="2486487"/>
            <a:ext cx="1815762" cy="324952"/>
          </a:xfrm>
          <a:custGeom>
            <a:avLst/>
            <a:gdLst>
              <a:gd name="connsiteX0" fmla="*/ 0 w 1480457"/>
              <a:gd name="connsiteY0" fmla="*/ 0 h 333828"/>
              <a:gd name="connsiteX1" fmla="*/ 1480457 w 1480457"/>
              <a:gd name="connsiteY1" fmla="*/ 0 h 333828"/>
              <a:gd name="connsiteX2" fmla="*/ 1480457 w 1480457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0457" h="333828">
                <a:moveTo>
                  <a:pt x="0" y="0"/>
                </a:moveTo>
                <a:lnTo>
                  <a:pt x="1480457" y="0"/>
                </a:lnTo>
                <a:lnTo>
                  <a:pt x="1480457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1937980" y="2841221"/>
            <a:ext cx="1282889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Economia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24" name="Forma livre 23"/>
          <p:cNvSpPr/>
          <p:nvPr/>
        </p:nvSpPr>
        <p:spPr>
          <a:xfrm>
            <a:off x="2524837" y="2486487"/>
            <a:ext cx="1814538" cy="324952"/>
          </a:xfrm>
          <a:custGeom>
            <a:avLst/>
            <a:gdLst>
              <a:gd name="connsiteX0" fmla="*/ 1378857 w 1378857"/>
              <a:gd name="connsiteY0" fmla="*/ 0 h 333828"/>
              <a:gd name="connsiteX1" fmla="*/ 0 w 1378857"/>
              <a:gd name="connsiteY1" fmla="*/ 0 h 333828"/>
              <a:gd name="connsiteX2" fmla="*/ 0 w 1378857"/>
              <a:gd name="connsiteY2" fmla="*/ 333828 h 333828"/>
              <a:gd name="connsiteX0" fmla="*/ 1610869 w 1610869"/>
              <a:gd name="connsiteY0" fmla="*/ 0 h 333828"/>
              <a:gd name="connsiteX1" fmla="*/ 0 w 1610869"/>
              <a:gd name="connsiteY1" fmla="*/ 0 h 333828"/>
              <a:gd name="connsiteX2" fmla="*/ 0 w 1610869"/>
              <a:gd name="connsiteY2" fmla="*/ 333828 h 33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0869" h="333828">
                <a:moveTo>
                  <a:pt x="1610869" y="0"/>
                </a:moveTo>
                <a:lnTo>
                  <a:pt x="0" y="0"/>
                </a:lnTo>
                <a:lnTo>
                  <a:pt x="0" y="3338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2402008" y="3864461"/>
            <a:ext cx="1984780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Potência do Motor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4676103" y="3866733"/>
            <a:ext cx="1364364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Consumo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57" name="Conector reto 56"/>
          <p:cNvCxnSpPr>
            <a:stCxn id="17" idx="2"/>
          </p:cNvCxnSpPr>
          <p:nvPr/>
        </p:nvCxnSpPr>
        <p:spPr>
          <a:xfrm rot="16200000" flipH="1">
            <a:off x="4216293" y="3438370"/>
            <a:ext cx="297352" cy="4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orma livre 58"/>
          <p:cNvSpPr/>
          <p:nvPr/>
        </p:nvSpPr>
        <p:spPr>
          <a:xfrm>
            <a:off x="3384647" y="3603009"/>
            <a:ext cx="1965278" cy="259307"/>
          </a:xfrm>
          <a:custGeom>
            <a:avLst/>
            <a:gdLst>
              <a:gd name="connsiteX0" fmla="*/ 0 w 1965278"/>
              <a:gd name="connsiteY0" fmla="*/ 245660 h 259307"/>
              <a:gd name="connsiteX1" fmla="*/ 0 w 1965278"/>
              <a:gd name="connsiteY1" fmla="*/ 0 h 259307"/>
              <a:gd name="connsiteX2" fmla="*/ 1965278 w 1965278"/>
              <a:gd name="connsiteY2" fmla="*/ 0 h 259307"/>
              <a:gd name="connsiteX3" fmla="*/ 1965278 w 1965278"/>
              <a:gd name="connsiteY3" fmla="*/ 259307 h 25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5278" h="259307">
                <a:moveTo>
                  <a:pt x="0" y="245660"/>
                </a:moveTo>
                <a:lnTo>
                  <a:pt x="0" y="0"/>
                </a:lnTo>
                <a:lnTo>
                  <a:pt x="1965278" y="0"/>
                </a:lnTo>
                <a:lnTo>
                  <a:pt x="1965278" y="25930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Versões do Método AHP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4967" y="1742570"/>
            <a:ext cx="83203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Método AHP Clássico.</a:t>
            </a: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Método AHP Multiplicativo (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Lootsma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</a:t>
            </a: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Método AHP Referenciado (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Watson e 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Freeling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</a:t>
            </a: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0850" indent="-450850" algn="just">
              <a:lnSpc>
                <a:spcPct val="90000"/>
              </a:lnSpc>
              <a:buFont typeface="Webdings" pitchFamily="18" charset="2"/>
              <a:buChar char="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Método AHP B-G (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Belton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e Gear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</a:t>
            </a:r>
          </a:p>
          <a:p>
            <a:pPr marL="266700" indent="-266700" algn="just">
              <a:lnSpc>
                <a:spcPct val="90000"/>
              </a:lnSpc>
              <a:buFont typeface="Webdings" pitchFamily="18" charset="2"/>
              <a:buChar char="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O Método AHP Clássico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Etapas do Método AHP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seguir, são apresentadas as principais etapas do método AHP, assim como sua estrutura, elementos e conceitos fundamentais.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Para entender melhor este processo de decisão, considere o seguinte exemplo: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93576" y="3846614"/>
            <a:ext cx="55546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defRPr/>
            </a:pPr>
            <a:r>
              <a:rPr lang="pt-BR" sz="20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Objetivo: 	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Comprar um carro</a:t>
            </a:r>
          </a:p>
          <a:p>
            <a:pPr marL="266700" indent="-266700" algn="just">
              <a:lnSpc>
                <a:spcPct val="90000"/>
              </a:lnSpc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defRPr/>
            </a:pPr>
            <a:r>
              <a:rPr lang="pt-BR" sz="20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Critérios: 	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Estilo, Confiabilidade, Consumo</a:t>
            </a:r>
          </a:p>
          <a:p>
            <a:pPr marL="266700" indent="-266700" algn="just">
              <a:lnSpc>
                <a:spcPct val="90000"/>
              </a:lnSpc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1787525" indent="-1787525" algn="just">
              <a:lnSpc>
                <a:spcPct val="90000"/>
              </a:lnSpc>
              <a:defRPr/>
            </a:pPr>
            <a:r>
              <a:rPr lang="pt-BR" sz="20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Alternativas: 	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Civic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Coupe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Saturn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Coupe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Ford Escort,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Mazda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Miata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</a:p>
        </p:txBody>
      </p:sp>
      <p:pic>
        <p:nvPicPr>
          <p:cNvPr id="389122" name="Picture 2"/>
          <p:cNvPicPr>
            <a:picLocks noChangeAspect="1" noChangeArrowheads="1"/>
          </p:cNvPicPr>
          <p:nvPr/>
        </p:nvPicPr>
        <p:blipFill>
          <a:blip r:embed="rId3" cstate="print"/>
          <a:srcRect t="21164" b="10776"/>
          <a:stretch>
            <a:fillRect/>
          </a:stretch>
        </p:blipFill>
        <p:spPr bwMode="auto">
          <a:xfrm>
            <a:off x="477674" y="3671249"/>
            <a:ext cx="2406316" cy="163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0751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1: Construção da hierarquia de decisão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primeira etapa do método AHP consiste na decomposição do problema/decisão em uma hierarquia, composta, no mínimo, de um objetivo, critérios e alternativas.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51" name="Grupo 50"/>
          <p:cNvGrpSpPr/>
          <p:nvPr/>
        </p:nvGrpSpPr>
        <p:grpSpPr>
          <a:xfrm>
            <a:off x="805204" y="2816654"/>
            <a:ext cx="5486404" cy="3272531"/>
            <a:chOff x="1596788" y="2803006"/>
            <a:chExt cx="5486404" cy="3272531"/>
          </a:xfrm>
        </p:grpSpPr>
        <p:sp>
          <p:nvSpPr>
            <p:cNvPr id="6" name="Retângulo 5"/>
            <p:cNvSpPr/>
            <p:nvPr/>
          </p:nvSpPr>
          <p:spPr>
            <a:xfrm>
              <a:off x="2579424" y="2803006"/>
              <a:ext cx="3562070" cy="44994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Comprar um bom carro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3439235" y="3824722"/>
              <a:ext cx="1842447" cy="4499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Confiabilidade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Conector reto 8"/>
            <p:cNvCxnSpPr>
              <a:stCxn id="6" idx="2"/>
              <a:endCxn id="7" idx="0"/>
            </p:cNvCxnSpPr>
            <p:nvPr/>
          </p:nvCxnSpPr>
          <p:spPr>
            <a:xfrm rot="5400000">
              <a:off x="4074573" y="3538835"/>
              <a:ext cx="5717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tângulo 9"/>
            <p:cNvSpPr/>
            <p:nvPr/>
          </p:nvSpPr>
          <p:spPr>
            <a:xfrm>
              <a:off x="5851671" y="3817475"/>
              <a:ext cx="1231521" cy="4499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Consumo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353025" y="3589360"/>
              <a:ext cx="2102365" cy="218362"/>
            </a:xfrm>
            <a:custGeom>
              <a:avLst/>
              <a:gdLst>
                <a:gd name="connsiteX0" fmla="*/ 0 w 1480457"/>
                <a:gd name="connsiteY0" fmla="*/ 0 h 333828"/>
                <a:gd name="connsiteX1" fmla="*/ 1480457 w 1480457"/>
                <a:gd name="connsiteY1" fmla="*/ 0 h 333828"/>
                <a:gd name="connsiteX2" fmla="*/ 1480457 w 1480457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0457" h="333828">
                  <a:moveTo>
                    <a:pt x="0" y="0"/>
                  </a:moveTo>
                  <a:lnTo>
                    <a:pt x="1480457" y="0"/>
                  </a:lnTo>
                  <a:lnTo>
                    <a:pt x="1480457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1610428" y="3823877"/>
              <a:ext cx="1282889" cy="4499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Estilo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2210937" y="3589360"/>
              <a:ext cx="2128438" cy="218361"/>
            </a:xfrm>
            <a:custGeom>
              <a:avLst/>
              <a:gdLst>
                <a:gd name="connsiteX0" fmla="*/ 1378857 w 1378857"/>
                <a:gd name="connsiteY0" fmla="*/ 0 h 333828"/>
                <a:gd name="connsiteX1" fmla="*/ 0 w 1378857"/>
                <a:gd name="connsiteY1" fmla="*/ 0 h 333828"/>
                <a:gd name="connsiteX2" fmla="*/ 0 w 1378857"/>
                <a:gd name="connsiteY2" fmla="*/ 333828 h 333828"/>
                <a:gd name="connsiteX0" fmla="*/ 1610869 w 1610869"/>
                <a:gd name="connsiteY0" fmla="*/ 0 h 333828"/>
                <a:gd name="connsiteX1" fmla="*/ 0 w 1610869"/>
                <a:gd name="connsiteY1" fmla="*/ 0 h 333828"/>
                <a:gd name="connsiteX2" fmla="*/ 0 w 1610869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869" h="333828">
                  <a:moveTo>
                    <a:pt x="1610869" y="0"/>
                  </a:moveTo>
                  <a:lnTo>
                    <a:pt x="0" y="0"/>
                  </a:lnTo>
                  <a:lnTo>
                    <a:pt x="0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1" name="Conector reto 20"/>
            <p:cNvCxnSpPr/>
            <p:nvPr/>
          </p:nvCxnSpPr>
          <p:spPr>
            <a:xfrm rot="5400000">
              <a:off x="768788" y="5086097"/>
              <a:ext cx="16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>
              <a:off x="1596788" y="4694826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tângulo 23"/>
            <p:cNvSpPr/>
            <p:nvPr/>
          </p:nvSpPr>
          <p:spPr>
            <a:xfrm>
              <a:off x="1885661" y="4535846"/>
              <a:ext cx="884835" cy="322753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Civic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1599060" y="5106538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tângulo 26"/>
            <p:cNvSpPr/>
            <p:nvPr/>
          </p:nvSpPr>
          <p:spPr>
            <a:xfrm>
              <a:off x="1887933" y="4947559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Saturn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/>
            <p:cNvCxnSpPr/>
            <p:nvPr/>
          </p:nvCxnSpPr>
          <p:spPr>
            <a:xfrm>
              <a:off x="1601332" y="5518250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tângulo 28"/>
            <p:cNvSpPr/>
            <p:nvPr/>
          </p:nvSpPr>
          <p:spPr>
            <a:xfrm>
              <a:off x="1890205" y="5359271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smtClean="0">
                  <a:solidFill>
                    <a:schemeClr val="tx1"/>
                  </a:solidFill>
                </a:rPr>
                <a:t>Escort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1601332" y="5927690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tângulo 30"/>
            <p:cNvSpPr/>
            <p:nvPr/>
          </p:nvSpPr>
          <p:spPr>
            <a:xfrm>
              <a:off x="1890205" y="5768711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Miata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ector reto 32"/>
            <p:cNvCxnSpPr/>
            <p:nvPr/>
          </p:nvCxnSpPr>
          <p:spPr>
            <a:xfrm rot="5400000">
              <a:off x="2613540" y="5088369"/>
              <a:ext cx="16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to 33"/>
            <p:cNvCxnSpPr/>
            <p:nvPr/>
          </p:nvCxnSpPr>
          <p:spPr>
            <a:xfrm>
              <a:off x="3441540" y="4697098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tângulo 34"/>
            <p:cNvSpPr/>
            <p:nvPr/>
          </p:nvSpPr>
          <p:spPr>
            <a:xfrm>
              <a:off x="3730413" y="4538118"/>
              <a:ext cx="884835" cy="322753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Civic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Conector reto 35"/>
            <p:cNvCxnSpPr/>
            <p:nvPr/>
          </p:nvCxnSpPr>
          <p:spPr>
            <a:xfrm>
              <a:off x="3443812" y="5108810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3732685" y="4949831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Saturn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3446084" y="5506874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tângulo 38"/>
            <p:cNvSpPr/>
            <p:nvPr/>
          </p:nvSpPr>
          <p:spPr>
            <a:xfrm>
              <a:off x="3734957" y="5347895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smtClean="0">
                  <a:solidFill>
                    <a:schemeClr val="tx1"/>
                  </a:solidFill>
                </a:rPr>
                <a:t>Escort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ector reto 39"/>
            <p:cNvCxnSpPr/>
            <p:nvPr/>
          </p:nvCxnSpPr>
          <p:spPr>
            <a:xfrm>
              <a:off x="3446084" y="5916314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tângulo 40"/>
            <p:cNvSpPr/>
            <p:nvPr/>
          </p:nvSpPr>
          <p:spPr>
            <a:xfrm>
              <a:off x="3734957" y="5757335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Miata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Conector reto 41"/>
            <p:cNvCxnSpPr/>
            <p:nvPr/>
          </p:nvCxnSpPr>
          <p:spPr>
            <a:xfrm rot="5400000">
              <a:off x="5031508" y="5090641"/>
              <a:ext cx="16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>
              <a:off x="5859508" y="4699370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tângulo 43"/>
            <p:cNvSpPr/>
            <p:nvPr/>
          </p:nvSpPr>
          <p:spPr>
            <a:xfrm>
              <a:off x="6148381" y="4540390"/>
              <a:ext cx="884835" cy="322753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Civic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Conector reto 44"/>
            <p:cNvCxnSpPr/>
            <p:nvPr/>
          </p:nvCxnSpPr>
          <p:spPr>
            <a:xfrm>
              <a:off x="5861780" y="5111082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tângulo 45"/>
            <p:cNvSpPr/>
            <p:nvPr/>
          </p:nvSpPr>
          <p:spPr>
            <a:xfrm>
              <a:off x="6150653" y="4952103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Saturn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5864052" y="5509146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tângulo 47"/>
            <p:cNvSpPr/>
            <p:nvPr/>
          </p:nvSpPr>
          <p:spPr>
            <a:xfrm>
              <a:off x="6152925" y="5350167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smtClean="0">
                  <a:solidFill>
                    <a:schemeClr val="tx1"/>
                  </a:solidFill>
                </a:rPr>
                <a:t>Escort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ector reto 48"/>
            <p:cNvCxnSpPr/>
            <p:nvPr/>
          </p:nvCxnSpPr>
          <p:spPr>
            <a:xfrm>
              <a:off x="5864052" y="5918586"/>
              <a:ext cx="2866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tângulo 49"/>
            <p:cNvSpPr/>
            <p:nvPr/>
          </p:nvSpPr>
          <p:spPr>
            <a:xfrm>
              <a:off x="6152925" y="5759607"/>
              <a:ext cx="882563" cy="30682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dirty="0" err="1" smtClean="0">
                  <a:solidFill>
                    <a:schemeClr val="tx1"/>
                  </a:solidFill>
                </a:rPr>
                <a:t>Miata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5513683" y="2743200"/>
            <a:ext cx="2565777" cy="584775"/>
            <a:chOff x="6441747" y="2743200"/>
            <a:chExt cx="2565777" cy="584775"/>
          </a:xfrm>
        </p:grpSpPr>
        <p:sp>
          <p:nvSpPr>
            <p:cNvPr id="54" name="CaixaDeTexto 53"/>
            <p:cNvSpPr txBox="1"/>
            <p:nvPr/>
          </p:nvSpPr>
          <p:spPr>
            <a:xfrm>
              <a:off x="6878475" y="2743200"/>
              <a:ext cx="21290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>
                  <a:latin typeface="+mj-lt"/>
                </a:rPr>
                <a:t>Enunciado do objetivo geral de decisão</a:t>
              </a:r>
              <a:endParaRPr lang="pt-BR" sz="1600" i="1" dirty="0">
                <a:latin typeface="+mj-lt"/>
              </a:endParaRPr>
            </a:p>
          </p:txBody>
        </p:sp>
        <p:sp>
          <p:nvSpPr>
            <p:cNvPr id="55" name="Seta para a esquerda 54"/>
            <p:cNvSpPr/>
            <p:nvPr/>
          </p:nvSpPr>
          <p:spPr>
            <a:xfrm>
              <a:off x="6441747" y="2906973"/>
              <a:ext cx="409433" cy="272955"/>
            </a:xfrm>
            <a:prstGeom prst="leftArrow">
              <a:avLst/>
            </a:prstGeom>
            <a:solidFill>
              <a:srgbClr val="C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57" name="Grupo 56"/>
          <p:cNvGrpSpPr/>
          <p:nvPr/>
        </p:nvGrpSpPr>
        <p:grpSpPr>
          <a:xfrm>
            <a:off x="6457667" y="3769072"/>
            <a:ext cx="2565777" cy="584775"/>
            <a:chOff x="6441747" y="2743200"/>
            <a:chExt cx="2565777" cy="584775"/>
          </a:xfrm>
        </p:grpSpPr>
        <p:sp>
          <p:nvSpPr>
            <p:cNvPr id="58" name="CaixaDeTexto 57"/>
            <p:cNvSpPr txBox="1"/>
            <p:nvPr/>
          </p:nvSpPr>
          <p:spPr>
            <a:xfrm>
              <a:off x="6878475" y="2743200"/>
              <a:ext cx="21290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>
                  <a:latin typeface="+mj-lt"/>
                </a:rPr>
                <a:t>Critérios associados ao problema de decisão</a:t>
              </a:r>
              <a:endParaRPr lang="pt-BR" sz="1600" i="1" dirty="0">
                <a:latin typeface="+mj-lt"/>
              </a:endParaRPr>
            </a:p>
          </p:txBody>
        </p:sp>
        <p:sp>
          <p:nvSpPr>
            <p:cNvPr id="59" name="Seta para a esquerda 58"/>
            <p:cNvSpPr/>
            <p:nvPr/>
          </p:nvSpPr>
          <p:spPr>
            <a:xfrm>
              <a:off x="6441747" y="2906973"/>
              <a:ext cx="409433" cy="272955"/>
            </a:xfrm>
            <a:prstGeom prst="leftArrow">
              <a:avLst/>
            </a:prstGeom>
            <a:solidFill>
              <a:srgbClr val="C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0" name="Grupo 59"/>
          <p:cNvGrpSpPr/>
          <p:nvPr/>
        </p:nvGrpSpPr>
        <p:grpSpPr>
          <a:xfrm>
            <a:off x="6459939" y="5013312"/>
            <a:ext cx="2684061" cy="584775"/>
            <a:chOff x="6441747" y="2743200"/>
            <a:chExt cx="2684061" cy="584775"/>
          </a:xfrm>
        </p:grpSpPr>
        <p:sp>
          <p:nvSpPr>
            <p:cNvPr id="61" name="CaixaDeTexto 60"/>
            <p:cNvSpPr txBox="1"/>
            <p:nvPr/>
          </p:nvSpPr>
          <p:spPr>
            <a:xfrm>
              <a:off x="6878475" y="2743200"/>
              <a:ext cx="22473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>
                  <a:latin typeface="+mj-lt"/>
                </a:rPr>
                <a:t>Alternativas disponíveis e mais adequadas</a:t>
              </a:r>
              <a:endParaRPr lang="pt-BR" sz="1600" i="1" dirty="0">
                <a:latin typeface="+mj-lt"/>
              </a:endParaRPr>
            </a:p>
          </p:txBody>
        </p:sp>
        <p:sp>
          <p:nvSpPr>
            <p:cNvPr id="62" name="Seta para a esquerda 61"/>
            <p:cNvSpPr/>
            <p:nvPr/>
          </p:nvSpPr>
          <p:spPr>
            <a:xfrm>
              <a:off x="6441747" y="2906973"/>
              <a:ext cx="409433" cy="272955"/>
            </a:xfrm>
            <a:prstGeom prst="leftArrow">
              <a:avLst/>
            </a:prstGeom>
            <a:solidFill>
              <a:srgbClr val="C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733267" y="682625"/>
            <a:ext cx="7410734" cy="61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Comparação entre os elementos da hierarquia</a:t>
            </a:r>
            <a:endParaRPr lang="pt-BR" sz="2000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segunda etapa consiste em estabelecer prioridades entre os elementos para cada nível da hierarquia, por meio de uma </a:t>
            </a:r>
            <a:r>
              <a:rPr lang="pt-BR" sz="2000" i="1" u="sng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matriz de comparação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primeiro ponto a ser considerado é a determinação de uma escala de valores para comparação, que não deve exceder um total de nove fatores, a fim de se manter a matriz consistente.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Assim,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Saaty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definiu uma </a:t>
            </a:r>
            <a:r>
              <a:rPr lang="pt-BR" sz="2000" i="1" u="sng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Escala Fundamental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8190</TotalTime>
  <Words>1651</Words>
  <Application>Microsoft Office PowerPoint</Application>
  <PresentationFormat>Apresentação na tela (4:3)</PresentationFormat>
  <Paragraphs>428</Paragraphs>
  <Slides>32</Slides>
  <Notes>29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4" baseType="lpstr">
      <vt:lpstr>Fluxo</vt:lpstr>
      <vt:lpstr>Equação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REE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aos Métodos Numéricos</dc:title>
  <dc:creator>Edwin Mitacc</dc:creator>
  <cp:lastModifiedBy>Dalessandro</cp:lastModifiedBy>
  <cp:revision>723</cp:revision>
  <dcterms:created xsi:type="dcterms:W3CDTF">2003-10-13T07:40:38Z</dcterms:created>
  <dcterms:modified xsi:type="dcterms:W3CDTF">2014-02-04T15:30:31Z</dcterms:modified>
</cp:coreProperties>
</file>