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25"/>
  </p:notesMasterIdLst>
  <p:sldIdLst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5482" autoAdjust="0"/>
  </p:normalViewPr>
  <p:slideViewPr>
    <p:cSldViewPr>
      <p:cViewPr varScale="1">
        <p:scale>
          <a:sx n="79" d="100"/>
          <a:sy n="79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9ECE01-77CE-434A-AB3C-7BD8B49F60AA}" type="datetimeFigureOut">
              <a:rPr lang="en-US"/>
              <a:pPr>
                <a:defRPr/>
              </a:pPr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5178AE-AFA5-46BF-9DDC-A482EF37FE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5479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8CC414D-4F35-4D6A-9CC6-43657F9AE2C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243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7F915-B6C9-4F20-998B-33A9F2D97C10}" type="datetime8">
              <a:rPr lang="en-US"/>
              <a:pPr>
                <a:defRPr/>
              </a:pPr>
              <a:t>2/1/2014 1:42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E2B6-5C4C-48BC-A7AD-A7A8124C6DBB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7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02FFF-146A-44E6-976F-BACE94F0D4E7}" type="datetime8">
              <a:rPr lang="en-US"/>
              <a:pPr>
                <a:defRPr/>
              </a:pPr>
              <a:t>2/1/2014 1:42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D278F-5D42-4AF6-A941-8B41456A4568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355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1F01C-BD0A-4CC3-95C4-EA0DDD37EC31}" type="datetime8">
              <a:rPr lang="en-US"/>
              <a:pPr>
                <a:defRPr/>
              </a:pPr>
              <a:t>2/1/2014 1:42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284AF4-A996-4397-A48A-9B18D99CEB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438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400E-8760-492C-B51C-DCFBDE7A175E}" type="datetime8">
              <a:rPr lang="en-US"/>
              <a:pPr>
                <a:defRPr/>
              </a:pPr>
              <a:t>2/1/2014 1:42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E43757-8458-4829-8386-0175D4EC29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40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5AB87A-445F-4CC0-91CC-517B67E823A6}" type="datetime8">
              <a:rPr lang="en-US"/>
              <a:pPr>
                <a:defRPr/>
              </a:pPr>
              <a:t>2/1/2014 1:42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0531E9-CE6A-4289-83FF-59B8727BEA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45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FE1417-6DA4-4A28-9FB9-D96AFDEEB7FA}" type="datetime8">
              <a:rPr lang="en-US"/>
              <a:pPr>
                <a:defRPr/>
              </a:pPr>
              <a:t>2/1/2014 1:42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800E25-BA20-4CB8-924C-78C2AE5E073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601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EF729-0497-4850-95F3-E7A1214A6F05}" type="datetime8">
              <a:rPr lang="en-US"/>
              <a:pPr>
                <a:defRPr/>
              </a:pPr>
              <a:t>2/1/2014 1:42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705027-9BAD-43DA-B053-8150B920AD0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674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760FC-8932-4E38-B6D7-8D4F09B42BB8}" type="datetime8">
              <a:rPr lang="en-US"/>
              <a:pPr>
                <a:defRPr/>
              </a:pPr>
              <a:t>2/1/2014 1:42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5F2F6F-10BA-482F-A863-4824361066B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431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6337-012E-4675-9408-50ED0B85962D}" type="datetime8">
              <a:rPr lang="en-US"/>
              <a:pPr>
                <a:defRPr/>
              </a:pPr>
              <a:t>2/1/2014 1:42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DC1CD4-D964-4D22-8045-829672C443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810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2B18A6-C5AE-4122-BD2B-D9946E7F0105}" type="datetime8">
              <a:rPr lang="en-US"/>
              <a:pPr>
                <a:defRPr/>
              </a:pPr>
              <a:t>2/1/2014 1:42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91099F-F033-41A0-80AF-846A94C49BA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859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DED919-D0FD-46C3-9983-80B6AA3232D2}" type="datetime8">
              <a:rPr lang="en-US"/>
              <a:pPr>
                <a:defRPr/>
              </a:pPr>
              <a:t>2/1/2014 1:42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429865-6BC5-4BB3-9520-8F56F2240421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Auxílio multicritério à decisão – </a:t>
            </a:r>
            <a:r>
              <a:rPr lang="pt-BR" dirty="0" err="1" smtClean="0"/>
              <a:t>amd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err="1" smtClean="0"/>
              <a:t>Dalessandro</a:t>
            </a:r>
            <a:r>
              <a:rPr lang="pt-BR" dirty="0" smtClean="0"/>
              <a:t> Soares Vianna</a:t>
            </a:r>
          </a:p>
          <a:p>
            <a:r>
              <a:rPr lang="pt-BR" sz="1900" dirty="0" smtClean="0"/>
              <a:t>dalessandrosoares@yahoo.com.br</a:t>
            </a:r>
            <a:endParaRPr lang="pt-BR" sz="1900" dirty="0"/>
          </a:p>
        </p:txBody>
      </p:sp>
      <p:pic>
        <p:nvPicPr>
          <p:cNvPr id="4" name="Imagem 3" descr="uf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641" y="3934970"/>
            <a:ext cx="1800199" cy="20263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4365104"/>
            <a:ext cx="8153400" cy="1730896"/>
          </a:xfrm>
        </p:spPr>
        <p:txBody>
          <a:bodyPr/>
          <a:lstStyle/>
          <a:p>
            <a:r>
              <a:rPr lang="pt-BR" dirty="0" smtClean="0"/>
              <a:t>Qual escolher?</a:t>
            </a:r>
          </a:p>
          <a:p>
            <a:r>
              <a:rPr lang="pt-BR" dirty="0" smtClean="0"/>
              <a:t>Agressivo? Conservador?</a:t>
            </a:r>
          </a:p>
          <a:p>
            <a:r>
              <a:rPr lang="pt-BR" dirty="0" smtClean="0"/>
              <a:t>Usar WSM? Existe outro modelo mais adequado?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/>
          </p:cNvGraphicFramePr>
          <p:nvPr/>
        </p:nvGraphicFramePr>
        <p:xfrm>
          <a:off x="1979712" y="1844824"/>
          <a:ext cx="5179696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1402080"/>
                <a:gridCol w="1102043"/>
                <a:gridCol w="1102043"/>
                <a:gridCol w="111633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Cenários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QTJ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MTJ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ATJ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0,6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0,1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R$ 25,00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R$ 14,00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- R$ 5,00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 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R$ 21,00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R$ 15,00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R$ 3,00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 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R$ 15,00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R$ 18,00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R$ 5,00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4664"/>
          </a:xfrm>
        </p:spPr>
        <p:txBody>
          <a:bodyPr/>
          <a:lstStyle/>
          <a:p>
            <a:r>
              <a:rPr lang="en-US" dirty="0" err="1" smtClean="0"/>
              <a:t>Elementos</a:t>
            </a:r>
            <a:r>
              <a:rPr lang="en-US" dirty="0" smtClean="0"/>
              <a:t>: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61722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Elementos</a:t>
            </a:r>
            <a:r>
              <a:rPr lang="en-US" dirty="0" smtClean="0"/>
              <a:t>:</a:t>
            </a:r>
            <a:endParaRPr lang="pt-BR" dirty="0" smtClean="0"/>
          </a:p>
          <a:p>
            <a:pPr lvl="1"/>
            <a:r>
              <a:rPr lang="pt-BR" dirty="0" err="1" smtClean="0"/>
              <a:t>Decisor</a:t>
            </a:r>
            <a:r>
              <a:rPr lang="pt-BR" dirty="0" smtClean="0"/>
              <a:t>: unidade responsável pela tomada de decisão. Pode ser composta por um indivíduo ou por um grupo de indivíduos.</a:t>
            </a:r>
          </a:p>
          <a:p>
            <a:pPr lvl="1"/>
            <a:r>
              <a:rPr lang="pt-BR" dirty="0" smtClean="0"/>
              <a:t>Analista: elemento consultivo que tem a função de estruturar e analisar o problema, apresentando orientações e argumentos que auxiliem o </a:t>
            </a:r>
            <a:r>
              <a:rPr lang="pt-BR" dirty="0" err="1" smtClean="0"/>
              <a:t>decisor</a:t>
            </a:r>
            <a:r>
              <a:rPr lang="pt-BR" dirty="0" smtClean="0"/>
              <a:t> na sua tomada de decisão.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Elementos:</a:t>
            </a:r>
          </a:p>
          <a:p>
            <a:pPr lvl="1"/>
            <a:r>
              <a:rPr lang="pt-BR" dirty="0" smtClean="0"/>
              <a:t>Alternativa: estratégia ou curso de ação que pode ser adotado pelo </a:t>
            </a:r>
            <a:r>
              <a:rPr lang="pt-BR" dirty="0" err="1" smtClean="0"/>
              <a:t>decisor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Critério: propriedade ou variável à luz da qual a alternativa é avaliada.</a:t>
            </a:r>
          </a:p>
          <a:p>
            <a:pPr lvl="1"/>
            <a:r>
              <a:rPr lang="pt-BR" dirty="0" smtClean="0"/>
              <a:t>Atributo: valor do desempenho da alternativa à luz do critério.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Elementos</a:t>
            </a:r>
            <a:r>
              <a:rPr lang="en-US" dirty="0" smtClean="0"/>
              <a:t>:</a:t>
            </a:r>
          </a:p>
          <a:p>
            <a:pPr lvl="1"/>
            <a:r>
              <a:rPr lang="pt-BR" dirty="0" smtClean="0"/>
              <a:t>Tabela de pagamentos: tabela com os valores a serem retornados pelas alternativas.</a:t>
            </a:r>
          </a:p>
          <a:p>
            <a:pPr lvl="1"/>
            <a:r>
              <a:rPr lang="pt-BR" dirty="0" smtClean="0"/>
              <a:t>Cenário: "estado da natureza" projetado para o futuro.</a:t>
            </a:r>
          </a:p>
          <a:p>
            <a:pPr lvl="2"/>
            <a:r>
              <a:rPr lang="pt-BR" dirty="0" smtClean="0"/>
              <a:t>Estimativa da taxa de câmbio para o próximo ano;</a:t>
            </a:r>
          </a:p>
          <a:p>
            <a:pPr lvl="2"/>
            <a:r>
              <a:rPr lang="pt-BR" dirty="0" smtClean="0"/>
              <a:t>Estimativa da incidência de chuvas para a próxima safra.</a:t>
            </a:r>
          </a:p>
          <a:p>
            <a:pPr lvl="2"/>
            <a:r>
              <a:rPr lang="pt-BR" dirty="0" smtClean="0"/>
              <a:t>Demanda estimada para o próximo período.</a:t>
            </a:r>
          </a:p>
          <a:p>
            <a:pPr lvl="2"/>
            <a:r>
              <a:rPr lang="pt-BR" dirty="0" smtClean="0"/>
              <a:t>Classificação: Otimista; Pessimista; ou Moderado.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Classificação quanto ao tipo de decisão:</a:t>
            </a:r>
          </a:p>
          <a:p>
            <a:pPr lvl="1"/>
            <a:r>
              <a:rPr lang="pt-BR" dirty="0" smtClean="0"/>
              <a:t>Escolha</a:t>
            </a:r>
          </a:p>
          <a:p>
            <a:pPr lvl="1"/>
            <a:r>
              <a:rPr lang="pt-BR" dirty="0" smtClean="0"/>
              <a:t>Classificação</a:t>
            </a:r>
          </a:p>
          <a:p>
            <a:pPr lvl="1"/>
            <a:r>
              <a:rPr lang="pt-BR" dirty="0" smtClean="0"/>
              <a:t>Ordenação</a:t>
            </a:r>
          </a:p>
          <a:p>
            <a:pPr lvl="1"/>
            <a:r>
              <a:rPr lang="pt-BR" dirty="0" smtClean="0"/>
              <a:t>Classificação ordenada</a:t>
            </a:r>
          </a:p>
          <a:p>
            <a:pPr lvl="1"/>
            <a:r>
              <a:rPr lang="pt-BR" dirty="0" smtClean="0"/>
              <a:t>Priorização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Escolha: </a:t>
            </a:r>
          </a:p>
          <a:p>
            <a:pPr lvl="1"/>
            <a:r>
              <a:rPr lang="pt-BR" dirty="0" smtClean="0"/>
              <a:t>Escolher uma alternativa dentre um conjunto de alternativas viáveis.</a:t>
            </a:r>
          </a:p>
          <a:p>
            <a:r>
              <a:rPr lang="pt-BR" dirty="0" smtClean="0"/>
              <a:t>Classificação:</a:t>
            </a:r>
          </a:p>
          <a:p>
            <a:pPr lvl="1"/>
            <a:r>
              <a:rPr lang="pt-BR" dirty="0" smtClean="0"/>
              <a:t>Classificar um conjunto de alternativas em subconjuntos.</a:t>
            </a:r>
          </a:p>
          <a:p>
            <a:pPr lvl="1"/>
            <a:r>
              <a:rPr lang="pt-BR" dirty="0" smtClean="0"/>
              <a:t>Exemplo: Classificar os Animais com pertencentes à classe dos mamíferos, dos vertebrados, dos invertebrados,...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Ordenação:</a:t>
            </a:r>
          </a:p>
          <a:p>
            <a:pPr lvl="1"/>
            <a:r>
              <a:rPr lang="pt-BR" dirty="0" smtClean="0"/>
              <a:t>Ordenar alternativas, segundo algum critério.</a:t>
            </a:r>
          </a:p>
          <a:p>
            <a:pPr lvl="1"/>
            <a:r>
              <a:rPr lang="pt-BR" dirty="0" smtClean="0"/>
              <a:t>Exemplo: Ordenar os hotéis de uma cidade, do melhor para o pior.</a:t>
            </a:r>
          </a:p>
          <a:p>
            <a:r>
              <a:rPr lang="pt-BR" dirty="0" smtClean="0"/>
              <a:t>Classificação ordenada:</a:t>
            </a:r>
          </a:p>
          <a:p>
            <a:pPr lvl="1"/>
            <a:r>
              <a:rPr lang="pt-BR" dirty="0" smtClean="0"/>
              <a:t>Classificar alternativas em classes de referência ordenadas.</a:t>
            </a:r>
          </a:p>
          <a:p>
            <a:pPr lvl="1"/>
            <a:r>
              <a:rPr lang="pt-BR" dirty="0" smtClean="0"/>
              <a:t>Exemplo: Classificar os hotéis de uma cidade (Classe A; Classe B; Classe C; Classe D; e, Classe E).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Priorização:</a:t>
            </a:r>
          </a:p>
          <a:p>
            <a:pPr lvl="1"/>
            <a:r>
              <a:rPr lang="pt-BR" dirty="0" smtClean="0"/>
              <a:t>Dados os elementos de um conjunto de alternativas, estabelecer uma ordem de prioridades para os elementos do mesmo.</a:t>
            </a:r>
          </a:p>
          <a:p>
            <a:pPr lvl="2"/>
            <a:r>
              <a:rPr lang="pt-BR" dirty="0" smtClean="0"/>
              <a:t>"Dado um conjunto de alternativas A = {A1, A2,... </a:t>
            </a:r>
            <a:r>
              <a:rPr lang="pt-BR" dirty="0" err="1" smtClean="0"/>
              <a:t>An</a:t>
            </a:r>
            <a:r>
              <a:rPr lang="pt-BR" dirty="0" smtClean="0"/>
              <a:t>,}, estabelecer a ordem de prioridades destas.".</a:t>
            </a:r>
          </a:p>
          <a:p>
            <a:pPr lvl="2"/>
            <a:r>
              <a:rPr lang="pt-BR" dirty="0" smtClean="0"/>
              <a:t>Exemplo: na definição da participação de órgãos públicos no orçamento.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495800"/>
          </a:xfrm>
        </p:spPr>
        <p:txBody>
          <a:bodyPr/>
          <a:lstStyle/>
          <a:p>
            <a:r>
              <a:rPr lang="pt-BR" dirty="0" smtClean="0"/>
              <a:t>Exemplos de situações de escolha:</a:t>
            </a:r>
          </a:p>
          <a:p>
            <a:pPr lvl="1"/>
            <a:r>
              <a:rPr lang="pt-BR" dirty="0" smtClean="0"/>
              <a:t>Escolha de um imóvel para compra;</a:t>
            </a:r>
          </a:p>
          <a:p>
            <a:pPr lvl="1"/>
            <a:r>
              <a:rPr lang="pt-BR" dirty="0" smtClean="0"/>
              <a:t>Escolha de um "portfólio" de ações;</a:t>
            </a:r>
          </a:p>
          <a:p>
            <a:pPr lvl="1"/>
            <a:r>
              <a:rPr lang="pt-BR" dirty="0" smtClean="0"/>
              <a:t>Escolha de uma estratégia militar;</a:t>
            </a:r>
          </a:p>
          <a:p>
            <a:pPr lvl="1"/>
            <a:r>
              <a:rPr lang="pt-BR" dirty="0" smtClean="0"/>
              <a:t>Escolha de uma localidade para implantação de um </a:t>
            </a:r>
            <a:r>
              <a:rPr lang="pt-BR" dirty="0" err="1" smtClean="0"/>
              <a:t>pólo</a:t>
            </a:r>
            <a:r>
              <a:rPr lang="pt-BR" dirty="0" smtClean="0"/>
              <a:t> industrial;</a:t>
            </a:r>
          </a:p>
          <a:p>
            <a:pPr lvl="1"/>
            <a:r>
              <a:rPr lang="pt-BR" dirty="0" smtClean="0"/>
              <a:t>Escolha de uma estratégia para captação de recursos;</a:t>
            </a:r>
          </a:p>
          <a:p>
            <a:pPr lvl="1"/>
            <a:r>
              <a:rPr lang="pt-BR" dirty="0" smtClean="0"/>
              <a:t>Escolha de um veredicto por um júri;</a:t>
            </a:r>
          </a:p>
          <a:p>
            <a:pPr lvl="1"/>
            <a:r>
              <a:rPr lang="pt-BR" dirty="0" smtClean="0"/>
              <a:t>Escolha do representante de uma comunidade (eleição);</a:t>
            </a:r>
          </a:p>
          <a:p>
            <a:pPr lvl="1"/>
            <a:r>
              <a:rPr lang="pt-BR" dirty="0" smtClean="0"/>
              <a:t>Escolha de uma cidade para se passar as férias.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Problema exemplo:avaliação de candidatos ao MESC.</a:t>
            </a:r>
          </a:p>
          <a:p>
            <a:r>
              <a:rPr lang="pt-BR" dirty="0" smtClean="0"/>
              <a:t>Objetivo: ordenar os candidatos para selecionar aqueles mais aptos a ingressar no MESC.</a:t>
            </a:r>
          </a:p>
          <a:p>
            <a:r>
              <a:rPr lang="pt-BR" dirty="0" smtClean="0"/>
              <a:t>Critérios definidos: </a:t>
            </a:r>
          </a:p>
          <a:p>
            <a:pPr lvl="1"/>
            <a:r>
              <a:rPr lang="pt-BR" dirty="0" smtClean="0"/>
              <a:t>Importância da empresa para a região (</a:t>
            </a:r>
            <a:r>
              <a:rPr lang="pt-BR" i="1" dirty="0" smtClean="0"/>
              <a:t>empresa</a:t>
            </a:r>
            <a:r>
              <a:rPr lang="pt-BR" dirty="0" smtClean="0"/>
              <a:t>); </a:t>
            </a:r>
          </a:p>
          <a:p>
            <a:pPr lvl="1"/>
            <a:r>
              <a:rPr lang="pt-BR" dirty="0" smtClean="0"/>
              <a:t>Tempo de formação (</a:t>
            </a:r>
            <a:r>
              <a:rPr lang="pt-BR" i="1" dirty="0" smtClean="0"/>
              <a:t>formação</a:t>
            </a:r>
            <a:r>
              <a:rPr lang="pt-BR" dirty="0" smtClean="0"/>
              <a:t>); </a:t>
            </a:r>
          </a:p>
          <a:p>
            <a:pPr lvl="1"/>
            <a:r>
              <a:rPr lang="pt-BR" dirty="0" smtClean="0"/>
              <a:t>Projeto de pesquisa (</a:t>
            </a:r>
            <a:r>
              <a:rPr lang="pt-BR" i="1" dirty="0" smtClean="0"/>
              <a:t>projeto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Cargo ocupado na empresa (</a:t>
            </a:r>
            <a:r>
              <a:rPr lang="pt-BR" i="1" dirty="0" smtClean="0"/>
              <a:t>cargo</a:t>
            </a:r>
            <a:r>
              <a:rPr lang="pt-BR" dirty="0" smtClean="0"/>
              <a:t>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4664"/>
          </a:xfrm>
        </p:spPr>
        <p:txBody>
          <a:bodyPr/>
          <a:lstStyle/>
          <a:p>
            <a:r>
              <a:rPr lang="pt-BR" smtClean="0"/>
              <a:t>Etapas do processo decisório</a:t>
            </a:r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420888"/>
            <a:ext cx="519112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Construção de modelos de decisão</a:t>
            </a:r>
          </a:p>
          <a:p>
            <a:pPr lvl="1"/>
            <a:r>
              <a:rPr lang="pt-BR" dirty="0" smtClean="0"/>
              <a:t>Um modelo é uma abstração.</a:t>
            </a:r>
          </a:p>
          <a:p>
            <a:pPr lvl="1"/>
            <a:r>
              <a:rPr lang="pt-BR" dirty="0" smtClean="0"/>
              <a:t>A eficácia do modelo depende do quanto ele se aproxima da realidade.</a:t>
            </a:r>
          </a:p>
          <a:p>
            <a:pPr lvl="1"/>
            <a:r>
              <a:rPr lang="pt-BR" dirty="0" smtClean="0"/>
              <a:t>O esforço e o tipo de modelo dependem:</a:t>
            </a:r>
          </a:p>
          <a:p>
            <a:pPr lvl="2"/>
            <a:r>
              <a:rPr lang="pt-BR" dirty="0" smtClean="0"/>
              <a:t>Da relevância da decisão; e,</a:t>
            </a:r>
          </a:p>
          <a:p>
            <a:pPr lvl="2"/>
            <a:r>
              <a:rPr lang="pt-BR" dirty="0" smtClean="0"/>
              <a:t>De restrições de:</a:t>
            </a:r>
          </a:p>
          <a:p>
            <a:pPr lvl="3"/>
            <a:r>
              <a:rPr lang="pt-BR" dirty="0" smtClean="0"/>
              <a:t>tempo, dinheiro, disponibilidade de dados e complexidade do problema.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Considerações sobre os modelos de decisão:</a:t>
            </a:r>
          </a:p>
          <a:p>
            <a:pPr lvl="1"/>
            <a:r>
              <a:rPr lang="pt-BR" dirty="0" smtClean="0"/>
              <a:t>Tem menor custo do que a experimentação real.</a:t>
            </a:r>
          </a:p>
          <a:p>
            <a:pPr lvl="1"/>
            <a:r>
              <a:rPr lang="pt-BR" dirty="0" smtClean="0"/>
              <a:t>Permitem aos gestores estabelecer questionamentos do tipo “</a:t>
            </a:r>
            <a:r>
              <a:rPr lang="pt-BR" i="1" dirty="0" err="1" smtClean="0"/>
              <a:t>what</a:t>
            </a:r>
            <a:r>
              <a:rPr lang="pt-BR" i="1" dirty="0" smtClean="0"/>
              <a:t> </a:t>
            </a:r>
            <a:r>
              <a:rPr lang="pt-BR" i="1" dirty="0" err="1" smtClean="0"/>
              <a:t>if</a:t>
            </a:r>
            <a:r>
              <a:rPr lang="pt-BR" dirty="0" smtClean="0"/>
              <a:t>”</a:t>
            </a:r>
          </a:p>
          <a:p>
            <a:pPr lvl="1"/>
            <a:r>
              <a:rPr lang="pt-BR" dirty="0" smtClean="0"/>
              <a:t>Podem reduzir o tempo necessário para a tomada de decisão.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1560" y="2420888"/>
          <a:ext cx="8021473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1402080"/>
                <a:gridCol w="1016317"/>
                <a:gridCol w="1144079"/>
                <a:gridCol w="887921"/>
                <a:gridCol w="825817"/>
                <a:gridCol w="242035"/>
                <a:gridCol w="1092825"/>
                <a:gridCol w="95319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Formação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Projeto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Cargo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4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612648" y="1600200"/>
            <a:ext cx="8153400" cy="6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Método da soma ponderada - WSM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1560" y="2420888"/>
          <a:ext cx="8021473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1402080"/>
                <a:gridCol w="1016317"/>
                <a:gridCol w="1144079"/>
                <a:gridCol w="887921"/>
                <a:gridCol w="825817"/>
                <a:gridCol w="242035"/>
                <a:gridCol w="1092825"/>
                <a:gridCol w="95319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Formação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Projeto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Cargo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4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612648" y="1600200"/>
            <a:ext cx="8153400" cy="6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Método da soma ponderada - WSM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1560" y="2420888"/>
          <a:ext cx="8021473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1402080"/>
                <a:gridCol w="1016317"/>
                <a:gridCol w="1144079"/>
                <a:gridCol w="887921"/>
                <a:gridCol w="825817"/>
                <a:gridCol w="242035"/>
                <a:gridCol w="1092825"/>
                <a:gridCol w="95319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Formação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Projeto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Cargo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4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612648" y="1600200"/>
            <a:ext cx="8153400" cy="6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Método da soma ponderada - WSM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1560" y="2420888"/>
          <a:ext cx="8021473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1402080"/>
                <a:gridCol w="1016317"/>
                <a:gridCol w="1144079"/>
                <a:gridCol w="887921"/>
                <a:gridCol w="825817"/>
                <a:gridCol w="242035"/>
                <a:gridCol w="1092825"/>
                <a:gridCol w="95319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Formação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Projeto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Cargo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7,9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7,4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4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612648" y="1600200"/>
            <a:ext cx="8153400" cy="6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Método da soma ponderada - WSM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1560" y="2420888"/>
          <a:ext cx="8021473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1402080"/>
                <a:gridCol w="1016317"/>
                <a:gridCol w="1144079"/>
                <a:gridCol w="887921"/>
                <a:gridCol w="825817"/>
                <a:gridCol w="242035"/>
                <a:gridCol w="1092825"/>
                <a:gridCol w="95319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Formação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Projeto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Cargo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7,9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7,4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4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612648" y="1600200"/>
            <a:ext cx="8153400" cy="6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Método da soma ponderada - WSM</a:t>
            </a:r>
            <a:r>
              <a:rPr kumimoji="0" lang="pt-B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1560" y="1772816"/>
          <a:ext cx="8021473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1402080"/>
                <a:gridCol w="1016317"/>
                <a:gridCol w="1144079"/>
                <a:gridCol w="887921"/>
                <a:gridCol w="825817"/>
                <a:gridCol w="242035"/>
                <a:gridCol w="1092825"/>
                <a:gridCol w="95319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Critérios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Formação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Projeto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Cargo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endParaRPr lang="pt-BR" sz="3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hangingPunct="1"/>
                      <a:r>
                        <a:rPr lang="pt-BR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Ranking</a:t>
                      </a:r>
                      <a:endParaRPr lang="pt-BR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Peso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Alternativas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4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8,7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2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7,9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3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7,4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1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7,2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solidFill>
                            <a:schemeClr val="bg1"/>
                          </a:solidFill>
                        </a:rPr>
                        <a:t>Candidato 5</a:t>
                      </a:r>
                      <a:endParaRPr lang="pt-BR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6,0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5,8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539552" y="5085184"/>
            <a:ext cx="81534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lang="pt-BR" sz="2900" dirty="0" smtClean="0">
                <a:latin typeface="+mn-lt"/>
                <a:cs typeface="+mn-cs"/>
              </a:rPr>
              <a:t>Alternativa, critério, atributo, tabela de pagamentos, cenários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Pesos? </a:t>
            </a: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Atributos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 </a:t>
            </a: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Método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pt-B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r>
              <a:rPr lang="en-US" dirty="0" smtClean="0"/>
              <a:t> 2 - </a:t>
            </a:r>
            <a:r>
              <a:rPr lang="pt-BR" dirty="0" smtClean="0"/>
              <a:t>Quatro alternativas: 1, 2, 3 e 4.</a:t>
            </a:r>
          </a:p>
          <a:p>
            <a:r>
              <a:rPr lang="pt-BR" dirty="0" smtClean="0"/>
              <a:t>Três cenários:</a:t>
            </a:r>
          </a:p>
          <a:p>
            <a:pPr marL="881063" lvl="1" indent="-514350">
              <a:buFont typeface="+mj-lt"/>
              <a:buAutoNum type="arabicPeriod"/>
            </a:pPr>
            <a:r>
              <a:rPr lang="pt-BR" dirty="0" smtClean="0"/>
              <a:t>Queda da taxa de juros em 10% (QTJ);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Ma</a:t>
            </a:r>
            <a:r>
              <a:rPr lang="pt-BR" dirty="0" err="1" smtClean="0"/>
              <a:t>nutenção</a:t>
            </a:r>
            <a:r>
              <a:rPr lang="pt-BR" dirty="0" smtClean="0"/>
              <a:t> da atual taxa de juros (MTJ); e,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Au</a:t>
            </a:r>
            <a:r>
              <a:rPr lang="pt-BR" dirty="0" smtClean="0"/>
              <a:t>mento da taxa de juros em 10% (AT).</a:t>
            </a:r>
          </a:p>
          <a:p>
            <a:r>
              <a:rPr lang="pt-BR" dirty="0" smtClean="0"/>
              <a:t>Probabilidades destes cenários: 0,3; 0,6 e 0,1.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D3060C9-527C-424B-9301-DD514165EF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1016</Words>
  <Application>Microsoft Office PowerPoint</Application>
  <PresentationFormat>Apresentação na tela (4:3)</PresentationFormat>
  <Paragraphs>334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AcademicPresentation2</vt:lpstr>
      <vt:lpstr>Auxílio multicritério à decisão – amd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  <vt:lpstr>Conceitos básicos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2014-01-30T19:07:31Z</dcterms:created>
  <dcterms:modified xsi:type="dcterms:W3CDTF">2014-02-01T17:11:43Z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