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2"/>
  </p:notesMasterIdLst>
  <p:handoutMasterIdLst>
    <p:handoutMasterId r:id="rId43"/>
  </p:handoutMasterIdLst>
  <p:sldIdLst>
    <p:sldId id="262" r:id="rId2"/>
    <p:sldId id="335" r:id="rId3"/>
    <p:sldId id="336" r:id="rId4"/>
    <p:sldId id="378" r:id="rId5"/>
    <p:sldId id="488" r:id="rId6"/>
    <p:sldId id="489" r:id="rId7"/>
    <p:sldId id="491" r:id="rId8"/>
    <p:sldId id="490" r:id="rId9"/>
    <p:sldId id="377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502" r:id="rId18"/>
    <p:sldId id="503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7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528" r:id="rId41"/>
  </p:sldIdLst>
  <p:sldSz cx="9144000" cy="6858000" type="screen4x3"/>
  <p:notesSz cx="6718300" cy="9855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B8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2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654">
          <p15:clr>
            <a:srgbClr val="A4A3A4"/>
          </p15:clr>
        </p15:guide>
        <p15:guide id="4" pos="2880">
          <p15:clr>
            <a:srgbClr val="A4A3A4"/>
          </p15:clr>
        </p15:guide>
        <p15:guide id="5" pos="5511">
          <p15:clr>
            <a:srgbClr val="A4A3A4"/>
          </p15:clr>
        </p15:guide>
        <p15:guide id="6" pos="4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28282"/>
    <a:srgbClr val="198CFF"/>
    <a:srgbClr val="E4E4E4"/>
    <a:srgbClr val="D71717"/>
    <a:srgbClr val="4FC9FF"/>
    <a:srgbClr val="EE0000"/>
    <a:srgbClr val="EAEAEA"/>
    <a:srgbClr val="ECE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20" autoAdjust="0"/>
  </p:normalViewPr>
  <p:slideViewPr>
    <p:cSldViewPr snapToGrid="0">
      <p:cViewPr varScale="1">
        <p:scale>
          <a:sx n="44" d="100"/>
          <a:sy n="44" d="100"/>
        </p:scale>
        <p:origin x="-396" y="-96"/>
      </p:cViewPr>
      <p:guideLst>
        <p:guide orient="horz" pos="3702"/>
        <p:guide orient="horz" pos="1026"/>
        <p:guide orient="horz" pos="654"/>
        <p:guide pos="2880"/>
        <p:guide pos="5511"/>
        <p:guide pos="4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>
        <p:scale>
          <a:sx n="150" d="100"/>
          <a:sy n="150" d="100"/>
        </p:scale>
        <p:origin x="-618" y="2520"/>
      </p:cViewPr>
      <p:guideLst>
        <p:guide orient="horz" pos="3104"/>
        <p:guide pos="211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0.xml"/><Relationship Id="rId3" Type="http://schemas.openxmlformats.org/officeDocument/2006/relationships/slide" Target="slides/slide5.xml"/><Relationship Id="rId21" Type="http://schemas.openxmlformats.org/officeDocument/2006/relationships/slide" Target="slides/slide25.xml"/><Relationship Id="rId34" Type="http://schemas.openxmlformats.org/officeDocument/2006/relationships/slide" Target="slides/slide39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9.xml"/><Relationship Id="rId33" Type="http://schemas.openxmlformats.org/officeDocument/2006/relationships/slide" Target="slides/slide38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29" Type="http://schemas.openxmlformats.org/officeDocument/2006/relationships/slide" Target="slides/slide3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8.xml"/><Relationship Id="rId32" Type="http://schemas.openxmlformats.org/officeDocument/2006/relationships/slide" Target="slides/slide37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28" Type="http://schemas.openxmlformats.org/officeDocument/2006/relationships/slide" Target="slides/slide33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31" Type="http://schemas.openxmlformats.org/officeDocument/2006/relationships/slide" Target="slides/slide36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DA0A71-3712-4613-90A8-7212EABD0D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9176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317500"/>
            <a:ext cx="5616575" cy="4213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4927600"/>
            <a:ext cx="55451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27927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/>
      <a:buChar char="q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66700" indent="-131763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/>
      <a:buChar char="m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87350" indent="-119063" algn="l" rtl="0" eaLnBrk="0" fontAlgn="base" hangingPunct="0">
      <a:lnSpc>
        <a:spcPts val="1200"/>
      </a:lnSpc>
      <a:spcBef>
        <a:spcPct val="0"/>
      </a:spcBef>
      <a:spcAft>
        <a:spcPts val="500"/>
      </a:spcAft>
      <a:buClr>
        <a:srgbClr val="B80000"/>
      </a:buClr>
      <a:buFont typeface="Wingdings 2" pitchFamily="18" charset="2"/>
      <a:buChar char="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73790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2515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5850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1867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47445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67606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39210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52706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25349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19820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65046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4130578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4088844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780188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95617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99549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521810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4288591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4007786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4223738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221750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95796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638382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036827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959203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807313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229003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385005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38500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39285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84209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05464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42634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38380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09746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105775" y="62706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8023-6D9C-41FE-89D1-BAADD6AB72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4F4EA7-FFDC-40A6-9598-40CB3DA1A871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9BBB-353B-4062-9AB9-6D552DE6D8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400"/>
              </a:lnSpc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400"/>
              </a:lnSpc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0A3C0FD-6C1E-416D-98CF-2868A9D6D797}" type="datetimeFigureOut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1698-5C9E-4FC6-B87B-233EE4686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Portadilla presentación Blanc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 userDrawn="1"/>
        </p:nvSpPr>
        <p:spPr>
          <a:xfrm>
            <a:off x="1895475" y="1809750"/>
            <a:ext cx="895350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endParaRPr lang="pt-BR"/>
          </a:p>
        </p:txBody>
      </p:sp>
      <p:pic>
        <p:nvPicPr>
          <p:cNvPr id="5" name="Picture 2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1646" y="1822740"/>
            <a:ext cx="68580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3575" y="1844675"/>
            <a:ext cx="5184775" cy="900113"/>
          </a:xfrm>
        </p:spPr>
        <p:txBody>
          <a:bodyPr anchor="ctr"/>
          <a:lstStyle>
            <a:lvl1pPr marL="0" indent="0">
              <a:lnSpc>
                <a:spcPts val="2400"/>
              </a:lnSpc>
              <a:buFont typeface="ZapfDingbats" pitchFamily="82" charset="2"/>
              <a:buNone/>
              <a:defRPr sz="2200">
                <a:solidFill>
                  <a:srgbClr val="B80000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400"/>
              </a:lnSpc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400"/>
              </a:lnSpc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lnSpc>
                <a:spcPts val="2400"/>
              </a:lnSpc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5AB591-4BCC-4FB8-9371-F3FF0043316B}" type="datetimeFigureOut">
              <a:rPr lang="en-US"/>
              <a:pPr>
                <a:defRPr/>
              </a:pPr>
              <a:t>2/4/2014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ts val="2400"/>
              </a:lnSpc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lnSpc>
                <a:spcPts val="2400"/>
              </a:lnSpc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5CB577B-B1CF-4C4A-AD63-E1C79E2E3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ts val="2400"/>
                </a:lnSpc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ts val="2400"/>
                </a:lnSpc>
                <a:defRPr/>
              </a:pPr>
              <a:endParaRPr lang="en-US"/>
            </a:p>
          </p:txBody>
        </p:sp>
      </p:grpSp>
      <p:pic>
        <p:nvPicPr>
          <p:cNvPr id="14" name="Picture 21" descr="Fondo presentación Blanc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0" y="6604000"/>
            <a:ext cx="9144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b="0" i="1" dirty="0" smtClean="0">
                <a:solidFill>
                  <a:srgbClr val="004563"/>
                </a:solidFill>
              </a:rPr>
              <a:t>Auxilio Multicritério à Decisão</a:t>
            </a:r>
            <a:endParaRPr lang="pt-BR" sz="900" b="0" i="1" dirty="0">
              <a:solidFill>
                <a:srgbClr val="004563"/>
              </a:solidFill>
            </a:endParaRPr>
          </a:p>
        </p:txBody>
      </p:sp>
      <p:sp>
        <p:nvSpPr>
          <p:cNvPr id="17" name="Espaço Reservado para Número de Slide 5"/>
          <p:cNvSpPr txBox="1">
            <a:spLocks/>
          </p:cNvSpPr>
          <p:nvPr userDrawn="1"/>
        </p:nvSpPr>
        <p:spPr>
          <a:xfrm>
            <a:off x="8362950" y="6299200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fld id="{E9F46ADF-817E-4F91-945A-F1B1C32740A1}" type="slidenum">
              <a:rPr lang="es-ES" sz="1400"/>
              <a:pPr algn="ctr">
                <a:lnSpc>
                  <a:spcPts val="2400"/>
                </a:lnSpc>
                <a:defRPr/>
              </a:pPr>
              <a:t>‹nº›</a:t>
            </a:fld>
            <a:endParaRPr lang="es-ES" sz="1400" dirty="0"/>
          </a:p>
        </p:txBody>
      </p:sp>
      <p:sp>
        <p:nvSpPr>
          <p:cNvPr id="20" name="Retângulo 19"/>
          <p:cNvSpPr/>
          <p:nvPr userDrawn="1"/>
        </p:nvSpPr>
        <p:spPr>
          <a:xfrm>
            <a:off x="295275" y="19050"/>
            <a:ext cx="1047750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endParaRPr lang="pt-BR"/>
          </a:p>
        </p:txBody>
      </p:sp>
      <p:pic>
        <p:nvPicPr>
          <p:cNvPr id="10261" name="Picture 21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2954" y="174048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ortada presentación Bl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400"/>
              </a:lnSpc>
            </a:pPr>
            <a:endParaRPr lang="pt-B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38288" y="3556000"/>
            <a:ext cx="6054725" cy="91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pt-BR" sz="2400"/>
              <a:t>AUXILIO MULTICRITÉRIO À DECISÃO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44191" y="1684193"/>
            <a:ext cx="1224050" cy="153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039870" y="4600575"/>
            <a:ext cx="507061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Professor:  </a:t>
            </a:r>
            <a:r>
              <a:rPr lang="pt-B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Dalessandro</a:t>
            </a:r>
            <a:r>
              <a:rPr lang="pt-B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Soares Vianna</a:t>
            </a:r>
            <a:endParaRPr lang="pt-B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ts val="2400"/>
              </a:lnSpc>
              <a:defRPr/>
            </a:pPr>
            <a:endParaRPr lang="pt-B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ts val="2400"/>
              </a:lnSpc>
              <a:defRPr/>
            </a:pPr>
            <a:r>
              <a:rPr lang="pt-BR" sz="16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dalessandrosoares@yahoo.com.br</a:t>
            </a:r>
            <a:endParaRPr lang="pt-BR" sz="16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Métodos </a:t>
            </a:r>
            <a:r>
              <a:rPr lang="pt-BR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1619739"/>
            <a:ext cx="8492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Os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métodos da família ELECTRE são aplicados em duas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fases principais: 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1347788" lvl="1" indent="-890588" algn="just">
              <a:lnSpc>
                <a:spcPct val="90000"/>
              </a:lnSpc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FASE I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Construir uma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relação de </a:t>
            </a:r>
            <a:r>
              <a:rPr lang="pt-BR" sz="2000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estabelecendo uma comparação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par a par de alternativas. </a:t>
            </a:r>
            <a:endParaRPr lang="pt-BR" sz="2000" b="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1347788" lvl="1" indent="-890588" algn="just">
              <a:lnSpc>
                <a:spcPct val="90000"/>
              </a:lnSpc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1524000" lvl="1" indent="-1066800" algn="just">
              <a:lnSpc>
                <a:spcPct val="90000"/>
              </a:lnSpc>
              <a:defRPr/>
            </a:pP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FASE II: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Explorar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relação de </a:t>
            </a:r>
            <a:r>
              <a:rPr lang="pt-BR" sz="2000" b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aplicando um procedimento para resolver o problema em função da problemática específica a ser abordada.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Estes métodos diferenciam-se entre si pela problemática que tentam resolver, pelas informações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inter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intracritérios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utilizadas e pela quantidade de relações de superação construídas e pesquisadas.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Assim, desde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1968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quando surgiu o Método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I, sucederam-se várias versões dos métodos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6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Métodos </a:t>
            </a:r>
            <a:r>
              <a:rPr lang="pt-BR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4579256"/>
            <a:ext cx="8492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Os métodos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consideram os pesos como uma medida da importância que cada critério tem para o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decisor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e não como uma taxa marginal de substituição, visto que as avaliações de cada alternativa nos diferentes critérios não se reúnem em uma avaliação global.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9756656"/>
              </p:ext>
            </p:extLst>
          </p:nvPr>
        </p:nvGraphicFramePr>
        <p:xfrm>
          <a:off x="1349443" y="1409527"/>
          <a:ext cx="655811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948244"/>
                <a:gridCol w="1016000"/>
                <a:gridCol w="1496324"/>
                <a:gridCol w="10815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Versão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Autor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Problema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Utiliza Pesos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1968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Bertier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1973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Hugonnard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Skalka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1985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Yu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Wei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1992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71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Métodos </a:t>
            </a:r>
            <a:r>
              <a:rPr lang="pt-BR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4579256"/>
            <a:ext cx="849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Assim, empregam a informação dos pesos com a finalidade de construir índices (ou coeficientes) de concordância e de discordância.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 versão IV é o único em que não se utilizam pesos, pois funciona como uma sequencia de relações de superação agrupadas.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9756656"/>
              </p:ext>
            </p:extLst>
          </p:nvPr>
        </p:nvGraphicFramePr>
        <p:xfrm>
          <a:off x="1336917" y="1459631"/>
          <a:ext cx="655811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948244"/>
                <a:gridCol w="1016000"/>
                <a:gridCol w="1496324"/>
                <a:gridCol w="10815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Versão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Autor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Problema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Utiliza Pesos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1968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Bertier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1973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Hugonnard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Skalka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1985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Yu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Wei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1992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4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Métodos </a:t>
            </a:r>
            <a:r>
              <a:rPr lang="pt-BR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4579256"/>
            <a:ext cx="849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 versões I e IS resultam em uma relação de superação entre as alternativas que é útil para selecioná-las. 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 outras versões fornecem diretamente uma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pré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-ordem parcial das alternativas.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9756656"/>
              </p:ext>
            </p:extLst>
          </p:nvPr>
        </p:nvGraphicFramePr>
        <p:xfrm>
          <a:off x="1311865" y="1409527"/>
          <a:ext cx="655811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948244"/>
                <a:gridCol w="1016000"/>
                <a:gridCol w="1496324"/>
                <a:gridCol w="10815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Versão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Autor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Problema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Utiliza Pesos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1968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Bertier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1973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1978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Hugonnard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Ordenação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Roy e </a:t>
                      </a:r>
                      <a:r>
                        <a:rPr lang="pt-BR" dirty="0" err="1" smtClean="0"/>
                        <a:t>Skalka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1985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Seleção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Yu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Wei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1992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20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Fundamentos de Superação ou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Sobreclassificação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1619739"/>
            <a:ext cx="84928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Seja 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o conjunto de possíveis decisões (alternativas) e </a:t>
            </a:r>
            <a:r>
              <a:rPr lang="pt-BR" sz="2000" i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g</a:t>
            </a:r>
            <a:r>
              <a:rPr lang="pt-BR" sz="2000" i="1" baseline="-25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(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)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a avaliação de qualquer umas dessas decisões, segundo um critério 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i=</a:t>
            </a:r>
            <a:r>
              <a:rPr lang="pt-BR" sz="20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1,2,3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,...,n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Aplicando a relação de superação aos elementos do conjunto </a:t>
            </a:r>
            <a:r>
              <a:rPr lang="pt-BR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pode-se definir que uma alternativa 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supera a alternativa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(</a:t>
            </a:r>
            <a:r>
              <a:rPr lang="pt-BR" sz="2000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aSb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 se,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for, pelo menos, tão boa quanto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Essa relação de superação, que não é necessariamente transitiva, aparece como uma possível generalização do conceito de dominância.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Assim, o que se procura identificar, no contexto de um problema de decisão, é se existe ou não uma relação de dominância entre duas alternativas, ou seja, se o risco de considerar verdadeira a afirmação “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 alternativa 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é pelo menos tão boa quanto a alternativa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” é aceitável.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8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Fundamentos de Superação ou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Sobreclassificação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1619739"/>
            <a:ext cx="8492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 considerações que conduzem à aceitação da relação </a:t>
            </a:r>
            <a:r>
              <a:rPr lang="pt-BR" sz="2000" i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aSb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pode ser expressas por dois conceitos: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17550" lvl="1" indent="-26035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Concordância – ocorre quando um subconjunto significativo dos critérios considera a alternativa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(fracamente) preferível à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717550" lvl="1" indent="-26035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pt-BR" sz="20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717550" lvl="1" indent="-26035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Discordância – ocorre quando não há critérios em que a intensidade da preferência da alternativa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em relação à </a:t>
            </a:r>
            <a:r>
              <a:rPr lang="pt-BR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ultrapasse um limite inaceitável. 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6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Procedimentos do Método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288" y="1635681"/>
            <a:ext cx="1025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sz="2000" u="sng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FASE I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33288" y="2121185"/>
            <a:ext cx="2722065" cy="1725025"/>
            <a:chOff x="233288" y="2307999"/>
            <a:chExt cx="2722065" cy="1725025"/>
          </a:xfrm>
        </p:grpSpPr>
        <p:sp>
          <p:nvSpPr>
            <p:cNvPr id="4" name="Retângulo 3"/>
            <p:cNvSpPr/>
            <p:nvPr/>
          </p:nvSpPr>
          <p:spPr>
            <a:xfrm>
              <a:off x="378336" y="2307999"/>
              <a:ext cx="243197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1800" b="0" dirty="0" smtClean="0">
                  <a:solidFill>
                    <a:srgbClr val="7030A0"/>
                  </a:solidFill>
                  <a:latin typeface="+mn-lt"/>
                  <a:cs typeface="Times New Roman" pitchFamily="18" charset="0"/>
                </a:rPr>
                <a:t>Tabela de avaliações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288" y="2649631"/>
              <a:ext cx="2722065" cy="1383393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3072084" y="1209723"/>
            <a:ext cx="3571154" cy="1609072"/>
            <a:chOff x="3072084" y="1209723"/>
            <a:chExt cx="3571154" cy="1609072"/>
          </a:xfrm>
        </p:grpSpPr>
        <p:grpSp>
          <p:nvGrpSpPr>
            <p:cNvPr id="10" name="Grupo 9"/>
            <p:cNvGrpSpPr/>
            <p:nvPr/>
          </p:nvGrpSpPr>
          <p:grpSpPr>
            <a:xfrm>
              <a:off x="3719756" y="1209723"/>
              <a:ext cx="2923482" cy="1609072"/>
              <a:chOff x="3719756" y="1285441"/>
              <a:chExt cx="2923482" cy="1609072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3854039" y="1285441"/>
                <a:ext cx="265491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pt-BR" sz="1800" b="0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cs typeface="Times New Roman" pitchFamily="18" charset="0"/>
                  </a:rPr>
                  <a:t>Matriz de Concordância</a:t>
                </a:r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9756" y="1598498"/>
                <a:ext cx="2923482" cy="1296015"/>
              </a:xfrm>
              <a:prstGeom prst="rect">
                <a:avLst/>
              </a:prstGeom>
            </p:spPr>
          </p:pic>
        </p:grpSp>
        <p:sp>
          <p:nvSpPr>
            <p:cNvPr id="9" name="Seta para a direita 8"/>
            <p:cNvSpPr/>
            <p:nvPr/>
          </p:nvSpPr>
          <p:spPr>
            <a:xfrm rot="19528908">
              <a:off x="3072084" y="2493011"/>
              <a:ext cx="530942" cy="275303"/>
            </a:xfrm>
            <a:prstGeom prst="right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03705" y="2924696"/>
            <a:ext cx="3539533" cy="1626022"/>
            <a:chOff x="3103705" y="2924696"/>
            <a:chExt cx="3539533" cy="1626022"/>
          </a:xfrm>
        </p:grpSpPr>
        <p:grpSp>
          <p:nvGrpSpPr>
            <p:cNvPr id="12" name="Grupo 11"/>
            <p:cNvGrpSpPr/>
            <p:nvPr/>
          </p:nvGrpSpPr>
          <p:grpSpPr>
            <a:xfrm>
              <a:off x="3719756" y="2924696"/>
              <a:ext cx="2923482" cy="1626022"/>
              <a:chOff x="3719756" y="3101672"/>
              <a:chExt cx="2923482" cy="1626022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3854039" y="3101672"/>
                <a:ext cx="265491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pt-BR" sz="1800" b="0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cs typeface="Times New Roman" pitchFamily="18" charset="0"/>
                  </a:rPr>
                  <a:t>Matriz de Discordância</a:t>
                </a:r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19756" y="3443304"/>
                <a:ext cx="2923482" cy="1284390"/>
              </a:xfrm>
              <a:prstGeom prst="rect">
                <a:avLst/>
              </a:prstGeom>
            </p:spPr>
          </p:pic>
        </p:grpSp>
        <p:sp>
          <p:nvSpPr>
            <p:cNvPr id="11" name="Seta para a direita 10"/>
            <p:cNvSpPr/>
            <p:nvPr/>
          </p:nvSpPr>
          <p:spPr>
            <a:xfrm rot="1624714">
              <a:off x="3103705" y="3549060"/>
              <a:ext cx="530942" cy="275303"/>
            </a:xfrm>
            <a:prstGeom prst="right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7374501" y="1160791"/>
            <a:ext cx="14617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b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Umbrais de Comparação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3288" y="4501558"/>
            <a:ext cx="1025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sz="2000" u="sng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FASE II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6692758" y="1882338"/>
            <a:ext cx="2244764" cy="723596"/>
            <a:chOff x="6692758" y="1882338"/>
            <a:chExt cx="2244764" cy="723596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7273220" y="1882338"/>
                  <a:ext cx="1664302" cy="7235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220" y="1882338"/>
                  <a:ext cx="1664302" cy="723596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eta para a direita 18"/>
            <p:cNvSpPr/>
            <p:nvPr/>
          </p:nvSpPr>
          <p:spPr>
            <a:xfrm>
              <a:off x="6692758" y="2187514"/>
              <a:ext cx="530942" cy="275303"/>
            </a:xfrm>
            <a:prstGeom prst="right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692758" y="3612235"/>
            <a:ext cx="2244764" cy="723596"/>
            <a:chOff x="6692758" y="3641731"/>
            <a:chExt cx="2244764" cy="723596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3220" y="3641731"/>
                  <a:ext cx="1664302" cy="7235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220" y="3641731"/>
                  <a:ext cx="1664302" cy="723596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Seta para a direita 19"/>
            <p:cNvSpPr/>
            <p:nvPr/>
          </p:nvSpPr>
          <p:spPr>
            <a:xfrm>
              <a:off x="6692758" y="3930120"/>
              <a:ext cx="530942" cy="275303"/>
            </a:xfrm>
            <a:prstGeom prst="right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378336" y="4870890"/>
            <a:ext cx="243197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b="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Teste de Dominância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984008" y="5204477"/>
            <a:ext cx="3436124" cy="951801"/>
            <a:chOff x="984008" y="5204477"/>
            <a:chExt cx="3436124" cy="95180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984008" y="5204477"/>
                  <a:ext cx="945322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008" y="5204477"/>
                  <a:ext cx="945322" cy="338554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 l="-2581" r="-41290" b="-2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984008" y="5817724"/>
                  <a:ext cx="98584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008" y="5817724"/>
                  <a:ext cx="985847" cy="338554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 l="-5556" r="-3395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Seta para a direita 23"/>
            <p:cNvSpPr/>
            <p:nvPr/>
          </p:nvSpPr>
          <p:spPr>
            <a:xfrm rot="735619">
              <a:off x="2220657" y="5399166"/>
              <a:ext cx="903995" cy="19717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a direita 26"/>
            <p:cNvSpPr/>
            <p:nvPr/>
          </p:nvSpPr>
          <p:spPr>
            <a:xfrm rot="20864381" flipV="1">
              <a:off x="2220657" y="5854695"/>
              <a:ext cx="903995" cy="19717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3218136" y="5485112"/>
                  <a:ext cx="1201996" cy="3656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𝑙𝑗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𝑙𝑗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𝑙𝑗</m:t>
                            </m:r>
                          </m:sub>
                        </m:sSub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136" y="5485112"/>
                  <a:ext cx="1201996" cy="365678"/>
                </a:xfrm>
                <a:prstGeom prst="rect">
                  <a:avLst/>
                </a:prstGeom>
                <a:blipFill rotWithShape="0">
                  <a:blip r:embed="rId10" cstate="print"/>
                  <a:stretch>
                    <a:fillRect l="-2538" r="-3553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upo 35"/>
          <p:cNvGrpSpPr/>
          <p:nvPr/>
        </p:nvGrpSpPr>
        <p:grpSpPr>
          <a:xfrm>
            <a:off x="4599646" y="4723799"/>
            <a:ext cx="3672445" cy="1650592"/>
            <a:chOff x="4599646" y="4723799"/>
            <a:chExt cx="3672445" cy="1650592"/>
          </a:xfrm>
        </p:grpSpPr>
        <p:sp>
          <p:nvSpPr>
            <p:cNvPr id="31" name="Seta para a direita 30"/>
            <p:cNvSpPr/>
            <p:nvPr/>
          </p:nvSpPr>
          <p:spPr>
            <a:xfrm>
              <a:off x="4599646" y="5625325"/>
              <a:ext cx="562549" cy="19239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5271472" y="4723799"/>
              <a:ext cx="3000619" cy="1650592"/>
              <a:chOff x="5271472" y="4723799"/>
              <a:chExt cx="3000619" cy="1650592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5438530" y="4723799"/>
                <a:ext cx="265491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pt-BR" sz="1800" b="0" dirty="0" smtClean="0">
                    <a:solidFill>
                      <a:srgbClr val="C00000"/>
                    </a:solidFill>
                    <a:latin typeface="+mn-lt"/>
                    <a:cs typeface="Times New Roman" pitchFamily="18" charset="0"/>
                  </a:rPr>
                  <a:t>Tabela de Dominâncias</a:t>
                </a:r>
              </a:p>
            </p:txBody>
          </p:sp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271472" y="5005753"/>
                <a:ext cx="3000619" cy="13686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33051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8" grpId="0" build="p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Concordância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988" y="1324858"/>
            <a:ext cx="4626181" cy="205084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o explicativo retangular 35"/>
              <p:cNvSpPr/>
              <p:nvPr/>
            </p:nvSpPr>
            <p:spPr>
              <a:xfrm>
                <a:off x="4408077" y="3544737"/>
                <a:ext cx="4411457" cy="1214076"/>
              </a:xfrm>
              <a:prstGeom prst="wedgeRectCallout">
                <a:avLst>
                  <a:gd name="adj1" fmla="val -77134"/>
                  <a:gd name="adj2" fmla="val 70544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800" b="0" dirty="0" smtClean="0">
                    <a:solidFill>
                      <a:schemeClr val="tx1"/>
                    </a:solidFill>
                  </a:rPr>
                  <a:t>Soma-se somente os pesos dos critérios nos quais a alternativa </a:t>
                </a:r>
                <a:r>
                  <a:rPr lang="pt-BR" sz="1800" b="0" dirty="0" err="1" smtClean="0">
                    <a:solidFill>
                      <a:schemeClr val="tx1"/>
                    </a:solidFill>
                  </a:rPr>
                  <a:t>Alt</a:t>
                </a:r>
                <a:r>
                  <a:rPr lang="pt-BR" sz="1800" b="0" i="1" baseline="-25000" dirty="0" err="1" smtClean="0">
                    <a:solidFill>
                      <a:schemeClr val="tx1"/>
                    </a:solidFill>
                  </a:rPr>
                  <a:t>l</a:t>
                </a:r>
                <a:r>
                  <a:rPr lang="pt-BR" sz="1800" b="0" dirty="0" smtClean="0">
                    <a:solidFill>
                      <a:schemeClr val="tx1"/>
                    </a:solidFill>
                  </a:rPr>
                  <a:t> supera à alternativa </a:t>
                </a:r>
                <a:r>
                  <a:rPr lang="pt-BR" sz="1800" b="0" dirty="0" err="1" smtClean="0">
                    <a:solidFill>
                      <a:schemeClr val="tx1"/>
                    </a:solidFill>
                  </a:rPr>
                  <a:t>Alt</a:t>
                </a:r>
                <a:r>
                  <a:rPr lang="pt-BR" sz="1800" b="0" i="1" baseline="-25000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pt-BR" sz="1800" b="0" dirty="0" smtClean="0">
                    <a:solidFill>
                      <a:schemeClr val="tx1"/>
                    </a:solidFill>
                  </a:rPr>
                  <a:t>, quer dizer que,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o explicativo retangula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77" y="3544737"/>
                <a:ext cx="4411457" cy="1214076"/>
              </a:xfrm>
              <a:prstGeom prst="wedgeRectCallout">
                <a:avLst>
                  <a:gd name="adj1" fmla="val -77134"/>
                  <a:gd name="adj2" fmla="val 70544"/>
                </a:avLst>
              </a:prstGeom>
              <a:blipFill rotWithShape="0">
                <a:blip r:embed="rId4" cstate="print"/>
                <a:stretch>
                  <a:fillRect t="-163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357019" y="3790543"/>
            <a:ext cx="8157716" cy="2226974"/>
            <a:chOff x="357019" y="3790543"/>
            <a:chExt cx="8157716" cy="2226974"/>
          </a:xfrm>
        </p:grpSpPr>
        <p:sp>
          <p:nvSpPr>
            <p:cNvPr id="7" name="Retângulo 6"/>
            <p:cNvSpPr/>
            <p:nvPr/>
          </p:nvSpPr>
          <p:spPr>
            <a:xfrm>
              <a:off x="357019" y="3790543"/>
              <a:ext cx="3339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20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Índice de concordância</a:t>
              </a: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845568" y="4212219"/>
              <a:ext cx="3431463" cy="1805298"/>
              <a:chOff x="422781" y="4408865"/>
              <a:chExt cx="3431463" cy="1805298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777840" y="4408865"/>
                    <a:ext cx="2634296" cy="9073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pt-BR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840" y="4408865"/>
                    <a:ext cx="2634296" cy="907364"/>
                  </a:xfrm>
                  <a:prstGeom prst="rect">
                    <a:avLst/>
                  </a:prstGeom>
                  <a:blipFill rotWithShape="0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422781" y="5165340"/>
                    <a:ext cx="3431463" cy="4100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</m:num>
                          <m:den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</m:den>
                        </m:f>
                      </m:oMath>
                    </a14:m>
                    <a:r>
                      <a:rPr lang="pt-BR" b="0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pt-B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pt-BR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3" name="CaixaDeTexto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781" y="5165340"/>
                    <a:ext cx="3431463" cy="410049"/>
                  </a:xfrm>
                  <a:prstGeom prst="rect">
                    <a:avLst/>
                  </a:prstGeom>
                  <a:blipFill rotWithShape="0">
                    <a:blip r:embed="rId6" cstate="print"/>
                    <a:stretch>
                      <a:fillRect l="-2131" b="-298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920408" y="5354376"/>
                    <a:ext cx="2634296" cy="8597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pt-BR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408" y="5354376"/>
                    <a:ext cx="2634296" cy="859787"/>
                  </a:xfrm>
                  <a:prstGeom prst="rect">
                    <a:avLst/>
                  </a:prstGeom>
                  <a:blipFill rotWithShape="0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4076569" y="4949030"/>
                  <a:ext cx="4438166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𝑐𝑜𝑛𝑐𝑜𝑟𝑑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𝑛𝑐𝑖𝑎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𝑎𝑙𝑡𝑒𝑟𝑛𝑎𝑡𝑖𝑣𝑎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𝐴𝑙𝑡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𝑟𝑒𝑙𝑎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𝐴𝑙𝑡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pt-BR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69" y="4949030"/>
                  <a:ext cx="4438166" cy="677108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 l="-2335" b="-180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2542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Discordância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9032" y="3522961"/>
            <a:ext cx="289745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Índice de discordância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580105" y="3973900"/>
                <a:ext cx="3382296" cy="1526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𝑙𝑗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∀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: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𝑙𝑗</m:t>
                                              </m:r>
                                            </m:sub>
                                          </m:sSub>
                                          <m: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  <m: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5" y="3973900"/>
                <a:ext cx="3382296" cy="15262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737" y="1288551"/>
            <a:ext cx="4456587" cy="195793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1356846" y="5674072"/>
                <a:ext cx="63024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𝑎𝑣𝑎𝑙𝑖𝑎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𝑚𝑎𝑖𝑜𝑟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𝑎𝑣𝑎𝑙𝑖𝑎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𝑚𝑒𝑛𝑜𝑟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𝑐𝑟𝑖𝑡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𝑟𝑖𝑜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"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pt-BR" sz="20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46" y="5674072"/>
                <a:ext cx="6302484" cy="3077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452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4508088" y="4369553"/>
                <a:ext cx="4302203" cy="734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pt-B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𝑥𝑖𝑚𝑜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𝑝𝑜𝑠𝑖𝑡𝑖𝑣𝑜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88" y="4369553"/>
                <a:ext cx="4302203" cy="73494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5" descr="j023654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7006" y="4476296"/>
            <a:ext cx="656477" cy="52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05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1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Umbrais de Preferência e Indiferença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626612" y="1813513"/>
                <a:ext cx="2726301" cy="1184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pt-BR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2" y="1813513"/>
                <a:ext cx="2726301" cy="118404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5296936" y="1813513"/>
                <a:ext cx="2726301" cy="1184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pt-BR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t-BR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936" y="1813513"/>
                <a:ext cx="2726301" cy="118404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232572" y="3684513"/>
            <a:ext cx="8492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17621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 é o umbral de preferência e se define como o valor maior ou igual à média das concordâncias.</a:t>
            </a:r>
          </a:p>
          <a:p>
            <a:pPr marL="265113" lvl="1" indent="-17621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pt-BR" sz="20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65113" lvl="1" indent="-17621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q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é o umbral de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indiferença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e se define como o valor maior ou igual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à 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média das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discordâncias</a:t>
            </a:r>
            <a:r>
              <a:rPr lang="pt-BR" sz="20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8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203575" y="2063750"/>
            <a:ext cx="5545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r>
              <a:rPr lang="pt-BR" dirty="0" smtClean="0"/>
              <a:t>Principais Métodos da Escola Francesa</a:t>
            </a:r>
          </a:p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dirty="0" smtClean="0"/>
          </a:p>
          <a:p>
            <a:pPr marL="623888" lvl="1" indent="-444500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Sistema de preferência.</a:t>
            </a:r>
          </a:p>
          <a:p>
            <a:pPr marL="623888" lvl="1" indent="-444500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Os Métodos ELECTRE.</a:t>
            </a:r>
          </a:p>
          <a:p>
            <a:pPr>
              <a:lnSpc>
                <a:spcPts val="20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sz="1800" dirty="0">
              <a:solidFill>
                <a:srgbClr val="004563"/>
              </a:solidFill>
            </a:endParaRPr>
          </a:p>
          <a:p>
            <a:pPr>
              <a:lnSpc>
                <a:spcPts val="2000"/>
              </a:lnSpc>
              <a:spcAft>
                <a:spcPts val="500"/>
              </a:spcAft>
              <a:buClr>
                <a:srgbClr val="B80000"/>
              </a:buClr>
              <a:buSzPct val="60000"/>
              <a:buFont typeface="ZapfDingbats"/>
              <a:buChar char="q"/>
            </a:pPr>
            <a:endParaRPr lang="pt-BR" sz="1800" dirty="0">
              <a:solidFill>
                <a:srgbClr val="0045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Construção da Tabela de Dominância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4081" y="1963868"/>
            <a:ext cx="849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algn="just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Teste de Dominância</a:t>
            </a:r>
          </a:p>
          <a:p>
            <a:pPr marL="717550" lvl="1" indent="-26035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pt-BR" sz="20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65113" lvl="1" algn="just">
              <a:lnSpc>
                <a:spcPct val="90000"/>
              </a:lnSpc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 alternativa </a:t>
            </a:r>
            <a:r>
              <a:rPr lang="pt-BR" sz="2000" b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Alt</a:t>
            </a:r>
            <a:r>
              <a:rPr lang="pt-BR" sz="2000" b="0" i="1" baseline="-25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l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domina a alternativa </a:t>
            </a:r>
            <a:r>
              <a:rPr lang="pt-BR" sz="2000" b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Alt</a:t>
            </a:r>
            <a:r>
              <a:rPr lang="pt-BR" sz="2000" b="0" i="1" baseline="-250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k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se e somente se: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760691" y="3225751"/>
                <a:ext cx="531207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pt-B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3200" b="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pt-BR" sz="2800" b="0" dirty="0" smtClean="0">
                    <a:solidFill>
                      <a:schemeClr val="tx1"/>
                    </a:solidFill>
                  </a:rPr>
                  <a:t>e</a:t>
                </a:r>
                <a:r>
                  <a:rPr lang="pt-BR" sz="3200" b="0" dirty="0" smtClean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pt-B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3200" b="0" dirty="0">
                    <a:solidFill>
                      <a:schemeClr val="tx1"/>
                    </a:solidFill>
                  </a:rPr>
                  <a:t> </a:t>
                </a:r>
                <a:r>
                  <a:rPr lang="pt-BR" sz="3200" b="0" dirty="0" smtClean="0">
                    <a:solidFill>
                      <a:schemeClr val="tx1"/>
                    </a:solidFill>
                  </a:rPr>
                  <a:t> </a:t>
                </a:r>
                <a:endParaRPr lang="pt-BR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91" y="3225751"/>
                <a:ext cx="5312072" cy="49244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2346" b="-40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416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Construção da Tabela de Dominância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1619739"/>
            <a:ext cx="8492837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sz="2000" u="sng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Primeiro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Se definem duas listas com as dominâncias, primeiro uma com as comparações por linha das alternativas, de duas em duas, e logo outra com as comparações por coluna, se cumprem-se os testes de dominância.</a:t>
            </a:r>
            <a:endParaRPr lang="pt-BR" sz="18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Segundo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Se determina a lista de preferências das alternativas, ordenando-as segundo o maior número de dominâncias por linha e o menor número de dominâncias por coluna. Assim, em primeiro lugar fica aquela que domina as demais e nenhuma a domina.</a:t>
            </a:r>
            <a:endParaRPr lang="pt-BR" sz="18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930" y="4315862"/>
            <a:ext cx="4388106" cy="1921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203575" y="2063750"/>
            <a:ext cx="5545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r>
              <a:rPr lang="pt-BR" dirty="0" smtClean="0"/>
              <a:t>Exemplo 1</a:t>
            </a:r>
          </a:p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dirty="0" smtClean="0"/>
          </a:p>
          <a:p>
            <a:pPr marL="354013" lvl="1" indent="-354013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Selecionar a melhor opção de ampliação em um parque recreativo com novas instalações.</a:t>
            </a:r>
          </a:p>
          <a:p>
            <a:pPr>
              <a:lnSpc>
                <a:spcPts val="20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sz="1800" dirty="0">
              <a:solidFill>
                <a:srgbClr val="004563"/>
              </a:solidFill>
            </a:endParaRPr>
          </a:p>
          <a:p>
            <a:pPr>
              <a:lnSpc>
                <a:spcPts val="2000"/>
              </a:lnSpc>
              <a:spcAft>
                <a:spcPts val="500"/>
              </a:spcAft>
              <a:buClr>
                <a:srgbClr val="B80000"/>
              </a:buClr>
              <a:buSzPct val="60000"/>
              <a:buFont typeface="ZapfDingbats"/>
              <a:buChar char="q"/>
            </a:pPr>
            <a:endParaRPr lang="pt-BR" sz="1800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4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Avaliações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6163348"/>
              </p:ext>
            </p:extLst>
          </p:nvPr>
        </p:nvGraphicFramePr>
        <p:xfrm>
          <a:off x="1474839" y="1187346"/>
          <a:ext cx="5444363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240155"/>
                <a:gridCol w="1156208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Lucro 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Empregos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Resíduos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Turismo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935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15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22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31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Alt5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8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Pesos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7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42404" y="4195790"/>
            <a:ext cx="877377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pt-BR" sz="2000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Critérios</a:t>
            </a:r>
            <a:r>
              <a:rPr lang="pt-BR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88900" lvl="1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Lucro: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Beneficio esperado (aumento percentual).</a:t>
            </a:r>
          </a:p>
          <a:p>
            <a:pPr marL="88900" lvl="1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Empregos: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Número de novos postos de trabalho.</a:t>
            </a:r>
          </a:p>
          <a:p>
            <a:pPr marL="88900" lvl="1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Resíduos: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Impacto ambiental, percentagem esperado na geração de resíduos.</a:t>
            </a:r>
          </a:p>
          <a:p>
            <a:pPr marL="88900" lvl="1" algn="just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Turismo: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Aumento percentual no número de visitantes em relação a atual.</a:t>
            </a:r>
          </a:p>
        </p:txBody>
      </p:sp>
    </p:spTree>
    <p:extLst>
      <p:ext uri="{BB962C8B-B14F-4D97-AF65-F5344CB8AC3E}">
        <p14:creationId xmlns="" xmlns:p14="http://schemas.microsoft.com/office/powerpoint/2010/main" val="4037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Avaliações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6163348"/>
              </p:ext>
            </p:extLst>
          </p:nvPr>
        </p:nvGraphicFramePr>
        <p:xfrm>
          <a:off x="1474839" y="1187346"/>
          <a:ext cx="5444363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240155"/>
                <a:gridCol w="1156208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Lucro 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Empregos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Resíduos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Turismo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935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15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22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31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Alt5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8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Pesos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7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91565" y="4313782"/>
            <a:ext cx="8492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Note-se que o critério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C1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(Lucro) é considerado o mais importante já que tem um maior peso.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Além disso o critério resíduo tem que ser minimizado ao contrário dos demais que têm que ser maximizados.</a:t>
            </a:r>
          </a:p>
        </p:txBody>
      </p:sp>
    </p:spTree>
    <p:extLst>
      <p:ext uri="{BB962C8B-B14F-4D97-AF65-F5344CB8AC3E}">
        <p14:creationId xmlns="" xmlns:p14="http://schemas.microsoft.com/office/powerpoint/2010/main" val="2457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751449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Normalizando os pesos e determinando os valores de </a:t>
            </a:r>
            <a:r>
              <a:rPr lang="pt-BR" sz="2000" dirty="0" smtClean="0">
                <a:solidFill>
                  <a:srgbClr val="C00000"/>
                </a:solidFill>
                <a:ea typeface="+mj-ea"/>
                <a:cs typeface="Arial" pitchFamily="34" charset="0"/>
                <a:sym typeface="Symbol" panose="05050102010706020507" pitchFamily="18" charset="2"/>
              </a:rPr>
              <a:t></a:t>
            </a:r>
            <a:endParaRPr lang="pt-BR" sz="20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3899450"/>
              </p:ext>
            </p:extLst>
          </p:nvPr>
        </p:nvGraphicFramePr>
        <p:xfrm>
          <a:off x="109253" y="1391510"/>
          <a:ext cx="416887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19"/>
                <a:gridCol w="835742"/>
                <a:gridCol w="924233"/>
                <a:gridCol w="884903"/>
                <a:gridCol w="786580"/>
              </a:tblGrid>
              <a:tr h="301500">
                <a:tc>
                  <a:txBody>
                    <a:bodyPr/>
                    <a:lstStyle/>
                    <a:p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Lucro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Empregos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Resíduos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Turismo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15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10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22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31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8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W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7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3629101"/>
              </p:ext>
            </p:extLst>
          </p:nvPr>
        </p:nvGraphicFramePr>
        <p:xfrm>
          <a:off x="3819835" y="3523419"/>
          <a:ext cx="442634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967"/>
                <a:gridCol w="762000"/>
                <a:gridCol w="939736"/>
                <a:gridCol w="867156"/>
                <a:gridCol w="800481"/>
              </a:tblGrid>
              <a:tr h="301500">
                <a:tc>
                  <a:txBody>
                    <a:bodyPr/>
                    <a:lstStyle/>
                    <a:p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Lucro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Empregos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Resíduos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Turismo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15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10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22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31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8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W norm.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0,14286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0,2857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  <a:sym typeface="Symbol" panose="05050102010706020507" pitchFamily="18" charset="2"/>
                        </a:rPr>
                        <a:t>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4759909" y="1533320"/>
                <a:ext cx="4011564" cy="557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d>
                            <m:d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7+3+5+6</m:t>
                              </m:r>
                            </m:e>
                          </m:d>
                        </m:den>
                      </m:f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=0,3333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09" y="1533320"/>
                <a:ext cx="4011564" cy="55778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>
            <a:off x="6510052" y="2963348"/>
            <a:ext cx="0" cy="39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109253" y="4169371"/>
                <a:ext cx="34314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=31−8=23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3" y="4169371"/>
                <a:ext cx="3431463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109253" y="4597074"/>
                <a:ext cx="34314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=12−5=7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3" y="4597074"/>
                <a:ext cx="3431463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/>
          <p:cNvCxnSpPr/>
          <p:nvPr/>
        </p:nvCxnSpPr>
        <p:spPr>
          <a:xfrm>
            <a:off x="1908175" y="4989872"/>
            <a:ext cx="0" cy="39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759909" y="2256641"/>
                <a:ext cx="4011564" cy="559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7+3+5+6</m:t>
                              </m:r>
                            </m:e>
                          </m:d>
                        </m:den>
                      </m:f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=0,14286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09" y="2256641"/>
                <a:ext cx="4011564" cy="55964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958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Cálculo dos Índices de Concordância 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6456982"/>
              </p:ext>
            </p:extLst>
          </p:nvPr>
        </p:nvGraphicFramePr>
        <p:xfrm>
          <a:off x="889822" y="1281664"/>
          <a:ext cx="442634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967"/>
                <a:gridCol w="762000"/>
                <a:gridCol w="939736"/>
                <a:gridCol w="867156"/>
                <a:gridCol w="800481"/>
              </a:tblGrid>
              <a:tr h="301500">
                <a:tc>
                  <a:txBody>
                    <a:bodyPr/>
                    <a:lstStyle/>
                    <a:p>
                      <a:pPr algn="r"/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15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10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22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31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8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W norm.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0,14286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0,2857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  <a:sym typeface="Symbol" panose="05050102010706020507" pitchFamily="18" charset="2"/>
                        </a:rPr>
                        <a:t>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5978013" y="1936177"/>
                <a:ext cx="2576052" cy="899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13" y="1936177"/>
                <a:ext cx="2576052" cy="89967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113" y="4246018"/>
            <a:ext cx="3232504" cy="83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858015" y="4471792"/>
            <a:ext cx="482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smtClean="0">
                <a:solidFill>
                  <a:schemeClr val="tx1"/>
                </a:solidFill>
              </a:rPr>
              <a:t>Por exemplo:</a:t>
            </a:r>
          </a:p>
          <a:p>
            <a:r>
              <a:rPr lang="pt-BR" sz="1600" b="0" i="1" dirty="0" smtClean="0">
                <a:solidFill>
                  <a:schemeClr val="tx1"/>
                </a:solidFill>
              </a:rPr>
              <a:t>c</a:t>
            </a:r>
            <a:r>
              <a:rPr lang="en-US" sz="1600" b="0" baseline="-25000" dirty="0" smtClean="0">
                <a:solidFill>
                  <a:schemeClr val="tx1"/>
                </a:solidFill>
              </a:rPr>
              <a:t>21</a:t>
            </a:r>
            <a:r>
              <a:rPr lang="pt-BR" sz="1600" b="0" dirty="0" smtClean="0">
                <a:solidFill>
                  <a:schemeClr val="tx1"/>
                </a:solidFill>
              </a:rPr>
              <a:t> = 0,3333(se 10</a:t>
            </a:r>
            <a:r>
              <a:rPr lang="pt-BR" sz="1600" dirty="0" smtClean="0">
                <a:solidFill>
                  <a:schemeClr val="tx1"/>
                </a:solidFill>
              </a:rPr>
              <a:t>S</a:t>
            </a:r>
            <a:r>
              <a:rPr lang="pt-BR" sz="1600" b="0" dirty="0" smtClean="0">
                <a:solidFill>
                  <a:schemeClr val="tx1"/>
                </a:solidFill>
              </a:rPr>
              <a:t>15) + 0,1428(se 5</a:t>
            </a:r>
            <a:r>
              <a:rPr lang="pt-BR" sz="1600" dirty="0" smtClean="0">
                <a:solidFill>
                  <a:schemeClr val="tx1"/>
                </a:solidFill>
              </a:rPr>
              <a:t>S</a:t>
            </a:r>
            <a:r>
              <a:rPr lang="pt-BR" sz="1600" b="0" dirty="0" smtClean="0">
                <a:solidFill>
                  <a:schemeClr val="tx1"/>
                </a:solidFill>
              </a:rPr>
              <a:t>9) + 0,2381(se 0</a:t>
            </a:r>
            <a:r>
              <a:rPr lang="pt-BR" sz="1600" dirty="0" smtClean="0">
                <a:solidFill>
                  <a:schemeClr val="tx1"/>
                </a:solidFill>
              </a:rPr>
              <a:t>S</a:t>
            </a:r>
            <a:r>
              <a:rPr lang="pt-BR" sz="1600" b="0" dirty="0" smtClean="0">
                <a:solidFill>
                  <a:schemeClr val="tx1"/>
                </a:solidFill>
              </a:rPr>
              <a:t>6) + 0,2857(se 8</a:t>
            </a:r>
            <a:r>
              <a:rPr lang="pt-BR" sz="1600" dirty="0" smtClean="0">
                <a:solidFill>
                  <a:schemeClr val="tx1"/>
                </a:solidFill>
              </a:rPr>
              <a:t>S</a:t>
            </a:r>
            <a:r>
              <a:rPr lang="pt-BR" sz="1600" b="0" dirty="0" smtClean="0">
                <a:solidFill>
                  <a:schemeClr val="tx1"/>
                </a:solidFill>
              </a:rPr>
              <a:t>10)</a:t>
            </a:r>
          </a:p>
          <a:p>
            <a:r>
              <a:rPr lang="pt-BR" sz="1600" b="0" dirty="0" smtClean="0">
                <a:solidFill>
                  <a:schemeClr val="tx1"/>
                </a:solidFill>
              </a:rPr>
              <a:t>= 0 + 0 + 0,2381 + 0 = 0,2381     </a:t>
            </a:r>
            <a:endParaRPr lang="pt-BR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0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Cálculo dos Índices de Discordância 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4741434"/>
              </p:ext>
            </p:extLst>
          </p:nvPr>
        </p:nvGraphicFramePr>
        <p:xfrm>
          <a:off x="1794389" y="1252167"/>
          <a:ext cx="4426340" cy="244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967"/>
                <a:gridCol w="762000"/>
                <a:gridCol w="939736"/>
                <a:gridCol w="867156"/>
                <a:gridCol w="800481"/>
              </a:tblGrid>
              <a:tr h="301500">
                <a:tc>
                  <a:txBody>
                    <a:bodyPr/>
                    <a:lstStyle/>
                    <a:p>
                      <a:pPr algn="r"/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C2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15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10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22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31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Alt5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j-lt"/>
                        </a:rPr>
                        <a:t>8</a:t>
                      </a:r>
                      <a:endParaRPr lang="pt-BR" sz="1400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4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kumimoji="0" lang="pt-BR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162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W norm.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0,14286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0,2857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  <a:sym typeface="Symbol" panose="05050102010706020507" pitchFamily="18" charset="2"/>
                        </a:rPr>
                        <a:t></a:t>
                      </a: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kumimoji="0" lang="pt-BR" sz="140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466229" y="4789045"/>
                <a:ext cx="5677771" cy="1201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8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Por exemplo: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</m:t>
                              </m:r>
                            </m:den>
                          </m:f>
                        </m:e>
                      </m:func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pt-BR" sz="1800" b="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pt-B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=0,1428</m:t>
                    </m:r>
                  </m:oMath>
                </a14:m>
                <a:endParaRPr lang="pt-BR" sz="1800" b="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29" y="4789045"/>
                <a:ext cx="5677771" cy="12019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578" t="-7107" b="-15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222740" y="3949989"/>
                <a:ext cx="8714783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indent="-176213" algn="just">
                  <a:lnSpc>
                    <a:spcPct val="9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A discordância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obtém-se com a máxima diferença elemento a elemento das avaliações da linha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𝐴𝑙𝑡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menos as avaliações da linha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𝐴𝑙𝑡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e dividindo entre delta (</a:t>
                </a:r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  <a:sym typeface="Symbol" panose="05050102010706020507" pitchFamily="18" charset="2"/>
                  </a:rPr>
                  <a:t></a:t>
                </a:r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0" y="3949989"/>
                <a:ext cx="8714783" cy="5909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90" t="-10309" r="-560" b="-154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516" y="4966672"/>
            <a:ext cx="3040472" cy="917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...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9930" y="1405296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Concordância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3491624"/>
              </p:ext>
            </p:extLst>
          </p:nvPr>
        </p:nvGraphicFramePr>
        <p:xfrm>
          <a:off x="648930" y="1769806"/>
          <a:ext cx="4198375" cy="1854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780"/>
                <a:gridCol w="737319"/>
                <a:gridCol w="737319"/>
                <a:gridCol w="737319"/>
                <a:gridCol w="737319"/>
                <a:gridCol w="737319"/>
              </a:tblGrid>
              <a:tr h="309071">
                <a:tc>
                  <a:txBody>
                    <a:bodyPr/>
                    <a:lstStyle/>
                    <a:p>
                      <a:pPr algn="r"/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Alt1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Alt2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Alt5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Alt1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0,7619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Alt2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0,2381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0,5714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Alt3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0,7619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0,7619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Alt4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0,7619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0,8571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Alt5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0,4286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0098" y="3828948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Discordância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3165247"/>
              </p:ext>
            </p:extLst>
          </p:nvPr>
        </p:nvGraphicFramePr>
        <p:xfrm>
          <a:off x="639098" y="4193458"/>
          <a:ext cx="4198375" cy="1854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780"/>
                <a:gridCol w="737319"/>
                <a:gridCol w="737319"/>
                <a:gridCol w="737319"/>
                <a:gridCol w="737319"/>
                <a:gridCol w="737319"/>
              </a:tblGrid>
              <a:tr h="309071">
                <a:tc>
                  <a:txBody>
                    <a:bodyPr/>
                    <a:lstStyle/>
                    <a:p>
                      <a:pPr algn="r"/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Alt1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Alt2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Alt5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Alt1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0,4286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Alt2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0,5714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0,5714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Alt3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0,7143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0,8571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0,7143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Alt4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0,1428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0,2857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71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Alt5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76171" marR="76171" marT="38086" marB="3808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0,8571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0,6087</a:t>
                      </a:r>
                      <a:endParaRPr kumimoji="0" lang="pt-BR" sz="20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2000" kern="1200" baseline="-250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pt-BR" sz="2000" kern="1200" baseline="-250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71" marR="76171" marT="38086" marB="380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422849" y="2270474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obt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=0,519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49" y="2270474"/>
                <a:ext cx="2836248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5422849" y="283582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=0,5714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49" y="2835829"/>
                <a:ext cx="2836248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5329443" y="4684294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obt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=0,5347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43" y="4684294"/>
                <a:ext cx="2836248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146" r="-193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5329443" y="524964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4286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43" y="5249649"/>
                <a:ext cx="2836248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802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Teste de Dominância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487" y="1417689"/>
            <a:ext cx="6754680" cy="204326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12908" y="3595267"/>
            <a:ext cx="8783607" cy="460383"/>
            <a:chOff x="212908" y="3595267"/>
            <a:chExt cx="8783607" cy="46038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Retângulo 16"/>
                <p:cNvSpPr/>
                <p:nvPr/>
              </p:nvSpPr>
              <p:spPr>
                <a:xfrm>
                  <a:off x="212908" y="3714018"/>
                  <a:ext cx="8714783" cy="3416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6213" indent="-176213" algn="just">
                    <a:lnSpc>
                      <a:spcPct val="90000"/>
                    </a:lnSpc>
                    <a:buFont typeface="Wingdings" panose="05000000000000000000" pitchFamily="2" charset="2"/>
                    <a:buChar char="§"/>
                    <a:defRPr/>
                  </a:pPr>
                  <a:r>
                    <a:rPr lang="pt-BR" sz="1800" b="0" dirty="0" smtClean="0">
                      <a:solidFill>
                        <a:schemeClr val="tx1"/>
                      </a:solidFill>
                      <a:latin typeface="+mn-lt"/>
                      <a:cs typeface="Times New Roman" pitchFamily="18" charset="0"/>
                    </a:rPr>
                    <a:t>A alternativa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</m:sSub>
                    </m:oMath>
                  </a14:m>
                  <a:r>
                    <a:rPr lang="pt-BR" sz="1800" b="0" dirty="0" smtClean="0">
                      <a:solidFill>
                        <a:schemeClr val="tx1"/>
                      </a:solidFill>
                      <a:latin typeface="+mn-lt"/>
                      <a:cs typeface="Times New Roman" pitchFamily="18" charset="0"/>
                    </a:rPr>
                    <a:t> domina à alternativa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pt-BR" sz="1800" b="0" dirty="0" smtClean="0">
                      <a:solidFill>
                        <a:schemeClr val="tx1"/>
                      </a:solidFill>
                      <a:latin typeface="+mn-lt"/>
                      <a:cs typeface="Times New Roman" pitchFamily="18" charset="0"/>
                    </a:rPr>
                    <a:t> se e somente se:</a:t>
                  </a:r>
                </a:p>
              </p:txBody>
            </p:sp>
          </mc:Choice>
          <mc:Fallback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8" y="3714018"/>
                  <a:ext cx="8714783" cy="3416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490" t="-1607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6151965" y="3595267"/>
                  <a:ext cx="284455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2800" b="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pt-BR" sz="2000" b="0" dirty="0" smtClean="0">
                      <a:solidFill>
                        <a:schemeClr val="tx1"/>
                      </a:solidFill>
                      <a:latin typeface="+mj-lt"/>
                    </a:rPr>
                    <a:t>e</a:t>
                  </a:r>
                  <a:r>
                    <a:rPr lang="pt-BR" sz="2800" b="0" dirty="0" smtClean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pt-BR" sz="2800" b="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pt-BR" sz="2800" b="0" dirty="0" smtClean="0">
                      <a:solidFill>
                        <a:schemeClr val="tx1"/>
                      </a:solidFill>
                    </a:rPr>
                    <a:t> </a:t>
                  </a:r>
                  <a:endParaRPr lang="pt-BR" sz="28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965" y="3595267"/>
                  <a:ext cx="2844550" cy="430887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3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6653" y="4174401"/>
            <a:ext cx="3255399" cy="2141710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35278" y="4659681"/>
          <a:ext cx="3327400" cy="165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280"/>
                <a:gridCol w="556502"/>
                <a:gridCol w="601250"/>
                <a:gridCol w="563671"/>
                <a:gridCol w="538619"/>
                <a:gridCol w="605078"/>
              </a:tblGrid>
              <a:tr h="362957"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Alt2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Alt3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Alt4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Alt5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Alt2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Alt3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Alt4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Alt5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10056" y="4354840"/>
            <a:ext cx="2135644" cy="3549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4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Superação</a:t>
            </a:r>
            <a:endParaRPr lang="pt-BR" sz="14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2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Introdução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2508" y="1537850"/>
            <a:ext cx="84928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Estes métodos admitem um modelo mais flexível do problema, pois não pressupõem, necessariamente, a comparação entre as alternativas e não impõem ao analista de decisão uma estrutura hierárquica dos critérios existentes.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Os primeiros métodos da Escola Francesa de Apoio Multicritério à Decisão foram os da família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(</a:t>
            </a:r>
            <a:r>
              <a:rPr lang="pt-BR" sz="2000" b="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Elimination</a:t>
            </a:r>
            <a:r>
              <a:rPr lang="pt-BR" sz="20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Et </a:t>
            </a:r>
            <a:r>
              <a:rPr lang="pt-BR" sz="2000" b="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Choix</a:t>
            </a:r>
            <a:r>
              <a:rPr lang="pt-BR" sz="20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000" b="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Traduisant</a:t>
            </a:r>
            <a:r>
              <a:rPr lang="pt-BR" sz="20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000" b="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la</a:t>
            </a:r>
            <a:r>
              <a:rPr lang="pt-BR" sz="20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000" b="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Réalité</a:t>
            </a:r>
            <a:r>
              <a:rPr lang="pt-BR" sz="2000" b="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-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Eliminação e Escolha como Expressão da Realidade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), o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I, proposto por Roy em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1968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e, em seguida, o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Electre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II, proposto por Roy e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Bertier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em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1973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Estes métodos definem uma série de processos sobre as alternativas consideradas, as quais pertencem ao conjunto de possíveis soluções do problema de decisão analisado.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Tabela de Dominâncias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069311"/>
              </p:ext>
            </p:extLst>
          </p:nvPr>
        </p:nvGraphicFramePr>
        <p:xfrm>
          <a:off x="757084" y="1583813"/>
          <a:ext cx="6499123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599381"/>
                <a:gridCol w="1455174"/>
                <a:gridCol w="1130710"/>
                <a:gridCol w="1297858"/>
              </a:tblGrid>
              <a:tr h="571443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Dominâncias por linha (L)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Dominâncias por coluna (K)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Diferença (L-K)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Preferência</a:t>
                      </a:r>
                      <a:r>
                        <a:rPr kumimoji="0" lang="pt-BR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latin typeface="+mj-lt"/>
                        </a:rPr>
                        <a:t>A2, A5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A4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A4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A5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A4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A2, A3, A5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A3, A4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-3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429217" y="4559592"/>
                <a:ext cx="7298937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defRPr/>
                </a:pPr>
                <a:r>
                  <a:rPr lang="pt-BR" sz="24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Obtém-se que a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4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é a melhor alternativa.</a:t>
                </a: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7" y="4559592"/>
                <a:ext cx="7298937" cy="4247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52" t="-20000" b="-3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353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203575" y="2063750"/>
            <a:ext cx="5545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r>
              <a:rPr lang="pt-BR" dirty="0" smtClean="0"/>
              <a:t>Exemplo 2</a:t>
            </a:r>
          </a:p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dirty="0" smtClean="0"/>
          </a:p>
          <a:p>
            <a:pPr marL="354013" lvl="1" indent="-354013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Adquirir um carro considerando quatro possíveis alternativas</a:t>
            </a:r>
          </a:p>
          <a:p>
            <a:pPr>
              <a:lnSpc>
                <a:spcPts val="20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sz="1800" dirty="0">
              <a:solidFill>
                <a:srgbClr val="004563"/>
              </a:solidFill>
            </a:endParaRPr>
          </a:p>
          <a:p>
            <a:pPr>
              <a:lnSpc>
                <a:spcPts val="2000"/>
              </a:lnSpc>
              <a:spcAft>
                <a:spcPts val="500"/>
              </a:spcAft>
              <a:buClr>
                <a:srgbClr val="B80000"/>
              </a:buClr>
              <a:buSzPct val="60000"/>
              <a:buFont typeface="ZapfDingbats"/>
              <a:buChar char="q"/>
            </a:pPr>
            <a:endParaRPr lang="pt-BR" sz="1800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0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Avaliações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4301585"/>
              </p:ext>
            </p:extLst>
          </p:nvPr>
        </p:nvGraphicFramePr>
        <p:xfrm>
          <a:off x="1750143" y="1177514"/>
          <a:ext cx="4630993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240155"/>
                <a:gridCol w="1156208"/>
                <a:gridCol w="1218630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Preço 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Conforto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Consumo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935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18.000,00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20.500,00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24.700,00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22.800,00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Pesos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latin typeface="+mj-lt"/>
                        </a:rPr>
                        <a:t>5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11229" y="4077857"/>
            <a:ext cx="849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Esta tabela indica a avaliação de cada alternativa em relação a cada critério.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Importa ressaltar que o preceito adotado será o de maximizar ou minimizar um critério de acordo com as preferências dos agentes de decisão. </a:t>
            </a:r>
          </a:p>
        </p:txBody>
      </p:sp>
    </p:spTree>
    <p:extLst>
      <p:ext uri="{BB962C8B-B14F-4D97-AF65-F5344CB8AC3E}">
        <p14:creationId xmlns="" xmlns:p14="http://schemas.microsoft.com/office/powerpoint/2010/main" val="4229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751449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Normalizando os Pesos</a:t>
            </a:r>
            <a:endParaRPr lang="pt-BR" sz="20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5357081"/>
              </p:ext>
            </p:extLst>
          </p:nvPr>
        </p:nvGraphicFramePr>
        <p:xfrm>
          <a:off x="74459" y="1688791"/>
          <a:ext cx="4168874" cy="2003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615"/>
                <a:gridCol w="1116402"/>
                <a:gridCol w="1040832"/>
                <a:gridCol w="1097025"/>
              </a:tblGrid>
              <a:tr h="333835">
                <a:tc>
                  <a:txBody>
                    <a:bodyPr/>
                    <a:lstStyle/>
                    <a:p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Preço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Conforto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Consumo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18.000,00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20.500,00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24.700,00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22.800,00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Pesos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+mj-lt"/>
                        </a:rPr>
                        <a:t>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7099056"/>
              </p:ext>
            </p:extLst>
          </p:nvPr>
        </p:nvGraphicFramePr>
        <p:xfrm>
          <a:off x="4474395" y="1683876"/>
          <a:ext cx="4168874" cy="2003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615"/>
                <a:gridCol w="1116402"/>
                <a:gridCol w="1040832"/>
                <a:gridCol w="1097025"/>
              </a:tblGrid>
              <a:tr h="333835">
                <a:tc>
                  <a:txBody>
                    <a:bodyPr/>
                    <a:lstStyle/>
                    <a:p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Preço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Conforto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Consumo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0,209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0,238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0,208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0,287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0,167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0,265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Pesos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+mj-lt"/>
                        </a:rPr>
                        <a:t>0,5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311229" y="4195845"/>
            <a:ext cx="8492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Em primeiro lugar, vamos normalizar todos os valores da Tabela e os pesos dos critérios.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Como método de normalização utilizaremos o quociente entre o elemento a ser normalizado e a soma total.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É importante citar que o critério “Preço” é de minimização, enquanto os outros dois são de maximização.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9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Cálculo dos Índices de Concordância 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002890" y="3796183"/>
                <a:ext cx="2576052" cy="899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pt-B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0" y="3796183"/>
                <a:ext cx="2576052" cy="89967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482497" y="4885115"/>
                <a:ext cx="374537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8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Por exemplo:</a:t>
                </a:r>
              </a:p>
              <a:p>
                <a:endParaRPr lang="pt-BR" sz="18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=0,5+0+0,3=0,8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7" y="4885115"/>
                <a:ext cx="3745374" cy="8309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740" t="-10219" b="-51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500107"/>
              </p:ext>
            </p:extLst>
          </p:nvPr>
        </p:nvGraphicFramePr>
        <p:xfrm>
          <a:off x="108872" y="1613117"/>
          <a:ext cx="4168874" cy="2003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615"/>
                <a:gridCol w="1116402"/>
                <a:gridCol w="1040832"/>
                <a:gridCol w="1097025"/>
              </a:tblGrid>
              <a:tr h="333835">
                <a:tc>
                  <a:txBody>
                    <a:bodyPr/>
                    <a:lstStyle/>
                    <a:p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Preço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Conforto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Consumo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0,209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0,238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0,208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0,287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0,167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0,265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Pesos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+mj-lt"/>
                        </a:rPr>
                        <a:t>0,5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96476"/>
              </p:ext>
            </p:extLst>
          </p:nvPr>
        </p:nvGraphicFramePr>
        <p:xfrm>
          <a:off x="4454013" y="3861912"/>
          <a:ext cx="415487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73"/>
                <a:gridCol w="885125"/>
                <a:gridCol w="885125"/>
                <a:gridCol w="885125"/>
                <a:gridCol w="885125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Alt1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Alt2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Alt1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Alt2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0,2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Alt3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0,2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j-lt"/>
                        </a:rPr>
                        <a:t>Alt4</a:t>
                      </a:r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0,2</a:t>
                      </a:r>
                      <a:endParaRPr lang="pt-BR" baseline="-25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45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Cálculo dos Índices de Discordância 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280579" y="4110620"/>
                <a:ext cx="8843757" cy="901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8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Por exemplo: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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𝑐𝑜𝑛𝑠𝑡𝑎𝑛𝑡𝑒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0,166</m:t>
                          </m:r>
                        </m:den>
                      </m:f>
                      <m:func>
                        <m:funcPr>
                          <m:ctrlP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−0,029;0,04;−0,125</m:t>
                              </m:r>
                            </m:e>
                          </m:d>
                        </m:e>
                      </m:func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0,166</m:t>
                          </m:r>
                        </m:den>
                      </m:f>
                      <m:d>
                        <m:d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0,04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=0,241</m:t>
                      </m:r>
                    </m:oMath>
                  </m:oMathPara>
                </a14:m>
                <a:endParaRPr lang="pt-BR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9" y="4110620"/>
                <a:ext cx="8843757" cy="90178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585" t="-94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881123"/>
              </p:ext>
            </p:extLst>
          </p:nvPr>
        </p:nvGraphicFramePr>
        <p:xfrm>
          <a:off x="197365" y="1504961"/>
          <a:ext cx="4168874" cy="2003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615"/>
                <a:gridCol w="1116402"/>
                <a:gridCol w="1040832"/>
                <a:gridCol w="1097025"/>
              </a:tblGrid>
              <a:tr h="333835">
                <a:tc>
                  <a:txBody>
                    <a:bodyPr/>
                    <a:lstStyle/>
                    <a:p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Preço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Conforto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Consumo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0,209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0,333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0,238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0,208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0,287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0,167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0,265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83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Pesos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2316" marR="82316" marT="41157" marB="4115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+mj-lt"/>
                        </a:rPr>
                        <a:t>0,5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0,3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2316" marR="82316" marT="41157" marB="411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809061" y="3523887"/>
                <a:ext cx="4050533" cy="367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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𝑐𝑜𝑛𝑠𝑡𝑎𝑛𝑡𝑒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0,078;0,12; 0,166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1800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61" y="3523887"/>
                <a:ext cx="4050533" cy="36721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1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80578" y="5307373"/>
                <a:ext cx="8843757" cy="62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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𝑐𝑜𝑛𝑠𝑡𝑎𝑛𝑡𝑒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0,166</m:t>
                          </m:r>
                        </m:den>
                      </m:f>
                      <m:func>
                        <m:funcPr>
                          <m:ctrlP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𝑝𝑜𝑠𝑖𝑡𝑖𝑣𝑜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−0,027;0,08;0,084</m:t>
                              </m:r>
                            </m:e>
                          </m:d>
                        </m:e>
                      </m:func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0,166</m:t>
                          </m:r>
                        </m:den>
                      </m:f>
                      <m:d>
                        <m:d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0,084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=0,506</m:t>
                      </m:r>
                    </m:oMath>
                  </m:oMathPara>
                </a14:m>
                <a:endParaRPr lang="pt-BR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8" y="5307373"/>
                <a:ext cx="8843757" cy="62478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713436"/>
              </p:ext>
            </p:extLst>
          </p:nvPr>
        </p:nvGraphicFramePr>
        <p:xfrm>
          <a:off x="5066071" y="1521834"/>
          <a:ext cx="3824750" cy="171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58"/>
                <a:gridCol w="814798"/>
                <a:gridCol w="814798"/>
                <a:gridCol w="814798"/>
                <a:gridCol w="814798"/>
              </a:tblGrid>
              <a:tr h="341375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0,723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0,753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0,506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1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0,753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0,337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0,163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31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...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9930" y="1405296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Concordância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0098" y="3828948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Discordância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422849" y="2270474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obt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=0,516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49" y="2270474"/>
                <a:ext cx="2836248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5422849" y="283582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49" y="2835829"/>
                <a:ext cx="2836248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5329443" y="4684294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obt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=0,417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43" y="4684294"/>
                <a:ext cx="2836248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5329443" y="524964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4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43" y="5249649"/>
                <a:ext cx="2836248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6058075"/>
              </p:ext>
            </p:extLst>
          </p:nvPr>
        </p:nvGraphicFramePr>
        <p:xfrm>
          <a:off x="438253" y="1869400"/>
          <a:ext cx="3868274" cy="172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994"/>
                <a:gridCol w="824070"/>
                <a:gridCol w="824070"/>
                <a:gridCol w="824070"/>
                <a:gridCol w="824070"/>
              </a:tblGrid>
              <a:tr h="345260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771178"/>
              </p:ext>
            </p:extLst>
          </p:nvPr>
        </p:nvGraphicFramePr>
        <p:xfrm>
          <a:off x="474407" y="4193458"/>
          <a:ext cx="3824750" cy="171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58"/>
                <a:gridCol w="814798"/>
                <a:gridCol w="814798"/>
                <a:gridCol w="814798"/>
                <a:gridCol w="814798"/>
              </a:tblGrid>
              <a:tr h="341375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0,723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0,753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0,506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1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0,753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0,337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0,163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45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54330" y="1228317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Matriz de Concordância </a:t>
            </a:r>
            <a:endParaRPr lang="pt-BR" sz="180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610021" y="1228317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Discordância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0103671"/>
              </p:ext>
            </p:extLst>
          </p:nvPr>
        </p:nvGraphicFramePr>
        <p:xfrm>
          <a:off x="516911" y="1592827"/>
          <a:ext cx="3868274" cy="172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994"/>
                <a:gridCol w="824070"/>
                <a:gridCol w="824070"/>
                <a:gridCol w="824070"/>
                <a:gridCol w="824070"/>
              </a:tblGrid>
              <a:tr h="345260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6570434"/>
              </p:ext>
            </p:extLst>
          </p:nvPr>
        </p:nvGraphicFramePr>
        <p:xfrm>
          <a:off x="4771104" y="1592827"/>
          <a:ext cx="3824750" cy="171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58"/>
                <a:gridCol w="814798"/>
                <a:gridCol w="814798"/>
                <a:gridCol w="814798"/>
                <a:gridCol w="814798"/>
              </a:tblGrid>
              <a:tr h="341375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0,723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0,753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0,506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1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0,753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0,337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0,163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212908" y="3792674"/>
                <a:ext cx="8714783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indent="-176213" algn="just">
                  <a:lnSpc>
                    <a:spcPct val="9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A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domina à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se e somente se:</a:t>
                </a: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8" y="3792674"/>
                <a:ext cx="8714783" cy="3416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90" t="-1607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6151965" y="3673923"/>
                <a:ext cx="28445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2000" b="0" dirty="0" smtClean="0">
                    <a:solidFill>
                      <a:schemeClr val="tx1"/>
                    </a:solidFill>
                    <a:latin typeface="+mj-lt"/>
                  </a:rPr>
                  <a:t>e</a:t>
                </a:r>
                <a:r>
                  <a:rPr lang="pt-BR" sz="28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2800" b="0" dirty="0">
                    <a:solidFill>
                      <a:schemeClr val="tx1"/>
                    </a:solidFill>
                  </a:rPr>
                  <a:t> </a:t>
                </a:r>
                <a:r>
                  <a:rPr lang="pt-BR" sz="2800" b="0" dirty="0" smtClean="0">
                    <a:solidFill>
                      <a:schemeClr val="tx1"/>
                    </a:solidFill>
                  </a:rPr>
                  <a:t> </a:t>
                </a:r>
                <a:endParaRPr lang="pt-BR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65" y="3673923"/>
                <a:ext cx="2844550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3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457693"/>
              </p:ext>
            </p:extLst>
          </p:nvPr>
        </p:nvGraphicFramePr>
        <p:xfrm>
          <a:off x="2104462" y="4272337"/>
          <a:ext cx="3971515" cy="1950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999"/>
                <a:gridCol w="1573420"/>
                <a:gridCol w="1418096"/>
              </a:tblGrid>
              <a:tr h="553151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7340" marR="87340" marT="43670" marB="43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Dominâncias por linha (L)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j-lt"/>
                        </a:rPr>
                        <a:t>Dominâncias por coluna (K)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359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Alt1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aseline="0" dirty="0" smtClean="0">
                          <a:latin typeface="+mj-lt"/>
                        </a:rPr>
                        <a:t>A2, A3, A4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359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Alt2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A3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A3, 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359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Alt3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A2, 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359"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+mj-lt"/>
                        </a:rPr>
                        <a:t>Alt4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A3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1254330" y="331608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30" y="3316089"/>
                <a:ext cx="2836248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5436083" y="331608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4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83" y="3316089"/>
                <a:ext cx="2836248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Teste de Dominância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2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Tabela de Dominâncias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8973543"/>
              </p:ext>
            </p:extLst>
          </p:nvPr>
        </p:nvGraphicFramePr>
        <p:xfrm>
          <a:off x="757084" y="1583813"/>
          <a:ext cx="6499123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599381"/>
                <a:gridCol w="1455174"/>
                <a:gridCol w="1130710"/>
                <a:gridCol w="1297858"/>
              </a:tblGrid>
              <a:tr h="571443">
                <a:tc>
                  <a:txBody>
                    <a:bodyPr/>
                    <a:lstStyle/>
                    <a:p>
                      <a:pPr algn="r"/>
                      <a:endParaRPr lang="pt-BR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Dominâncias por linha (L)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Dominâncias por coluna (K)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Diferença (L-K)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Preferência</a:t>
                      </a:r>
                      <a:r>
                        <a:rPr kumimoji="0" lang="pt-BR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aseline="0" dirty="0" smtClean="0">
                          <a:latin typeface="+mj-lt"/>
                        </a:rPr>
                        <a:t>A2, A3, A4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A3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A3, 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A1, A2, A4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-3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1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A3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7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340" marR="87340" marT="43670" marB="436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pt-BR" kern="1200" baseline="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429217" y="4205631"/>
                <a:ext cx="7298937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defRPr/>
                </a:pPr>
                <a:r>
                  <a:rPr lang="pt-BR" sz="24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Obtém-se que a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é a melhor alternativa.</a:t>
                </a: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7" y="4205631"/>
                <a:ext cx="7298937" cy="4247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52" t="-20000" b="-3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316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54330" y="1228317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Matriz de Concordância </a:t>
            </a:r>
            <a:endParaRPr lang="pt-BR" sz="1800" dirty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610021" y="1228317"/>
            <a:ext cx="2835890" cy="36451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de Discordância </a:t>
            </a:r>
            <a:endParaRPr lang="pt-BR" sz="180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/>
          </p:nvPr>
        </p:nvGraphicFramePr>
        <p:xfrm>
          <a:off x="516911" y="1592827"/>
          <a:ext cx="3868274" cy="172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994"/>
                <a:gridCol w="824070"/>
                <a:gridCol w="824070"/>
                <a:gridCol w="824070"/>
                <a:gridCol w="824070"/>
              </a:tblGrid>
              <a:tr h="345260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260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5133" marR="85133" marT="42566" marB="4256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0,2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133" marR="85133" marT="42566" marB="42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/>
          </p:nvPr>
        </p:nvGraphicFramePr>
        <p:xfrm>
          <a:off x="4771104" y="1592827"/>
          <a:ext cx="3824750" cy="171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58"/>
                <a:gridCol w="814798"/>
                <a:gridCol w="814798"/>
                <a:gridCol w="814798"/>
                <a:gridCol w="814798"/>
              </a:tblGrid>
              <a:tr h="341375">
                <a:tc>
                  <a:txBody>
                    <a:bodyPr/>
                    <a:lstStyle/>
                    <a:p>
                      <a:pPr algn="r"/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Alt1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0,241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0,723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Alt2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0,753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0,506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Alt3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1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0,295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0,753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+mj-lt"/>
                        </a:rPr>
                        <a:t>Alt4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L="84175" marR="84175" marT="42087" marB="420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+mj-lt"/>
                        </a:rPr>
                        <a:t>0,337</a:t>
                      </a:r>
                      <a:endParaRPr lang="pt-BR" sz="1700" baseline="-25000" dirty="0">
                        <a:latin typeface="+mj-lt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0,163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7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7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175" marR="84175" marT="42087" marB="42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212908" y="3792674"/>
                <a:ext cx="8714783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indent="-176213" algn="just">
                  <a:lnSpc>
                    <a:spcPct val="9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A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supera à alternativa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sz="1800" b="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se e somente se:</a:t>
                </a: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8" y="3792674"/>
                <a:ext cx="8714783" cy="3416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90" t="-1607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6024146" y="3782080"/>
                <a:ext cx="282488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1600" b="0" dirty="0" smtClean="0">
                    <a:solidFill>
                      <a:schemeClr val="tx1"/>
                    </a:solidFill>
                    <a:latin typeface="+mj-lt"/>
                  </a:rPr>
                  <a:t>e</a:t>
                </a:r>
                <a:r>
                  <a:rPr lang="pt-BR" sz="20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2000" b="0" dirty="0">
                    <a:solidFill>
                      <a:schemeClr val="tx1"/>
                    </a:solidFill>
                  </a:rPr>
                  <a:t> </a:t>
                </a:r>
                <a:r>
                  <a:rPr lang="pt-BR" sz="2000" b="0" dirty="0" smtClean="0">
                    <a:solidFill>
                      <a:schemeClr val="tx1"/>
                    </a:solidFill>
                  </a:rPr>
                  <a:t> </a:t>
                </a:r>
                <a:endParaRPr lang="pt-BR" sz="2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46" y="3782080"/>
                <a:ext cx="2824887" cy="30777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155" b="-39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1254330" y="331608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30" y="3316089"/>
                <a:ext cx="2836248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5436083" y="3316089"/>
                <a:ext cx="28362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4</m:t>
                      </m:r>
                    </m:oMath>
                  </m:oMathPara>
                </a14:m>
                <a:endParaRPr lang="pt-BR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83" y="3316089"/>
                <a:ext cx="2836248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Matriz S – Matriz de Superação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5648867"/>
              </p:ext>
            </p:extLst>
          </p:nvPr>
        </p:nvGraphicFramePr>
        <p:xfrm>
          <a:off x="740866" y="4335708"/>
          <a:ext cx="3650707" cy="1629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823"/>
                <a:gridCol w="777721"/>
                <a:gridCol w="777721"/>
                <a:gridCol w="777721"/>
                <a:gridCol w="777721"/>
              </a:tblGrid>
              <a:tr h="325841"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4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4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4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pt-BR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41"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Alt4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L="80344" marR="80344" marT="40172" marB="4017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j-lt"/>
                        </a:rPr>
                        <a:t>0</a:t>
                      </a:r>
                      <a:endParaRPr lang="pt-BR" sz="1600" baseline="-25000" dirty="0">
                        <a:latin typeface="+mj-lt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pt-BR" sz="1600" kern="1200" baseline="-25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344" marR="80344" marT="40172" marB="40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52236" y="5022693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cs typeface="Arial" pitchFamily="34" charset="0"/>
              </a:rPr>
              <a:t>S=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393711" y="4420349"/>
            <a:ext cx="2259187" cy="1777755"/>
            <a:chOff x="5393711" y="4420349"/>
            <a:chExt cx="2259187" cy="1777755"/>
          </a:xfrm>
        </p:grpSpPr>
        <p:sp>
          <p:nvSpPr>
            <p:cNvPr id="3" name="Elipse 2"/>
            <p:cNvSpPr/>
            <p:nvPr/>
          </p:nvSpPr>
          <p:spPr>
            <a:xfrm>
              <a:off x="6263149" y="4420349"/>
              <a:ext cx="432619" cy="4211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1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5393711" y="5167307"/>
              <a:ext cx="432619" cy="4211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263149" y="5776908"/>
              <a:ext cx="432619" cy="4211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3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7220279" y="5175819"/>
              <a:ext cx="432619" cy="4211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4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5" name="Conector de seta reta 4"/>
            <p:cNvCxnSpPr>
              <a:stCxn id="3" idx="3"/>
              <a:endCxn id="15" idx="7"/>
            </p:cNvCxnSpPr>
            <p:nvPr/>
          </p:nvCxnSpPr>
          <p:spPr>
            <a:xfrm flipH="1">
              <a:off x="5762974" y="4779862"/>
              <a:ext cx="563531" cy="44912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>
              <a:stCxn id="3" idx="4"/>
              <a:endCxn id="16" idx="0"/>
            </p:cNvCxnSpPr>
            <p:nvPr/>
          </p:nvCxnSpPr>
          <p:spPr>
            <a:xfrm>
              <a:off x="6479459" y="4841545"/>
              <a:ext cx="0" cy="93536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>
              <a:stCxn id="15" idx="5"/>
              <a:endCxn id="16" idx="2"/>
            </p:cNvCxnSpPr>
            <p:nvPr/>
          </p:nvCxnSpPr>
          <p:spPr>
            <a:xfrm>
              <a:off x="5762974" y="5526820"/>
              <a:ext cx="500175" cy="4606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25" idx="3"/>
              <a:endCxn id="16" idx="6"/>
            </p:cNvCxnSpPr>
            <p:nvPr/>
          </p:nvCxnSpPr>
          <p:spPr>
            <a:xfrm flipH="1">
              <a:off x="6695768" y="5535332"/>
              <a:ext cx="587867" cy="45217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29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Sistema de Preferências nos Métodos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2508" y="1537850"/>
            <a:ext cx="8492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Umas das principais características introduzidas por este método corresponde a um novo conceito do Modelo de Preferência, que pretende ser uma representação mais realista que o utilizado na Teoria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Utilidade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Multiatributo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Considerando-se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um problema de escolha, por exemplo: sabendo-se que uma ação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é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melhor do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que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torna-se irrelevante analisar as preferências entre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Estas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duas ações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podem perfeitamente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permanecer incomparáveis, sem degenerar o procedimento de suporte à decisão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908175" y="682625"/>
            <a:ext cx="7029348" cy="30060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Exercícios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32508" y="1742570"/>
            <a:ext cx="849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Exercício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10.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Refaça o exercício 2 considerando agora o método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ELECTRE.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Exercício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11.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Refaça o exercício 1 considerando agora o método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ELECTRE.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Exercício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12. Refaça o exercício 9 considerando agora o método ELECTRE.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Sistema de Preferências nos Métodos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2508" y="1537850"/>
            <a:ext cx="8492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Todavia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a solução desse tipo de problema é um processo temporal, no qual as preferências podem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ser modificadas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em razão de novas informações que se incorporam ao longo do processo.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Portanto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pt-BR" sz="2000" b="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pode ser </a:t>
            </a:r>
            <a:r>
              <a:rPr lang="pt-BR" sz="2000" b="0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importante trabalhar com conceitos que possibilitem a modelagem de novas situações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durante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processo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decisório, isto é, quando algumas ações ainda permanecem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incomparáveis.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Assim, a ideia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básica, nesta família de métodos, consiste numa ênfase na análise das relações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dominância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Evitam-se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desta forma, hipóteses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muito rígidas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 questionamentos intrigantes ao </a:t>
            </a:r>
            <a:r>
              <a:rPr lang="pt-BR" sz="2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decisor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exigidos pela teoria da utilidade multiatributo 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que introduzem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uma série de dificuldades na modelagem de problemas reais para alguns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decisores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1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Sistema de Preferências nos Métodos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56200" y="2115994"/>
            <a:ext cx="385191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Em </a:t>
            </a:r>
            <a:r>
              <a:rPr lang="pt-BR" sz="1800" b="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cima </a:t>
            </a:r>
            <a:r>
              <a:rPr lang="pt-BR" sz="18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desse raciocínio, estes métodos </a:t>
            </a:r>
            <a:r>
              <a:rPr lang="pt-BR" sz="1800" b="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introduziram o conceito de limites de indiferença</a:t>
            </a:r>
            <a:r>
              <a:rPr lang="pt-BR" sz="18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pt-BR" sz="18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q</a:t>
            </a:r>
            <a:r>
              <a:rPr lang="pt-BR" sz="18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pt-BR" sz="1800" b="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que significam o limiar que uma alternativa pode transitar até ser indiferente à </a:t>
            </a:r>
            <a:r>
              <a:rPr lang="pt-BR" sz="18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outra.</a:t>
            </a:r>
            <a:endParaRPr lang="pt-BR" sz="1800" b="0" i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2340" y="1542766"/>
            <a:ext cx="353157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b="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Os métodos de classificação tradicionais partem da relação de preferência e indiferença para compararem alternativas.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6745" y="2736286"/>
            <a:ext cx="42046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1800" b="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Por </a:t>
            </a:r>
            <a:r>
              <a:rPr lang="pt-BR" sz="1800" b="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exemplo, ao comparar duas alternativas “A” e “B”, para se dizer que “A” supera “B”, significa dizer que “A” é, pelo menos, tão bom quanto “B</a:t>
            </a:r>
            <a:r>
              <a:rPr lang="pt-BR" sz="1800" b="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”.</a:t>
            </a:r>
            <a:endParaRPr lang="pt-BR" sz="1800" b="0" i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589463" y="2087563"/>
            <a:ext cx="5667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672446" y="1872756"/>
            <a:ext cx="309562" cy="301625"/>
            <a:chOff x="2942" y="1315"/>
            <a:chExt cx="195" cy="190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3012" y="1389"/>
              <a:ext cx="66" cy="116"/>
            </a:xfrm>
            <a:custGeom>
              <a:avLst/>
              <a:gdLst>
                <a:gd name="T0" fmla="*/ 63 w 196"/>
                <a:gd name="T1" fmla="*/ 316 h 349"/>
                <a:gd name="T2" fmla="*/ 66 w 196"/>
                <a:gd name="T3" fmla="*/ 260 h 349"/>
                <a:gd name="T4" fmla="*/ 53 w 196"/>
                <a:gd name="T5" fmla="*/ 216 h 349"/>
                <a:gd name="T6" fmla="*/ 29 w 196"/>
                <a:gd name="T7" fmla="*/ 179 h 349"/>
                <a:gd name="T8" fmla="*/ 0 w 196"/>
                <a:gd name="T9" fmla="*/ 123 h 349"/>
                <a:gd name="T10" fmla="*/ 3 w 196"/>
                <a:gd name="T11" fmla="*/ 86 h 349"/>
                <a:gd name="T12" fmla="*/ 22 w 196"/>
                <a:gd name="T13" fmla="*/ 40 h 349"/>
                <a:gd name="T14" fmla="*/ 59 w 196"/>
                <a:gd name="T15" fmla="*/ 9 h 349"/>
                <a:gd name="T16" fmla="*/ 92 w 196"/>
                <a:gd name="T17" fmla="*/ 0 h 349"/>
                <a:gd name="T18" fmla="*/ 126 w 196"/>
                <a:gd name="T19" fmla="*/ 7 h 349"/>
                <a:gd name="T20" fmla="*/ 149 w 196"/>
                <a:gd name="T21" fmla="*/ 20 h 349"/>
                <a:gd name="T22" fmla="*/ 179 w 196"/>
                <a:gd name="T23" fmla="*/ 46 h 349"/>
                <a:gd name="T24" fmla="*/ 196 w 196"/>
                <a:gd name="T25" fmla="*/ 86 h 349"/>
                <a:gd name="T26" fmla="*/ 189 w 196"/>
                <a:gd name="T27" fmla="*/ 127 h 349"/>
                <a:gd name="T28" fmla="*/ 166 w 196"/>
                <a:gd name="T29" fmla="*/ 162 h 349"/>
                <a:gd name="T30" fmla="*/ 133 w 196"/>
                <a:gd name="T31" fmla="*/ 219 h 349"/>
                <a:gd name="T32" fmla="*/ 126 w 196"/>
                <a:gd name="T33" fmla="*/ 260 h 349"/>
                <a:gd name="T34" fmla="*/ 129 w 196"/>
                <a:gd name="T35" fmla="*/ 293 h 349"/>
                <a:gd name="T36" fmla="*/ 113 w 196"/>
                <a:gd name="T37" fmla="*/ 326 h 349"/>
                <a:gd name="T38" fmla="*/ 96 w 196"/>
                <a:gd name="T39" fmla="*/ 349 h 349"/>
                <a:gd name="T40" fmla="*/ 63 w 196"/>
                <a:gd name="T41" fmla="*/ 3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349">
                  <a:moveTo>
                    <a:pt x="63" y="316"/>
                  </a:moveTo>
                  <a:lnTo>
                    <a:pt x="66" y="260"/>
                  </a:lnTo>
                  <a:lnTo>
                    <a:pt x="53" y="216"/>
                  </a:lnTo>
                  <a:lnTo>
                    <a:pt x="29" y="179"/>
                  </a:lnTo>
                  <a:lnTo>
                    <a:pt x="0" y="123"/>
                  </a:lnTo>
                  <a:lnTo>
                    <a:pt x="3" y="86"/>
                  </a:lnTo>
                  <a:lnTo>
                    <a:pt x="22" y="40"/>
                  </a:lnTo>
                  <a:lnTo>
                    <a:pt x="59" y="9"/>
                  </a:lnTo>
                  <a:lnTo>
                    <a:pt x="92" y="0"/>
                  </a:lnTo>
                  <a:lnTo>
                    <a:pt x="126" y="7"/>
                  </a:lnTo>
                  <a:lnTo>
                    <a:pt x="149" y="20"/>
                  </a:lnTo>
                  <a:lnTo>
                    <a:pt x="179" y="46"/>
                  </a:lnTo>
                  <a:lnTo>
                    <a:pt x="196" y="86"/>
                  </a:lnTo>
                  <a:lnTo>
                    <a:pt x="189" y="127"/>
                  </a:lnTo>
                  <a:lnTo>
                    <a:pt x="166" y="162"/>
                  </a:lnTo>
                  <a:lnTo>
                    <a:pt x="133" y="219"/>
                  </a:lnTo>
                  <a:lnTo>
                    <a:pt x="126" y="260"/>
                  </a:lnTo>
                  <a:lnTo>
                    <a:pt x="129" y="293"/>
                  </a:lnTo>
                  <a:lnTo>
                    <a:pt x="113" y="326"/>
                  </a:lnTo>
                  <a:lnTo>
                    <a:pt x="96" y="349"/>
                  </a:lnTo>
                  <a:lnTo>
                    <a:pt x="63" y="31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942" y="1383"/>
              <a:ext cx="48" cy="22"/>
            </a:xfrm>
            <a:custGeom>
              <a:avLst/>
              <a:gdLst>
                <a:gd name="T0" fmla="*/ 143 w 143"/>
                <a:gd name="T1" fmla="*/ 67 h 67"/>
                <a:gd name="T2" fmla="*/ 23 w 143"/>
                <a:gd name="T3" fmla="*/ 46 h 67"/>
                <a:gd name="T4" fmla="*/ 0 w 143"/>
                <a:gd name="T5" fmla="*/ 22 h 67"/>
                <a:gd name="T6" fmla="*/ 9 w 143"/>
                <a:gd name="T7" fmla="*/ 2 h 67"/>
                <a:gd name="T8" fmla="*/ 37 w 143"/>
                <a:gd name="T9" fmla="*/ 0 h 67"/>
                <a:gd name="T10" fmla="*/ 143 w 143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7">
                  <a:moveTo>
                    <a:pt x="143" y="67"/>
                  </a:moveTo>
                  <a:lnTo>
                    <a:pt x="23" y="46"/>
                  </a:lnTo>
                  <a:lnTo>
                    <a:pt x="0" y="22"/>
                  </a:lnTo>
                  <a:lnTo>
                    <a:pt x="9" y="2"/>
                  </a:lnTo>
                  <a:lnTo>
                    <a:pt x="37" y="0"/>
                  </a:lnTo>
                  <a:lnTo>
                    <a:pt x="143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990" y="1324"/>
              <a:ext cx="21" cy="37"/>
            </a:xfrm>
            <a:custGeom>
              <a:avLst/>
              <a:gdLst>
                <a:gd name="T0" fmla="*/ 63 w 63"/>
                <a:gd name="T1" fmla="*/ 110 h 110"/>
                <a:gd name="T2" fmla="*/ 0 w 63"/>
                <a:gd name="T3" fmla="*/ 40 h 110"/>
                <a:gd name="T4" fmla="*/ 7 w 63"/>
                <a:gd name="T5" fmla="*/ 10 h 110"/>
                <a:gd name="T6" fmla="*/ 37 w 63"/>
                <a:gd name="T7" fmla="*/ 0 h 110"/>
                <a:gd name="T8" fmla="*/ 54 w 63"/>
                <a:gd name="T9" fmla="*/ 21 h 110"/>
                <a:gd name="T10" fmla="*/ 63 w 63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0">
                  <a:moveTo>
                    <a:pt x="63" y="110"/>
                  </a:moveTo>
                  <a:lnTo>
                    <a:pt x="0" y="40"/>
                  </a:lnTo>
                  <a:lnTo>
                    <a:pt x="7" y="10"/>
                  </a:lnTo>
                  <a:lnTo>
                    <a:pt x="37" y="0"/>
                  </a:lnTo>
                  <a:lnTo>
                    <a:pt x="54" y="21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057" y="1315"/>
              <a:ext cx="18" cy="44"/>
            </a:xfrm>
            <a:custGeom>
              <a:avLst/>
              <a:gdLst>
                <a:gd name="T0" fmla="*/ 8 w 54"/>
                <a:gd name="T1" fmla="*/ 133 h 133"/>
                <a:gd name="T2" fmla="*/ 0 w 54"/>
                <a:gd name="T3" fmla="*/ 34 h 133"/>
                <a:gd name="T4" fmla="*/ 29 w 54"/>
                <a:gd name="T5" fmla="*/ 0 h 133"/>
                <a:gd name="T6" fmla="*/ 54 w 54"/>
                <a:gd name="T7" fmla="*/ 14 h 133"/>
                <a:gd name="T8" fmla="*/ 50 w 54"/>
                <a:gd name="T9" fmla="*/ 41 h 133"/>
                <a:gd name="T10" fmla="*/ 8 w 54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33">
                  <a:moveTo>
                    <a:pt x="8" y="133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54" y="14"/>
                  </a:lnTo>
                  <a:lnTo>
                    <a:pt x="50" y="41"/>
                  </a:lnTo>
                  <a:lnTo>
                    <a:pt x="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094" y="1349"/>
              <a:ext cx="43" cy="27"/>
            </a:xfrm>
            <a:custGeom>
              <a:avLst/>
              <a:gdLst>
                <a:gd name="T0" fmla="*/ 0 w 129"/>
                <a:gd name="T1" fmla="*/ 83 h 83"/>
                <a:gd name="T2" fmla="*/ 96 w 129"/>
                <a:gd name="T3" fmla="*/ 0 h 83"/>
                <a:gd name="T4" fmla="*/ 129 w 129"/>
                <a:gd name="T5" fmla="*/ 16 h 83"/>
                <a:gd name="T6" fmla="*/ 126 w 129"/>
                <a:gd name="T7" fmla="*/ 44 h 83"/>
                <a:gd name="T8" fmla="*/ 109 w 129"/>
                <a:gd name="T9" fmla="*/ 57 h 83"/>
                <a:gd name="T10" fmla="*/ 0 w 129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3">
                  <a:moveTo>
                    <a:pt x="0" y="83"/>
                  </a:moveTo>
                  <a:lnTo>
                    <a:pt x="96" y="0"/>
                  </a:lnTo>
                  <a:lnTo>
                    <a:pt x="129" y="16"/>
                  </a:lnTo>
                  <a:lnTo>
                    <a:pt x="126" y="44"/>
                  </a:lnTo>
                  <a:lnTo>
                    <a:pt x="109" y="5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4427177" y="2060080"/>
            <a:ext cx="566737" cy="1622425"/>
            <a:chOff x="2891" y="1379"/>
            <a:chExt cx="357" cy="1022"/>
          </a:xfrm>
        </p:grpSpPr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955" y="1548"/>
              <a:ext cx="180" cy="177"/>
            </a:xfrm>
            <a:custGeom>
              <a:avLst/>
              <a:gdLst>
                <a:gd name="T0" fmla="*/ 351 w 538"/>
                <a:gd name="T1" fmla="*/ 154 h 533"/>
                <a:gd name="T2" fmla="*/ 285 w 538"/>
                <a:gd name="T3" fmla="*/ 54 h 533"/>
                <a:gd name="T4" fmla="*/ 218 w 538"/>
                <a:gd name="T5" fmla="*/ 0 h 533"/>
                <a:gd name="T6" fmla="*/ 139 w 538"/>
                <a:gd name="T7" fmla="*/ 0 h 533"/>
                <a:gd name="T8" fmla="*/ 53 w 538"/>
                <a:gd name="T9" fmla="*/ 34 h 533"/>
                <a:gd name="T10" fmla="*/ 13 w 538"/>
                <a:gd name="T11" fmla="*/ 93 h 533"/>
                <a:gd name="T12" fmla="*/ 0 w 538"/>
                <a:gd name="T13" fmla="*/ 174 h 533"/>
                <a:gd name="T14" fmla="*/ 13 w 538"/>
                <a:gd name="T15" fmla="*/ 280 h 533"/>
                <a:gd name="T16" fmla="*/ 66 w 538"/>
                <a:gd name="T17" fmla="*/ 400 h 533"/>
                <a:gd name="T18" fmla="*/ 159 w 538"/>
                <a:gd name="T19" fmla="*/ 481 h 533"/>
                <a:gd name="T20" fmla="*/ 231 w 538"/>
                <a:gd name="T21" fmla="*/ 520 h 533"/>
                <a:gd name="T22" fmla="*/ 305 w 538"/>
                <a:gd name="T23" fmla="*/ 533 h 533"/>
                <a:gd name="T24" fmla="*/ 364 w 538"/>
                <a:gd name="T25" fmla="*/ 514 h 533"/>
                <a:gd name="T26" fmla="*/ 397 w 538"/>
                <a:gd name="T27" fmla="*/ 481 h 533"/>
                <a:gd name="T28" fmla="*/ 418 w 538"/>
                <a:gd name="T29" fmla="*/ 400 h 533"/>
                <a:gd name="T30" fmla="*/ 411 w 538"/>
                <a:gd name="T31" fmla="*/ 307 h 533"/>
                <a:gd name="T32" fmla="*/ 390 w 538"/>
                <a:gd name="T33" fmla="*/ 228 h 533"/>
                <a:gd name="T34" fmla="*/ 523 w 538"/>
                <a:gd name="T35" fmla="*/ 154 h 533"/>
                <a:gd name="T36" fmla="*/ 538 w 538"/>
                <a:gd name="T37" fmla="*/ 121 h 533"/>
                <a:gd name="T38" fmla="*/ 523 w 538"/>
                <a:gd name="T39" fmla="*/ 107 h 533"/>
                <a:gd name="T40" fmla="*/ 377 w 538"/>
                <a:gd name="T41" fmla="*/ 194 h 533"/>
                <a:gd name="T42" fmla="*/ 351 w 538"/>
                <a:gd name="T43" fmla="*/ 15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8" h="533">
                  <a:moveTo>
                    <a:pt x="351" y="154"/>
                  </a:moveTo>
                  <a:lnTo>
                    <a:pt x="285" y="54"/>
                  </a:lnTo>
                  <a:lnTo>
                    <a:pt x="218" y="0"/>
                  </a:lnTo>
                  <a:lnTo>
                    <a:pt x="139" y="0"/>
                  </a:lnTo>
                  <a:lnTo>
                    <a:pt x="53" y="34"/>
                  </a:lnTo>
                  <a:lnTo>
                    <a:pt x="13" y="93"/>
                  </a:lnTo>
                  <a:lnTo>
                    <a:pt x="0" y="174"/>
                  </a:lnTo>
                  <a:lnTo>
                    <a:pt x="13" y="280"/>
                  </a:lnTo>
                  <a:lnTo>
                    <a:pt x="66" y="400"/>
                  </a:lnTo>
                  <a:lnTo>
                    <a:pt x="159" y="481"/>
                  </a:lnTo>
                  <a:lnTo>
                    <a:pt x="231" y="520"/>
                  </a:lnTo>
                  <a:lnTo>
                    <a:pt x="305" y="533"/>
                  </a:lnTo>
                  <a:lnTo>
                    <a:pt x="364" y="514"/>
                  </a:lnTo>
                  <a:lnTo>
                    <a:pt x="397" y="481"/>
                  </a:lnTo>
                  <a:lnTo>
                    <a:pt x="418" y="400"/>
                  </a:lnTo>
                  <a:lnTo>
                    <a:pt x="411" y="307"/>
                  </a:lnTo>
                  <a:lnTo>
                    <a:pt x="390" y="228"/>
                  </a:lnTo>
                  <a:lnTo>
                    <a:pt x="523" y="154"/>
                  </a:lnTo>
                  <a:lnTo>
                    <a:pt x="538" y="121"/>
                  </a:lnTo>
                  <a:lnTo>
                    <a:pt x="523" y="107"/>
                  </a:lnTo>
                  <a:lnTo>
                    <a:pt x="377" y="194"/>
                  </a:lnTo>
                  <a:lnTo>
                    <a:pt x="35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84" y="1379"/>
              <a:ext cx="159" cy="397"/>
            </a:xfrm>
            <a:custGeom>
              <a:avLst/>
              <a:gdLst>
                <a:gd name="T0" fmla="*/ 133 w 479"/>
                <a:gd name="T1" fmla="*/ 1006 h 1192"/>
                <a:gd name="T2" fmla="*/ 46 w 479"/>
                <a:gd name="T3" fmla="*/ 1072 h 1192"/>
                <a:gd name="T4" fmla="*/ 20 w 479"/>
                <a:gd name="T5" fmla="*/ 1093 h 1192"/>
                <a:gd name="T6" fmla="*/ 0 w 479"/>
                <a:gd name="T7" fmla="*/ 1139 h 1192"/>
                <a:gd name="T8" fmla="*/ 26 w 479"/>
                <a:gd name="T9" fmla="*/ 1185 h 1192"/>
                <a:gd name="T10" fmla="*/ 53 w 479"/>
                <a:gd name="T11" fmla="*/ 1192 h 1192"/>
                <a:gd name="T12" fmla="*/ 133 w 479"/>
                <a:gd name="T13" fmla="*/ 1166 h 1192"/>
                <a:gd name="T14" fmla="*/ 253 w 479"/>
                <a:gd name="T15" fmla="*/ 1072 h 1192"/>
                <a:gd name="T16" fmla="*/ 359 w 479"/>
                <a:gd name="T17" fmla="*/ 960 h 1192"/>
                <a:gd name="T18" fmla="*/ 472 w 479"/>
                <a:gd name="T19" fmla="*/ 833 h 1192"/>
                <a:gd name="T20" fmla="*/ 479 w 479"/>
                <a:gd name="T21" fmla="*/ 780 h 1192"/>
                <a:gd name="T22" fmla="*/ 479 w 479"/>
                <a:gd name="T23" fmla="*/ 634 h 1192"/>
                <a:gd name="T24" fmla="*/ 446 w 479"/>
                <a:gd name="T25" fmla="*/ 407 h 1192"/>
                <a:gd name="T26" fmla="*/ 465 w 479"/>
                <a:gd name="T27" fmla="*/ 274 h 1192"/>
                <a:gd name="T28" fmla="*/ 479 w 479"/>
                <a:gd name="T29" fmla="*/ 220 h 1192"/>
                <a:gd name="T30" fmla="*/ 459 w 479"/>
                <a:gd name="T31" fmla="*/ 194 h 1192"/>
                <a:gd name="T32" fmla="*/ 412 w 479"/>
                <a:gd name="T33" fmla="*/ 168 h 1192"/>
                <a:gd name="T34" fmla="*/ 379 w 479"/>
                <a:gd name="T35" fmla="*/ 148 h 1192"/>
                <a:gd name="T36" fmla="*/ 398 w 479"/>
                <a:gd name="T37" fmla="*/ 28 h 1192"/>
                <a:gd name="T38" fmla="*/ 385 w 479"/>
                <a:gd name="T39" fmla="*/ 0 h 1192"/>
                <a:gd name="T40" fmla="*/ 359 w 479"/>
                <a:gd name="T41" fmla="*/ 8 h 1192"/>
                <a:gd name="T42" fmla="*/ 346 w 479"/>
                <a:gd name="T43" fmla="*/ 161 h 1192"/>
                <a:gd name="T44" fmla="*/ 333 w 479"/>
                <a:gd name="T45" fmla="*/ 200 h 1192"/>
                <a:gd name="T46" fmla="*/ 326 w 479"/>
                <a:gd name="T47" fmla="*/ 227 h 1192"/>
                <a:gd name="T48" fmla="*/ 272 w 479"/>
                <a:gd name="T49" fmla="*/ 207 h 1192"/>
                <a:gd name="T50" fmla="*/ 233 w 479"/>
                <a:gd name="T51" fmla="*/ 207 h 1192"/>
                <a:gd name="T52" fmla="*/ 233 w 479"/>
                <a:gd name="T53" fmla="*/ 233 h 1192"/>
                <a:gd name="T54" fmla="*/ 259 w 479"/>
                <a:gd name="T55" fmla="*/ 254 h 1192"/>
                <a:gd name="T56" fmla="*/ 306 w 479"/>
                <a:gd name="T57" fmla="*/ 254 h 1192"/>
                <a:gd name="T58" fmla="*/ 339 w 479"/>
                <a:gd name="T59" fmla="*/ 281 h 1192"/>
                <a:gd name="T60" fmla="*/ 366 w 479"/>
                <a:gd name="T61" fmla="*/ 327 h 1192"/>
                <a:gd name="T62" fmla="*/ 392 w 479"/>
                <a:gd name="T63" fmla="*/ 401 h 1192"/>
                <a:gd name="T64" fmla="*/ 412 w 479"/>
                <a:gd name="T65" fmla="*/ 547 h 1192"/>
                <a:gd name="T66" fmla="*/ 412 w 479"/>
                <a:gd name="T67" fmla="*/ 680 h 1192"/>
                <a:gd name="T68" fmla="*/ 398 w 479"/>
                <a:gd name="T69" fmla="*/ 786 h 1192"/>
                <a:gd name="T70" fmla="*/ 372 w 479"/>
                <a:gd name="T71" fmla="*/ 833 h 1192"/>
                <a:gd name="T72" fmla="*/ 279 w 479"/>
                <a:gd name="T73" fmla="*/ 900 h 1192"/>
                <a:gd name="T74" fmla="*/ 179 w 479"/>
                <a:gd name="T75" fmla="*/ 960 h 1192"/>
                <a:gd name="T76" fmla="*/ 133 w 479"/>
                <a:gd name="T77" fmla="*/ 100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9" h="1192">
                  <a:moveTo>
                    <a:pt x="133" y="1006"/>
                  </a:moveTo>
                  <a:lnTo>
                    <a:pt x="46" y="1072"/>
                  </a:lnTo>
                  <a:lnTo>
                    <a:pt x="20" y="1093"/>
                  </a:lnTo>
                  <a:lnTo>
                    <a:pt x="0" y="1139"/>
                  </a:lnTo>
                  <a:lnTo>
                    <a:pt x="26" y="1185"/>
                  </a:lnTo>
                  <a:lnTo>
                    <a:pt x="53" y="1192"/>
                  </a:lnTo>
                  <a:lnTo>
                    <a:pt x="133" y="1166"/>
                  </a:lnTo>
                  <a:lnTo>
                    <a:pt x="253" y="1072"/>
                  </a:lnTo>
                  <a:lnTo>
                    <a:pt x="359" y="960"/>
                  </a:lnTo>
                  <a:lnTo>
                    <a:pt x="472" y="833"/>
                  </a:lnTo>
                  <a:lnTo>
                    <a:pt x="479" y="780"/>
                  </a:lnTo>
                  <a:lnTo>
                    <a:pt x="479" y="634"/>
                  </a:lnTo>
                  <a:lnTo>
                    <a:pt x="446" y="407"/>
                  </a:lnTo>
                  <a:lnTo>
                    <a:pt x="465" y="274"/>
                  </a:lnTo>
                  <a:lnTo>
                    <a:pt x="479" y="220"/>
                  </a:lnTo>
                  <a:lnTo>
                    <a:pt x="459" y="194"/>
                  </a:lnTo>
                  <a:lnTo>
                    <a:pt x="412" y="168"/>
                  </a:lnTo>
                  <a:lnTo>
                    <a:pt x="379" y="148"/>
                  </a:lnTo>
                  <a:lnTo>
                    <a:pt x="398" y="28"/>
                  </a:lnTo>
                  <a:lnTo>
                    <a:pt x="385" y="0"/>
                  </a:lnTo>
                  <a:lnTo>
                    <a:pt x="359" y="8"/>
                  </a:lnTo>
                  <a:lnTo>
                    <a:pt x="346" y="161"/>
                  </a:lnTo>
                  <a:lnTo>
                    <a:pt x="333" y="200"/>
                  </a:lnTo>
                  <a:lnTo>
                    <a:pt x="326" y="227"/>
                  </a:lnTo>
                  <a:lnTo>
                    <a:pt x="272" y="207"/>
                  </a:lnTo>
                  <a:lnTo>
                    <a:pt x="233" y="207"/>
                  </a:lnTo>
                  <a:lnTo>
                    <a:pt x="233" y="233"/>
                  </a:lnTo>
                  <a:lnTo>
                    <a:pt x="259" y="254"/>
                  </a:lnTo>
                  <a:lnTo>
                    <a:pt x="306" y="254"/>
                  </a:lnTo>
                  <a:lnTo>
                    <a:pt x="339" y="281"/>
                  </a:lnTo>
                  <a:lnTo>
                    <a:pt x="366" y="327"/>
                  </a:lnTo>
                  <a:lnTo>
                    <a:pt x="392" y="401"/>
                  </a:lnTo>
                  <a:lnTo>
                    <a:pt x="412" y="547"/>
                  </a:lnTo>
                  <a:lnTo>
                    <a:pt x="412" y="680"/>
                  </a:lnTo>
                  <a:lnTo>
                    <a:pt x="398" y="786"/>
                  </a:lnTo>
                  <a:lnTo>
                    <a:pt x="372" y="833"/>
                  </a:lnTo>
                  <a:lnTo>
                    <a:pt x="279" y="900"/>
                  </a:lnTo>
                  <a:lnTo>
                    <a:pt x="179" y="960"/>
                  </a:lnTo>
                  <a:lnTo>
                    <a:pt x="133" y="10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891" y="1746"/>
              <a:ext cx="144" cy="239"/>
            </a:xfrm>
            <a:custGeom>
              <a:avLst/>
              <a:gdLst>
                <a:gd name="T0" fmla="*/ 432 w 432"/>
                <a:gd name="T1" fmla="*/ 20 h 719"/>
                <a:gd name="T2" fmla="*/ 385 w 432"/>
                <a:gd name="T3" fmla="*/ 0 h 719"/>
                <a:gd name="T4" fmla="*/ 285 w 432"/>
                <a:gd name="T5" fmla="*/ 6 h 719"/>
                <a:gd name="T6" fmla="*/ 198 w 432"/>
                <a:gd name="T7" fmla="*/ 74 h 719"/>
                <a:gd name="T8" fmla="*/ 72 w 432"/>
                <a:gd name="T9" fmla="*/ 213 h 719"/>
                <a:gd name="T10" fmla="*/ 7 w 432"/>
                <a:gd name="T11" fmla="*/ 326 h 719"/>
                <a:gd name="T12" fmla="*/ 0 w 432"/>
                <a:gd name="T13" fmla="*/ 366 h 719"/>
                <a:gd name="T14" fmla="*/ 33 w 432"/>
                <a:gd name="T15" fmla="*/ 440 h 719"/>
                <a:gd name="T16" fmla="*/ 105 w 432"/>
                <a:gd name="T17" fmla="*/ 473 h 719"/>
                <a:gd name="T18" fmla="*/ 198 w 432"/>
                <a:gd name="T19" fmla="*/ 512 h 719"/>
                <a:gd name="T20" fmla="*/ 272 w 432"/>
                <a:gd name="T21" fmla="*/ 532 h 719"/>
                <a:gd name="T22" fmla="*/ 305 w 432"/>
                <a:gd name="T23" fmla="*/ 566 h 719"/>
                <a:gd name="T24" fmla="*/ 285 w 432"/>
                <a:gd name="T25" fmla="*/ 612 h 719"/>
                <a:gd name="T26" fmla="*/ 233 w 432"/>
                <a:gd name="T27" fmla="*/ 666 h 719"/>
                <a:gd name="T28" fmla="*/ 166 w 432"/>
                <a:gd name="T29" fmla="*/ 673 h 719"/>
                <a:gd name="T30" fmla="*/ 120 w 432"/>
                <a:gd name="T31" fmla="*/ 652 h 719"/>
                <a:gd name="T32" fmla="*/ 92 w 432"/>
                <a:gd name="T33" fmla="*/ 673 h 719"/>
                <a:gd name="T34" fmla="*/ 99 w 432"/>
                <a:gd name="T35" fmla="*/ 699 h 719"/>
                <a:gd name="T36" fmla="*/ 152 w 432"/>
                <a:gd name="T37" fmla="*/ 719 h 719"/>
                <a:gd name="T38" fmla="*/ 233 w 432"/>
                <a:gd name="T39" fmla="*/ 719 h 719"/>
                <a:gd name="T40" fmla="*/ 305 w 432"/>
                <a:gd name="T41" fmla="*/ 699 h 719"/>
                <a:gd name="T42" fmla="*/ 346 w 432"/>
                <a:gd name="T43" fmla="*/ 673 h 719"/>
                <a:gd name="T44" fmla="*/ 372 w 432"/>
                <a:gd name="T45" fmla="*/ 625 h 719"/>
                <a:gd name="T46" fmla="*/ 385 w 432"/>
                <a:gd name="T47" fmla="*/ 573 h 719"/>
                <a:gd name="T48" fmla="*/ 352 w 432"/>
                <a:gd name="T49" fmla="*/ 525 h 719"/>
                <a:gd name="T50" fmla="*/ 272 w 432"/>
                <a:gd name="T51" fmla="*/ 492 h 719"/>
                <a:gd name="T52" fmla="*/ 179 w 432"/>
                <a:gd name="T53" fmla="*/ 466 h 719"/>
                <a:gd name="T54" fmla="*/ 99 w 432"/>
                <a:gd name="T55" fmla="*/ 420 h 719"/>
                <a:gd name="T56" fmla="*/ 79 w 432"/>
                <a:gd name="T57" fmla="*/ 379 h 719"/>
                <a:gd name="T58" fmla="*/ 92 w 432"/>
                <a:gd name="T59" fmla="*/ 307 h 719"/>
                <a:gd name="T60" fmla="*/ 152 w 432"/>
                <a:gd name="T61" fmla="*/ 213 h 719"/>
                <a:gd name="T62" fmla="*/ 226 w 432"/>
                <a:gd name="T63" fmla="*/ 159 h 719"/>
                <a:gd name="T64" fmla="*/ 339 w 432"/>
                <a:gd name="T65" fmla="*/ 120 h 719"/>
                <a:gd name="T66" fmla="*/ 432 w 432"/>
                <a:gd name="T67" fmla="*/ 100 h 719"/>
                <a:gd name="T68" fmla="*/ 432 w 432"/>
                <a:gd name="T69" fmla="*/ 46 h 719"/>
                <a:gd name="T70" fmla="*/ 432 w 432"/>
                <a:gd name="T71" fmla="*/ 2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2" h="719">
                  <a:moveTo>
                    <a:pt x="432" y="20"/>
                  </a:moveTo>
                  <a:lnTo>
                    <a:pt x="385" y="0"/>
                  </a:lnTo>
                  <a:lnTo>
                    <a:pt x="285" y="6"/>
                  </a:lnTo>
                  <a:lnTo>
                    <a:pt x="198" y="74"/>
                  </a:lnTo>
                  <a:lnTo>
                    <a:pt x="72" y="213"/>
                  </a:lnTo>
                  <a:lnTo>
                    <a:pt x="7" y="326"/>
                  </a:lnTo>
                  <a:lnTo>
                    <a:pt x="0" y="366"/>
                  </a:lnTo>
                  <a:lnTo>
                    <a:pt x="33" y="440"/>
                  </a:lnTo>
                  <a:lnTo>
                    <a:pt x="105" y="473"/>
                  </a:lnTo>
                  <a:lnTo>
                    <a:pt x="198" y="512"/>
                  </a:lnTo>
                  <a:lnTo>
                    <a:pt x="272" y="532"/>
                  </a:lnTo>
                  <a:lnTo>
                    <a:pt x="305" y="566"/>
                  </a:lnTo>
                  <a:lnTo>
                    <a:pt x="285" y="612"/>
                  </a:lnTo>
                  <a:lnTo>
                    <a:pt x="233" y="666"/>
                  </a:lnTo>
                  <a:lnTo>
                    <a:pt x="166" y="673"/>
                  </a:lnTo>
                  <a:lnTo>
                    <a:pt x="120" y="652"/>
                  </a:lnTo>
                  <a:lnTo>
                    <a:pt x="92" y="673"/>
                  </a:lnTo>
                  <a:lnTo>
                    <a:pt x="99" y="699"/>
                  </a:lnTo>
                  <a:lnTo>
                    <a:pt x="152" y="719"/>
                  </a:lnTo>
                  <a:lnTo>
                    <a:pt x="233" y="719"/>
                  </a:lnTo>
                  <a:lnTo>
                    <a:pt x="305" y="699"/>
                  </a:lnTo>
                  <a:lnTo>
                    <a:pt x="346" y="673"/>
                  </a:lnTo>
                  <a:lnTo>
                    <a:pt x="372" y="625"/>
                  </a:lnTo>
                  <a:lnTo>
                    <a:pt x="385" y="573"/>
                  </a:lnTo>
                  <a:lnTo>
                    <a:pt x="352" y="525"/>
                  </a:lnTo>
                  <a:lnTo>
                    <a:pt x="272" y="492"/>
                  </a:lnTo>
                  <a:lnTo>
                    <a:pt x="179" y="466"/>
                  </a:lnTo>
                  <a:lnTo>
                    <a:pt x="99" y="420"/>
                  </a:lnTo>
                  <a:lnTo>
                    <a:pt x="79" y="379"/>
                  </a:lnTo>
                  <a:lnTo>
                    <a:pt x="92" y="307"/>
                  </a:lnTo>
                  <a:lnTo>
                    <a:pt x="152" y="213"/>
                  </a:lnTo>
                  <a:lnTo>
                    <a:pt x="226" y="159"/>
                  </a:lnTo>
                  <a:lnTo>
                    <a:pt x="339" y="120"/>
                  </a:lnTo>
                  <a:lnTo>
                    <a:pt x="432" y="100"/>
                  </a:lnTo>
                  <a:lnTo>
                    <a:pt x="432" y="46"/>
                  </a:lnTo>
                  <a:lnTo>
                    <a:pt x="43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008" y="1735"/>
              <a:ext cx="135" cy="295"/>
            </a:xfrm>
            <a:custGeom>
              <a:avLst/>
              <a:gdLst>
                <a:gd name="T0" fmla="*/ 352 w 405"/>
                <a:gd name="T1" fmla="*/ 279 h 885"/>
                <a:gd name="T2" fmla="*/ 312 w 405"/>
                <a:gd name="T3" fmla="*/ 113 h 885"/>
                <a:gd name="T4" fmla="*/ 266 w 405"/>
                <a:gd name="T5" fmla="*/ 33 h 885"/>
                <a:gd name="T6" fmla="*/ 166 w 405"/>
                <a:gd name="T7" fmla="*/ 0 h 885"/>
                <a:gd name="T8" fmla="*/ 66 w 405"/>
                <a:gd name="T9" fmla="*/ 13 h 885"/>
                <a:gd name="T10" fmla="*/ 20 w 405"/>
                <a:gd name="T11" fmla="*/ 100 h 885"/>
                <a:gd name="T12" fmla="*/ 26 w 405"/>
                <a:gd name="T13" fmla="*/ 207 h 885"/>
                <a:gd name="T14" fmla="*/ 53 w 405"/>
                <a:gd name="T15" fmla="*/ 379 h 885"/>
                <a:gd name="T16" fmla="*/ 53 w 405"/>
                <a:gd name="T17" fmla="*/ 532 h 885"/>
                <a:gd name="T18" fmla="*/ 20 w 405"/>
                <a:gd name="T19" fmla="*/ 665 h 885"/>
                <a:gd name="T20" fmla="*/ 0 w 405"/>
                <a:gd name="T21" fmla="*/ 739 h 885"/>
                <a:gd name="T22" fmla="*/ 13 w 405"/>
                <a:gd name="T23" fmla="*/ 805 h 885"/>
                <a:gd name="T24" fmla="*/ 59 w 405"/>
                <a:gd name="T25" fmla="*/ 839 h 885"/>
                <a:gd name="T26" fmla="*/ 120 w 405"/>
                <a:gd name="T27" fmla="*/ 872 h 885"/>
                <a:gd name="T28" fmla="*/ 179 w 405"/>
                <a:gd name="T29" fmla="*/ 885 h 885"/>
                <a:gd name="T30" fmla="*/ 252 w 405"/>
                <a:gd name="T31" fmla="*/ 885 h 885"/>
                <a:gd name="T32" fmla="*/ 339 w 405"/>
                <a:gd name="T33" fmla="*/ 818 h 885"/>
                <a:gd name="T34" fmla="*/ 405 w 405"/>
                <a:gd name="T35" fmla="*/ 678 h 885"/>
                <a:gd name="T36" fmla="*/ 398 w 405"/>
                <a:gd name="T37" fmla="*/ 552 h 885"/>
                <a:gd name="T38" fmla="*/ 359 w 405"/>
                <a:gd name="T39" fmla="*/ 406 h 885"/>
                <a:gd name="T40" fmla="*/ 352 w 405"/>
                <a:gd name="T41" fmla="*/ 27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5" h="885">
                  <a:moveTo>
                    <a:pt x="352" y="279"/>
                  </a:moveTo>
                  <a:lnTo>
                    <a:pt x="312" y="113"/>
                  </a:lnTo>
                  <a:lnTo>
                    <a:pt x="266" y="33"/>
                  </a:lnTo>
                  <a:lnTo>
                    <a:pt x="166" y="0"/>
                  </a:lnTo>
                  <a:lnTo>
                    <a:pt x="66" y="13"/>
                  </a:lnTo>
                  <a:lnTo>
                    <a:pt x="20" y="100"/>
                  </a:lnTo>
                  <a:lnTo>
                    <a:pt x="26" y="207"/>
                  </a:lnTo>
                  <a:lnTo>
                    <a:pt x="53" y="379"/>
                  </a:lnTo>
                  <a:lnTo>
                    <a:pt x="53" y="532"/>
                  </a:lnTo>
                  <a:lnTo>
                    <a:pt x="20" y="665"/>
                  </a:lnTo>
                  <a:lnTo>
                    <a:pt x="0" y="739"/>
                  </a:lnTo>
                  <a:lnTo>
                    <a:pt x="13" y="805"/>
                  </a:lnTo>
                  <a:lnTo>
                    <a:pt x="59" y="839"/>
                  </a:lnTo>
                  <a:lnTo>
                    <a:pt x="120" y="872"/>
                  </a:lnTo>
                  <a:lnTo>
                    <a:pt x="179" y="885"/>
                  </a:lnTo>
                  <a:lnTo>
                    <a:pt x="252" y="885"/>
                  </a:lnTo>
                  <a:lnTo>
                    <a:pt x="339" y="818"/>
                  </a:lnTo>
                  <a:lnTo>
                    <a:pt x="405" y="678"/>
                  </a:lnTo>
                  <a:lnTo>
                    <a:pt x="398" y="552"/>
                  </a:lnTo>
                  <a:lnTo>
                    <a:pt x="359" y="406"/>
                  </a:lnTo>
                  <a:lnTo>
                    <a:pt x="352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968" y="1974"/>
              <a:ext cx="103" cy="427"/>
            </a:xfrm>
            <a:custGeom>
              <a:avLst/>
              <a:gdLst>
                <a:gd name="T0" fmla="*/ 293 w 308"/>
                <a:gd name="T1" fmla="*/ 20 h 1279"/>
                <a:gd name="T2" fmla="*/ 214 w 308"/>
                <a:gd name="T3" fmla="*/ 0 h 1279"/>
                <a:gd name="T4" fmla="*/ 167 w 308"/>
                <a:gd name="T5" fmla="*/ 20 h 1279"/>
                <a:gd name="T6" fmla="*/ 147 w 308"/>
                <a:gd name="T7" fmla="*/ 86 h 1279"/>
                <a:gd name="T8" fmla="*/ 167 w 308"/>
                <a:gd name="T9" fmla="*/ 452 h 1279"/>
                <a:gd name="T10" fmla="*/ 167 w 308"/>
                <a:gd name="T11" fmla="*/ 539 h 1279"/>
                <a:gd name="T12" fmla="*/ 141 w 308"/>
                <a:gd name="T13" fmla="*/ 699 h 1279"/>
                <a:gd name="T14" fmla="*/ 134 w 308"/>
                <a:gd name="T15" fmla="*/ 885 h 1279"/>
                <a:gd name="T16" fmla="*/ 147 w 308"/>
                <a:gd name="T17" fmla="*/ 978 h 1279"/>
                <a:gd name="T18" fmla="*/ 134 w 308"/>
                <a:gd name="T19" fmla="*/ 1031 h 1279"/>
                <a:gd name="T20" fmla="*/ 41 w 308"/>
                <a:gd name="T21" fmla="*/ 1111 h 1279"/>
                <a:gd name="T22" fmla="*/ 0 w 308"/>
                <a:gd name="T23" fmla="*/ 1212 h 1279"/>
                <a:gd name="T24" fmla="*/ 8 w 308"/>
                <a:gd name="T25" fmla="*/ 1244 h 1279"/>
                <a:gd name="T26" fmla="*/ 80 w 308"/>
                <a:gd name="T27" fmla="*/ 1279 h 1279"/>
                <a:gd name="T28" fmla="*/ 100 w 308"/>
                <a:gd name="T29" fmla="*/ 1264 h 1279"/>
                <a:gd name="T30" fmla="*/ 108 w 308"/>
                <a:gd name="T31" fmla="*/ 1205 h 1279"/>
                <a:gd name="T32" fmla="*/ 128 w 308"/>
                <a:gd name="T33" fmla="*/ 1118 h 1279"/>
                <a:gd name="T34" fmla="*/ 161 w 308"/>
                <a:gd name="T35" fmla="*/ 1079 h 1279"/>
                <a:gd name="T36" fmla="*/ 200 w 308"/>
                <a:gd name="T37" fmla="*/ 1052 h 1279"/>
                <a:gd name="T38" fmla="*/ 234 w 308"/>
                <a:gd name="T39" fmla="*/ 1018 h 1279"/>
                <a:gd name="T40" fmla="*/ 241 w 308"/>
                <a:gd name="T41" fmla="*/ 992 h 1279"/>
                <a:gd name="T42" fmla="*/ 221 w 308"/>
                <a:gd name="T43" fmla="*/ 959 h 1279"/>
                <a:gd name="T44" fmla="*/ 200 w 308"/>
                <a:gd name="T45" fmla="*/ 939 h 1279"/>
                <a:gd name="T46" fmla="*/ 187 w 308"/>
                <a:gd name="T47" fmla="*/ 859 h 1279"/>
                <a:gd name="T48" fmla="*/ 200 w 308"/>
                <a:gd name="T49" fmla="*/ 691 h 1279"/>
                <a:gd name="T50" fmla="*/ 247 w 308"/>
                <a:gd name="T51" fmla="*/ 499 h 1279"/>
                <a:gd name="T52" fmla="*/ 293 w 308"/>
                <a:gd name="T53" fmla="*/ 345 h 1279"/>
                <a:gd name="T54" fmla="*/ 308 w 308"/>
                <a:gd name="T55" fmla="*/ 159 h 1279"/>
                <a:gd name="T56" fmla="*/ 293 w 308"/>
                <a:gd name="T57" fmla="*/ 2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8" h="1279">
                  <a:moveTo>
                    <a:pt x="293" y="20"/>
                  </a:moveTo>
                  <a:lnTo>
                    <a:pt x="214" y="0"/>
                  </a:lnTo>
                  <a:lnTo>
                    <a:pt x="167" y="20"/>
                  </a:lnTo>
                  <a:lnTo>
                    <a:pt x="147" y="86"/>
                  </a:lnTo>
                  <a:lnTo>
                    <a:pt x="167" y="452"/>
                  </a:lnTo>
                  <a:lnTo>
                    <a:pt x="167" y="539"/>
                  </a:lnTo>
                  <a:lnTo>
                    <a:pt x="141" y="699"/>
                  </a:lnTo>
                  <a:lnTo>
                    <a:pt x="134" y="885"/>
                  </a:lnTo>
                  <a:lnTo>
                    <a:pt x="147" y="978"/>
                  </a:lnTo>
                  <a:lnTo>
                    <a:pt x="134" y="1031"/>
                  </a:lnTo>
                  <a:lnTo>
                    <a:pt x="41" y="1111"/>
                  </a:lnTo>
                  <a:lnTo>
                    <a:pt x="0" y="1212"/>
                  </a:lnTo>
                  <a:lnTo>
                    <a:pt x="8" y="1244"/>
                  </a:lnTo>
                  <a:lnTo>
                    <a:pt x="80" y="1279"/>
                  </a:lnTo>
                  <a:lnTo>
                    <a:pt x="100" y="1264"/>
                  </a:lnTo>
                  <a:lnTo>
                    <a:pt x="108" y="1205"/>
                  </a:lnTo>
                  <a:lnTo>
                    <a:pt x="128" y="1118"/>
                  </a:lnTo>
                  <a:lnTo>
                    <a:pt x="161" y="1079"/>
                  </a:lnTo>
                  <a:lnTo>
                    <a:pt x="200" y="1052"/>
                  </a:lnTo>
                  <a:lnTo>
                    <a:pt x="234" y="1018"/>
                  </a:lnTo>
                  <a:lnTo>
                    <a:pt x="241" y="992"/>
                  </a:lnTo>
                  <a:lnTo>
                    <a:pt x="221" y="959"/>
                  </a:lnTo>
                  <a:lnTo>
                    <a:pt x="200" y="939"/>
                  </a:lnTo>
                  <a:lnTo>
                    <a:pt x="187" y="859"/>
                  </a:lnTo>
                  <a:lnTo>
                    <a:pt x="200" y="691"/>
                  </a:lnTo>
                  <a:lnTo>
                    <a:pt x="247" y="499"/>
                  </a:lnTo>
                  <a:lnTo>
                    <a:pt x="293" y="345"/>
                  </a:lnTo>
                  <a:lnTo>
                    <a:pt x="308" y="159"/>
                  </a:lnTo>
                  <a:lnTo>
                    <a:pt x="29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079" y="1974"/>
              <a:ext cx="169" cy="360"/>
            </a:xfrm>
            <a:custGeom>
              <a:avLst/>
              <a:gdLst>
                <a:gd name="T0" fmla="*/ 166 w 505"/>
                <a:gd name="T1" fmla="*/ 159 h 1079"/>
                <a:gd name="T2" fmla="*/ 153 w 505"/>
                <a:gd name="T3" fmla="*/ 53 h 1079"/>
                <a:gd name="T4" fmla="*/ 93 w 505"/>
                <a:gd name="T5" fmla="*/ 0 h 1079"/>
                <a:gd name="T6" fmla="*/ 7 w 505"/>
                <a:gd name="T7" fmla="*/ 7 h 1079"/>
                <a:gd name="T8" fmla="*/ 0 w 505"/>
                <a:gd name="T9" fmla="*/ 53 h 1079"/>
                <a:gd name="T10" fmla="*/ 7 w 505"/>
                <a:gd name="T11" fmla="*/ 153 h 1079"/>
                <a:gd name="T12" fmla="*/ 53 w 505"/>
                <a:gd name="T13" fmla="*/ 305 h 1079"/>
                <a:gd name="T14" fmla="*/ 87 w 505"/>
                <a:gd name="T15" fmla="*/ 419 h 1079"/>
                <a:gd name="T16" fmla="*/ 126 w 505"/>
                <a:gd name="T17" fmla="*/ 572 h 1079"/>
                <a:gd name="T18" fmla="*/ 139 w 505"/>
                <a:gd name="T19" fmla="*/ 705 h 1079"/>
                <a:gd name="T20" fmla="*/ 139 w 505"/>
                <a:gd name="T21" fmla="*/ 811 h 1079"/>
                <a:gd name="T22" fmla="*/ 120 w 505"/>
                <a:gd name="T23" fmla="*/ 892 h 1079"/>
                <a:gd name="T24" fmla="*/ 100 w 505"/>
                <a:gd name="T25" fmla="*/ 918 h 1079"/>
                <a:gd name="T26" fmla="*/ 100 w 505"/>
                <a:gd name="T27" fmla="*/ 944 h 1079"/>
                <a:gd name="T28" fmla="*/ 126 w 505"/>
                <a:gd name="T29" fmla="*/ 985 h 1079"/>
                <a:gd name="T30" fmla="*/ 172 w 505"/>
                <a:gd name="T31" fmla="*/ 998 h 1079"/>
                <a:gd name="T32" fmla="*/ 246 w 505"/>
                <a:gd name="T33" fmla="*/ 998 h 1079"/>
                <a:gd name="T34" fmla="*/ 379 w 505"/>
                <a:gd name="T35" fmla="*/ 1031 h 1079"/>
                <a:gd name="T36" fmla="*/ 418 w 505"/>
                <a:gd name="T37" fmla="*/ 1079 h 1079"/>
                <a:gd name="T38" fmla="*/ 478 w 505"/>
                <a:gd name="T39" fmla="*/ 1051 h 1079"/>
                <a:gd name="T40" fmla="*/ 505 w 505"/>
                <a:gd name="T41" fmla="*/ 985 h 1079"/>
                <a:gd name="T42" fmla="*/ 478 w 505"/>
                <a:gd name="T43" fmla="*/ 959 h 1079"/>
                <a:gd name="T44" fmla="*/ 365 w 505"/>
                <a:gd name="T45" fmla="*/ 944 h 1079"/>
                <a:gd name="T46" fmla="*/ 239 w 505"/>
                <a:gd name="T47" fmla="*/ 944 h 1079"/>
                <a:gd name="T48" fmla="*/ 185 w 505"/>
                <a:gd name="T49" fmla="*/ 938 h 1079"/>
                <a:gd name="T50" fmla="*/ 172 w 505"/>
                <a:gd name="T51" fmla="*/ 898 h 1079"/>
                <a:gd name="T52" fmla="*/ 185 w 505"/>
                <a:gd name="T53" fmla="*/ 824 h 1079"/>
                <a:gd name="T54" fmla="*/ 193 w 505"/>
                <a:gd name="T55" fmla="*/ 698 h 1079"/>
                <a:gd name="T56" fmla="*/ 179 w 505"/>
                <a:gd name="T57" fmla="*/ 558 h 1079"/>
                <a:gd name="T58" fmla="*/ 159 w 505"/>
                <a:gd name="T59" fmla="*/ 373 h 1079"/>
                <a:gd name="T60" fmla="*/ 166 w 505"/>
                <a:gd name="T61" fmla="*/ 212 h 1079"/>
                <a:gd name="T62" fmla="*/ 166 w 505"/>
                <a:gd name="T63" fmla="*/ 15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5" h="1079">
                  <a:moveTo>
                    <a:pt x="166" y="159"/>
                  </a:moveTo>
                  <a:lnTo>
                    <a:pt x="153" y="53"/>
                  </a:lnTo>
                  <a:lnTo>
                    <a:pt x="93" y="0"/>
                  </a:lnTo>
                  <a:lnTo>
                    <a:pt x="7" y="7"/>
                  </a:lnTo>
                  <a:lnTo>
                    <a:pt x="0" y="53"/>
                  </a:lnTo>
                  <a:lnTo>
                    <a:pt x="7" y="153"/>
                  </a:lnTo>
                  <a:lnTo>
                    <a:pt x="53" y="305"/>
                  </a:lnTo>
                  <a:lnTo>
                    <a:pt x="87" y="419"/>
                  </a:lnTo>
                  <a:lnTo>
                    <a:pt x="126" y="572"/>
                  </a:lnTo>
                  <a:lnTo>
                    <a:pt x="139" y="705"/>
                  </a:lnTo>
                  <a:lnTo>
                    <a:pt x="139" y="811"/>
                  </a:lnTo>
                  <a:lnTo>
                    <a:pt x="120" y="892"/>
                  </a:lnTo>
                  <a:lnTo>
                    <a:pt x="100" y="918"/>
                  </a:lnTo>
                  <a:lnTo>
                    <a:pt x="100" y="944"/>
                  </a:lnTo>
                  <a:lnTo>
                    <a:pt x="126" y="985"/>
                  </a:lnTo>
                  <a:lnTo>
                    <a:pt x="172" y="998"/>
                  </a:lnTo>
                  <a:lnTo>
                    <a:pt x="246" y="998"/>
                  </a:lnTo>
                  <a:lnTo>
                    <a:pt x="379" y="1031"/>
                  </a:lnTo>
                  <a:lnTo>
                    <a:pt x="418" y="1079"/>
                  </a:lnTo>
                  <a:lnTo>
                    <a:pt x="478" y="1051"/>
                  </a:lnTo>
                  <a:lnTo>
                    <a:pt x="505" y="985"/>
                  </a:lnTo>
                  <a:lnTo>
                    <a:pt x="478" y="959"/>
                  </a:lnTo>
                  <a:lnTo>
                    <a:pt x="365" y="944"/>
                  </a:lnTo>
                  <a:lnTo>
                    <a:pt x="239" y="944"/>
                  </a:lnTo>
                  <a:lnTo>
                    <a:pt x="185" y="938"/>
                  </a:lnTo>
                  <a:lnTo>
                    <a:pt x="172" y="898"/>
                  </a:lnTo>
                  <a:lnTo>
                    <a:pt x="185" y="824"/>
                  </a:lnTo>
                  <a:lnTo>
                    <a:pt x="193" y="698"/>
                  </a:lnTo>
                  <a:lnTo>
                    <a:pt x="179" y="558"/>
                  </a:lnTo>
                  <a:lnTo>
                    <a:pt x="159" y="373"/>
                  </a:lnTo>
                  <a:lnTo>
                    <a:pt x="166" y="212"/>
                  </a:lnTo>
                  <a:lnTo>
                    <a:pt x="16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62217" y="4463842"/>
            <a:ext cx="8244000" cy="1110834"/>
            <a:chOff x="462217" y="4463842"/>
            <a:chExt cx="8244000" cy="1110834"/>
          </a:xfrm>
        </p:grpSpPr>
        <p:sp>
          <p:nvSpPr>
            <p:cNvPr id="29" name="CaixaDeTexto 28"/>
            <p:cNvSpPr txBox="1"/>
            <p:nvPr/>
          </p:nvSpPr>
          <p:spPr>
            <a:xfrm>
              <a:off x="706853" y="4506160"/>
              <a:ext cx="1476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estritamente preferível a </a:t>
              </a:r>
              <a:r>
                <a:rPr lang="pt-BR" sz="1600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259912" y="4503377"/>
              <a:ext cx="1476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fracamente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preferível a </a:t>
              </a:r>
              <a:r>
                <a:rPr lang="pt-BR" sz="1600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812973" y="4503378"/>
              <a:ext cx="1476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indiferente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pt-BR" sz="1600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366032" y="4503377"/>
              <a:ext cx="1476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fracamente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preferível a </a:t>
              </a:r>
              <a:r>
                <a:rPr lang="pt-BR" sz="1600" u="sng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919093" y="4503377"/>
              <a:ext cx="1507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1600" b="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600" b="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estritamente preferível a </a:t>
              </a:r>
              <a:r>
                <a:rPr lang="pt-BR" sz="1600" u="sng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Conector de seta reta 35"/>
            <p:cNvCxnSpPr/>
            <p:nvPr/>
          </p:nvCxnSpPr>
          <p:spPr>
            <a:xfrm flipV="1">
              <a:off x="462217" y="5181600"/>
              <a:ext cx="8244000" cy="98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2222808" y="44638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3808775" y="44638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5314898" y="44638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6842659" y="44638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192693" y="5275380"/>
                  <a:ext cx="504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𝒂𝑷𝒃</m:t>
                        </m:r>
                      </m:oMath>
                    </m:oMathPara>
                  </a14:m>
                  <a:endParaRPr lang="pt-BR" sz="1800" dirty="0"/>
                </a:p>
              </p:txBody>
            </p:sp>
          </mc:Choice>
          <mc:Fallback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93" y="5275380"/>
                  <a:ext cx="504946" cy="276999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10976" r="-12195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2745752" y="5297677"/>
                  <a:ext cx="514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𝒂𝑸𝒃</m:t>
                        </m:r>
                      </m:oMath>
                    </m:oMathPara>
                  </a14:m>
                  <a:endParaRPr lang="pt-BR" sz="1800" dirty="0"/>
                </a:p>
              </p:txBody>
            </p:sp>
          </mc:Choice>
          <mc:Fallback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752" y="5297677"/>
                  <a:ext cx="514564" cy="276999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14118" t="-2222" r="-15294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3963261" y="5297677"/>
                  <a:ext cx="11108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𝒂𝑰𝒃</m:t>
                        </m:r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𝒃𝑰𝒂</m:t>
                        </m:r>
                      </m:oMath>
                    </m:oMathPara>
                  </a14:m>
                  <a:endParaRPr lang="pt-BR" sz="1800" dirty="0"/>
                </a:p>
              </p:txBody>
            </p:sp>
          </mc:Choice>
          <mc:Fallback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261" y="5297677"/>
                  <a:ext cx="1110882" cy="276999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l="-4396" r="-5495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5851872" y="5297677"/>
                  <a:ext cx="5113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𝒃𝑸𝒂</m:t>
                        </m:r>
                      </m:oMath>
                    </m:oMathPara>
                  </a14:m>
                  <a:endParaRPr lang="pt-BR" sz="1800" dirty="0"/>
                </a:p>
              </p:txBody>
            </p:sp>
          </mc:Choice>
          <mc:Fallback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72" y="5297677"/>
                  <a:ext cx="511357" cy="276999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l="-15476" t="-2222" r="-16667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7420197" y="5297677"/>
                  <a:ext cx="5049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 panose="02040503050406030204" pitchFamily="18" charset="0"/>
                          </a:rPr>
                          <m:t>𝒃𝑷𝒂</m:t>
                        </m:r>
                      </m:oMath>
                    </m:oMathPara>
                  </a14:m>
                  <a:endParaRPr lang="pt-BR" sz="1800" dirty="0"/>
                </a:p>
              </p:txBody>
            </p:sp>
          </mc:Choice>
          <mc:Fallback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197" y="5297677"/>
                  <a:ext cx="504946" cy="276999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 l="-9639" r="-12048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10468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Sistema de Preferências nos Métodos </a:t>
            </a:r>
            <a:r>
              <a:rPr lang="pt-BR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2508" y="1537850"/>
            <a:ext cx="8492837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Em resumo, estes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métodos baseiam no estudo de </a:t>
            </a:r>
            <a:r>
              <a:rPr lang="pt-BR" sz="2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em uma lógica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não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compensatória (razão de substituição), com poder de veto usando as noções de concordância e de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discordância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 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 relações de </a:t>
            </a:r>
            <a:r>
              <a:rPr lang="pt-BR" sz="2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construídas de tal forma, permitem avaliar se uma alternativa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é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tão boa quanto outra alternativa, na seguinte condição: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pt-BR" sz="18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Uma </a:t>
            </a:r>
            <a:r>
              <a:rPr lang="pt-BR" sz="18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maioria suficiente de critérios, considerando as suas importâncias, apoia esta proposição 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(</a:t>
            </a:r>
            <a:r>
              <a:rPr lang="pt-BR" sz="18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princípio da concordância) e a oposição da minoria não é considerada forte o suficiente para 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discordar </a:t>
            </a:r>
            <a:r>
              <a:rPr lang="pt-BR" sz="18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desta 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proposição (princípio da discordância). </a:t>
            </a:r>
            <a:endParaRPr lang="pt-BR" sz="20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Um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método de </a:t>
            </a:r>
            <a:r>
              <a:rPr lang="pt-BR" sz="2000" b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divide-se em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passos: construir uma relação de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sobreclassificação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explorá-la, para as alternativas escolhidas do problema. 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2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203575" y="2063750"/>
            <a:ext cx="5545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r>
              <a:rPr lang="pt-BR" dirty="0" smtClean="0"/>
              <a:t>Principais Métodos da Escola Francesa</a:t>
            </a:r>
          </a:p>
          <a:p>
            <a:pPr>
              <a:lnSpc>
                <a:spcPts val="24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dirty="0" smtClean="0"/>
          </a:p>
          <a:p>
            <a:pPr marL="623888" lvl="1" indent="-444500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Sistema de preferência.</a:t>
            </a:r>
          </a:p>
          <a:p>
            <a:pPr marL="623888" lvl="1" indent="-444500">
              <a:lnSpc>
                <a:spcPts val="2400"/>
              </a:lnSpc>
              <a:spcAft>
                <a:spcPts val="1000"/>
              </a:spcAft>
              <a:buClr>
                <a:srgbClr val="002060"/>
              </a:buClr>
              <a:buSzPct val="100000"/>
              <a:buFont typeface="Wingdings" pitchFamily="2" charset="2"/>
              <a:buChar char=""/>
            </a:pPr>
            <a:r>
              <a:rPr lang="pt-BR" sz="1800" dirty="0" smtClean="0">
                <a:solidFill>
                  <a:srgbClr val="004563"/>
                </a:solidFill>
              </a:rPr>
              <a:t>Os Métodos ELECTRE.</a:t>
            </a:r>
          </a:p>
          <a:p>
            <a:pPr>
              <a:lnSpc>
                <a:spcPts val="2000"/>
              </a:lnSpc>
              <a:spcAft>
                <a:spcPts val="1000"/>
              </a:spcAft>
              <a:buClr>
                <a:srgbClr val="B80000"/>
              </a:buClr>
              <a:buSzPct val="60000"/>
              <a:buFont typeface="ZapfDingbats"/>
              <a:buNone/>
            </a:pPr>
            <a:endParaRPr lang="pt-BR" sz="1800" dirty="0">
              <a:solidFill>
                <a:srgbClr val="004563"/>
              </a:solidFill>
            </a:endParaRPr>
          </a:p>
          <a:p>
            <a:pPr>
              <a:lnSpc>
                <a:spcPts val="2000"/>
              </a:lnSpc>
              <a:spcAft>
                <a:spcPts val="500"/>
              </a:spcAft>
              <a:buClr>
                <a:srgbClr val="B80000"/>
              </a:buClr>
              <a:buSzPct val="60000"/>
              <a:buFont typeface="ZapfDingbats"/>
              <a:buChar char="q"/>
            </a:pPr>
            <a:endParaRPr lang="pt-BR" sz="1800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08175" y="682625"/>
            <a:ext cx="6697663" cy="304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Métodos </a:t>
            </a:r>
            <a:r>
              <a:rPr lang="pt-BR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Electre</a:t>
            </a:r>
            <a:endParaRPr lang="pt-BR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1565" y="1619739"/>
            <a:ext cx="8492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 família de métodos ELECTRE, de origem francesa, tem como objetivo obter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um subconjunto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alternativas, no qual as alternativas que fazem parte desse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subconjunto </a:t>
            </a:r>
            <a:r>
              <a:rPr lang="pt-BR" sz="20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sobreclassificam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 que não fazem.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Em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outras palavras, busca-se reduzir o tamanho do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conjunto de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alternativas, explorando o conceito de dominância. 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Para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isso, são utilizados dois índices: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índice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concordância, que mede a vantagem relativa de cada alternativa sobre as outras, 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índice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de discordância, que mede a relativa desvantagem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6700" indent="-266700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10111</TotalTime>
  <Words>2680</Words>
  <Application>Microsoft Office PowerPoint</Application>
  <PresentationFormat>Apresentação na tela (4:3)</PresentationFormat>
  <Paragraphs>1080</Paragraphs>
  <Slides>40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aos Métodos Numéricos</dc:title>
  <dc:creator>Edwin Mitacc</dc:creator>
  <cp:lastModifiedBy>Dalessandro</cp:lastModifiedBy>
  <cp:revision>802</cp:revision>
  <dcterms:created xsi:type="dcterms:W3CDTF">2003-10-13T07:40:38Z</dcterms:created>
  <dcterms:modified xsi:type="dcterms:W3CDTF">2014-02-04T16:09:39Z</dcterms:modified>
</cp:coreProperties>
</file>