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8"/>
  </p:notesMasterIdLst>
  <p:sldIdLst>
    <p:sldId id="271" r:id="rId3"/>
    <p:sldId id="272" r:id="rId4"/>
    <p:sldId id="273" r:id="rId5"/>
    <p:sldId id="294" r:id="rId6"/>
    <p:sldId id="296" r:id="rId7"/>
    <p:sldId id="274" r:id="rId8"/>
    <p:sldId id="275" r:id="rId9"/>
    <p:sldId id="295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5482" autoAdjust="0"/>
  </p:normalViewPr>
  <p:slideViewPr>
    <p:cSldViewPr>
      <p:cViewPr varScale="1">
        <p:scale>
          <a:sx n="79" d="100"/>
          <a:sy n="79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9ECE01-77CE-434A-AB3C-7BD8B49F60AA}" type="datetimeFigureOut">
              <a:rPr lang="en-US"/>
              <a:pPr>
                <a:defRPr/>
              </a:pPr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178AE-AFA5-46BF-9DDC-A482EF37FE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479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8CC414D-4F35-4D6A-9CC6-43657F9AE2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243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F915-B6C9-4F20-998B-33A9F2D97C10}" type="datetime8">
              <a:rPr lang="en-US"/>
              <a:pPr>
                <a:defRPr/>
              </a:pPr>
              <a:t>2/5/2014 11:54 AM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E2B6-5C4C-48BC-A7AD-A7A8124C6DBB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7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02FFF-146A-44E6-976F-BACE94F0D4E7}" type="datetime8">
              <a:rPr lang="en-US"/>
              <a:pPr>
                <a:defRPr/>
              </a:pPr>
              <a:t>2/5/2014 11:54 AM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D278F-5D42-4AF6-A941-8B41456A4568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55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1F01C-BD0A-4CC3-95C4-EA0DDD37EC31}" type="datetime8">
              <a:rPr lang="en-US"/>
              <a:pPr>
                <a:defRPr/>
              </a:pPr>
              <a:t>2/5/2014 11:54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284AF4-A996-4397-A48A-9B18D99CEB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38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400E-8760-492C-B51C-DCFBDE7A175E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E43757-8458-4829-8386-0175D4EC29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40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5AB87A-445F-4CC0-91CC-517B67E823A6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0531E9-CE6A-4289-83FF-59B8727BEA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4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FE1417-6DA4-4A28-9FB9-D96AFDEEB7FA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800E25-BA20-4CB8-924C-78C2AE5E07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601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F729-0497-4850-95F3-E7A1214A6F05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705027-9BAD-43DA-B053-8150B920AD0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674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60FC-8932-4E38-B6D7-8D4F09B42BB8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5F2F6F-10BA-482F-A863-4824361066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431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6337-012E-4675-9408-50ED0B85962D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DC1CD4-D964-4D22-8045-829672C443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10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2B18A6-C5AE-4122-BD2B-D9946E7F0105}" type="datetime8">
              <a:rPr lang="en-US"/>
              <a:pPr>
                <a:defRPr/>
              </a:pPr>
              <a:t>2/5/2014 11:54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91099F-F033-41A0-80AF-846A94C49BA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59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DED919-D0FD-46C3-9983-80B6AA3232D2}" type="datetime8">
              <a:rPr lang="en-US"/>
              <a:pPr>
                <a:defRPr/>
              </a:pPr>
              <a:t>2/5/2014 11:54 AM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429865-6BC5-4BB3-9520-8F56F2240421}" type="slidenum">
              <a:rPr lang="en-US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ssores.uff.br/dalessandr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Auxílio multicritério à decisão – </a:t>
            </a:r>
            <a:r>
              <a:rPr lang="pt-BR" dirty="0" err="1" smtClean="0"/>
              <a:t>amd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err="1" smtClean="0"/>
              <a:t>Dalessandro</a:t>
            </a:r>
            <a:r>
              <a:rPr lang="pt-BR" dirty="0" smtClean="0"/>
              <a:t> Soares Vianna</a:t>
            </a:r>
          </a:p>
          <a:p>
            <a:r>
              <a:rPr lang="pt-BR" sz="1900" dirty="0" smtClean="0"/>
              <a:t>dalessandrosoares@yahoo.com.br</a:t>
            </a:r>
            <a:endParaRPr lang="pt-BR" sz="1900" dirty="0"/>
          </a:p>
        </p:txBody>
      </p:sp>
      <p:pic>
        <p:nvPicPr>
          <p:cNvPr id="4" name="Imagem 3" descr="uf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641" y="3934970"/>
            <a:ext cx="1800199" cy="2026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44824"/>
          </a:xfrm>
        </p:spPr>
        <p:txBody>
          <a:bodyPr/>
          <a:lstStyle/>
          <a:p>
            <a:r>
              <a:rPr lang="pt-BR" dirty="0" smtClean="0"/>
              <a:t>Resoluções comuns:</a:t>
            </a:r>
          </a:p>
          <a:p>
            <a:pPr lvl="1"/>
            <a:r>
              <a:rPr lang="pt-BR" dirty="0" smtClean="0"/>
              <a:t>Abstrações</a:t>
            </a:r>
          </a:p>
          <a:p>
            <a:pPr lvl="1"/>
            <a:r>
              <a:rPr lang="pt-BR" dirty="0" smtClean="0"/>
              <a:t>Heurísticas </a:t>
            </a:r>
          </a:p>
          <a:p>
            <a:pPr lvl="1"/>
            <a:r>
              <a:rPr lang="pt-BR" dirty="0" smtClean="0"/>
              <a:t>Raciocínios dedutivos</a:t>
            </a:r>
            <a:endParaRPr lang="pt-BR" dirty="0"/>
          </a:p>
        </p:txBody>
      </p:sp>
      <p:pic>
        <p:nvPicPr>
          <p:cNvPr id="4" name="Picture 2" descr="http://static.portaleducacao.com.br/arquivos/imagens_artigos/03092012161636figura34-mo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61048"/>
            <a:ext cx="2974086" cy="2478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Características comuns:</a:t>
            </a:r>
          </a:p>
          <a:p>
            <a:pPr lvl="1"/>
            <a:r>
              <a:rPr lang="pt-BR" dirty="0" smtClean="0"/>
              <a:t>Os critérios de resolução do problema são, no mínimo, dois que conflitam entre si.</a:t>
            </a:r>
          </a:p>
          <a:p>
            <a:pPr lvl="1"/>
            <a:r>
              <a:rPr lang="pt-BR" dirty="0" smtClean="0"/>
              <a:t>Tanto os critérios como as alternativas não estão claramente definidos.</a:t>
            </a:r>
          </a:p>
          <a:p>
            <a:pPr lvl="1"/>
            <a:r>
              <a:rPr lang="pt-BR" dirty="0" smtClean="0"/>
              <a:t>Os critérios e as alternativas podem estar interligados.</a:t>
            </a:r>
          </a:p>
          <a:p>
            <a:pPr lvl="1"/>
            <a:r>
              <a:rPr lang="pt-BR" dirty="0" smtClean="0"/>
              <a:t>A solução depende de um conjuntos de pessoas, cada um com seu próprio ponto de vista, muitas vezes conflitante com o das demais pessoas.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Características comuns:</a:t>
            </a:r>
          </a:p>
          <a:p>
            <a:pPr lvl="1"/>
            <a:r>
              <a:rPr lang="pt-BR" dirty="0" smtClean="0"/>
              <a:t>As restrições do problema não estão bem definidas, podendo existir dúvidas a respeito do que é critério e do que é restrição.</a:t>
            </a:r>
          </a:p>
          <a:p>
            <a:pPr lvl="1"/>
            <a:r>
              <a:rPr lang="pt-BR" dirty="0" smtClean="0"/>
              <a:t>Alguns critérios são quantificáveis, enquanto outros somente o são por meio de juízos de valor efetuados sobre uma escala.</a:t>
            </a:r>
          </a:p>
          <a:p>
            <a:pPr lvl="1"/>
            <a:r>
              <a:rPr lang="pt-BR" dirty="0" smtClean="0"/>
              <a:t>A escala para um determinado critério pode ser cardinal, verbal ou ordinal, dependendo dos dados disponíveis e da própria natureza dos critérios.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Inicialmente, métodos matemáticos:</a:t>
            </a:r>
          </a:p>
          <a:p>
            <a:pPr lvl="1"/>
            <a:r>
              <a:rPr lang="pt-BR" dirty="0" smtClean="0"/>
              <a:t>Solução ótima</a:t>
            </a:r>
          </a:p>
          <a:p>
            <a:pPr lvl="1"/>
            <a:r>
              <a:rPr lang="pt-BR" dirty="0" smtClean="0"/>
              <a:t>Otimizar uma função de avaliação (função objetivo)</a:t>
            </a:r>
          </a:p>
          <a:p>
            <a:pPr lvl="1"/>
            <a:r>
              <a:rPr lang="pt-BR" dirty="0" smtClean="0"/>
              <a:t>Restrições (não violadas)</a:t>
            </a:r>
          </a:p>
          <a:p>
            <a:r>
              <a:rPr lang="pt-BR" dirty="0" smtClean="0"/>
              <a:t>Mundo real:</a:t>
            </a:r>
          </a:p>
          <a:p>
            <a:pPr lvl="1"/>
            <a:r>
              <a:rPr lang="pt-BR" dirty="0" smtClean="0"/>
              <a:t>Diferentes atributos para diferentes alternativas</a:t>
            </a:r>
          </a:p>
          <a:p>
            <a:pPr lvl="1"/>
            <a:r>
              <a:rPr lang="pt-BR" dirty="0" smtClean="0"/>
              <a:t>Alguns desses atributos difíceis de medir. Ex.: Impacto ambiental, imagem de um produto, impacto social, etc.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Auxílio Multicritério à Decisão</a:t>
            </a:r>
          </a:p>
          <a:p>
            <a:pPr lvl="1"/>
            <a:r>
              <a:rPr lang="pt-BR" dirty="0" smtClean="0"/>
              <a:t>Início na década de 70.</a:t>
            </a:r>
          </a:p>
          <a:p>
            <a:pPr lvl="1"/>
            <a:r>
              <a:rPr lang="pt-BR" dirty="0" smtClean="0"/>
              <a:t>Estes métodos têm caráter cientifico e, ao mesmo tempo, subjetivo.</a:t>
            </a:r>
          </a:p>
          <a:p>
            <a:pPr lvl="1"/>
            <a:r>
              <a:rPr lang="pt-BR" dirty="0" smtClean="0"/>
              <a:t>Agregam todas as características consideradas importantes, inclusive as não quantitativas.</a:t>
            </a:r>
          </a:p>
          <a:p>
            <a:pPr lvl="1"/>
            <a:r>
              <a:rPr lang="pt-BR" dirty="0" smtClean="0"/>
              <a:t>Finalidade de possibilitar a transparência e a sistematização do processo referente aos problemas de tomada de decisões.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Características metodológicas:</a:t>
            </a:r>
          </a:p>
          <a:p>
            <a:pPr lvl="1"/>
            <a:r>
              <a:rPr lang="pt-BR" dirty="0" smtClean="0"/>
              <a:t>A análise do processo de decisão tem sempre o objetivo de identificar informações/regiões críticas.</a:t>
            </a:r>
          </a:p>
          <a:p>
            <a:pPr lvl="1"/>
            <a:r>
              <a:rPr lang="pt-BR" dirty="0" smtClean="0"/>
              <a:t>A existência de uma melhor compreensão acerca das dimensões do problema.</a:t>
            </a:r>
          </a:p>
          <a:p>
            <a:pPr lvl="1"/>
            <a:r>
              <a:rPr lang="pt-BR" dirty="0" smtClean="0"/>
              <a:t>A possibilidade de haver diferentes formulações válidas para o problema.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Características metodológicas:</a:t>
            </a:r>
          </a:p>
          <a:p>
            <a:pPr lvl="1"/>
            <a:r>
              <a:rPr lang="pt-BR" dirty="0" smtClean="0"/>
              <a:t>A aceitação de que, em problemas complexos, as situações nem sempre se ajustam a um perfeito formalismo.</a:t>
            </a:r>
          </a:p>
          <a:p>
            <a:pPr lvl="1"/>
            <a:r>
              <a:rPr lang="pt-BR" dirty="0" smtClean="0"/>
              <a:t>O uso de representações explícitas de uma estrutura de preferências, em vez de representações numéricas definidas artificialmente.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/>
          <a:lstStyle/>
          <a:p>
            <a:r>
              <a:rPr lang="pt-BR" dirty="0" smtClean="0"/>
              <a:t>Uma metodologia de Apoio Multicritério à Decisão (AMD) procura fazer com que o processo seja o mais neutro, objetivo, válido e transparente possível, sem pretender indicar ao </a:t>
            </a:r>
            <a:r>
              <a:rPr lang="pt-BR" dirty="0" err="1" smtClean="0"/>
              <a:t>decisor</a:t>
            </a:r>
            <a:r>
              <a:rPr lang="pt-BR" dirty="0" smtClean="0"/>
              <a:t> uma solução única e verdadeira.</a:t>
            </a:r>
            <a:endParaRPr lang="pt-BR" dirty="0"/>
          </a:p>
        </p:txBody>
      </p:sp>
      <p:pic>
        <p:nvPicPr>
          <p:cNvPr id="4" name="Picture 2" descr="Decisiones interactiv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77072"/>
            <a:ext cx="2342781" cy="2342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Vantagens da AMD:</a:t>
            </a:r>
          </a:p>
          <a:p>
            <a:pPr lvl="1"/>
            <a:r>
              <a:rPr lang="pt-BR" dirty="0" smtClean="0"/>
              <a:t>A constituição de uma base para o diálogo entre os interventores, utilizando diversos pontos de vista;</a:t>
            </a:r>
          </a:p>
          <a:p>
            <a:pPr lvl="1"/>
            <a:r>
              <a:rPr lang="pt-BR" dirty="0" smtClean="0"/>
              <a:t>Maior facilidade para incorporar incertezas aos dados segundo cada ponto de vista;</a:t>
            </a:r>
          </a:p>
          <a:p>
            <a:pPr lvl="1"/>
            <a:r>
              <a:rPr lang="pt-BR" dirty="0" smtClean="0"/>
              <a:t>Enfrentar cada solução como um compromisso entre objetivos em conflito.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 metodologia multicritério possui dois ramos: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ramo contínuo da decisão multicritério, conhecido como programação Multiobjetivo, que se ocupa com problemas com objetivos múltiplos, nos quais as alternativas podem adquirir um número infinito de valores.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O ramo discreto ou Decisão Multicritério Discreta, que analisa problemas nos quais o conjunto de alternativas é formado por um número finito e geralmente pequeno de valores.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Discutir a estruturação dos processos decisórios, com foco nas decisões discretas.</a:t>
            </a:r>
          </a:p>
          <a:p>
            <a:r>
              <a:rPr lang="pt-BR" dirty="0" smtClean="0"/>
              <a:t>Introduzir conceitos , princípios e técnicas do Auxílio Multicritério à Decisão.</a:t>
            </a:r>
          </a:p>
          <a:p>
            <a:r>
              <a:rPr lang="pt-BR" dirty="0" smtClean="0"/>
              <a:t>Ao final do curso, os alunos deverão estar aptos a estruturar problemas de decisão discretos utilizando diferentes abordagens multicritério.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/>
          <a:lstStyle/>
          <a:p>
            <a:r>
              <a:rPr lang="pt-BR" dirty="0" smtClean="0"/>
              <a:t>Etapas:</a:t>
            </a:r>
          </a:p>
          <a:p>
            <a:pPr lvl="1"/>
            <a:r>
              <a:rPr lang="pt-BR" b="1" dirty="0" smtClean="0"/>
              <a:t>Nível I</a:t>
            </a:r>
            <a:r>
              <a:rPr lang="pt-BR" dirty="0" smtClean="0"/>
              <a:t> – </a:t>
            </a:r>
            <a:r>
              <a:rPr lang="pt-BR" i="1" dirty="0" smtClean="0"/>
              <a:t>Objeto da Decisão e Espírito da Recomendação</a:t>
            </a:r>
            <a:r>
              <a:rPr lang="pt-BR" dirty="0" smtClean="0"/>
              <a:t>: Consiste em reconhecer as necessidades, isto é, detectar o problema a ser resolvido.</a:t>
            </a:r>
          </a:p>
          <a:p>
            <a:pPr lvl="1"/>
            <a:endParaRPr lang="pt-BR" dirty="0"/>
          </a:p>
        </p:txBody>
      </p:sp>
      <p:pic>
        <p:nvPicPr>
          <p:cNvPr id="4" name="Picture 2" descr="http://br.geocities.com/criatividade/392f62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221088"/>
            <a:ext cx="1944216" cy="1918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16832"/>
          </a:xfrm>
        </p:spPr>
        <p:txBody>
          <a:bodyPr/>
          <a:lstStyle/>
          <a:p>
            <a:pPr lvl="1"/>
            <a:r>
              <a:rPr lang="pt-BR" b="1" dirty="0" smtClean="0"/>
              <a:t>Nível II</a:t>
            </a:r>
            <a:r>
              <a:rPr lang="pt-BR" dirty="0" smtClean="0"/>
              <a:t> – </a:t>
            </a:r>
            <a:r>
              <a:rPr lang="pt-BR" i="1" dirty="0" smtClean="0"/>
              <a:t>Análise das Consequenciais e Elaboração dos critérios</a:t>
            </a:r>
            <a:r>
              <a:rPr lang="pt-BR" dirty="0" smtClean="0"/>
              <a:t>: Formula-se e define-se o problema, mediante a identificação dos eventuais grupos de interesse, bem como dos objetivos e atributos utilizados no processo de decisão.</a:t>
            </a:r>
          </a:p>
          <a:p>
            <a:pPr lvl="1"/>
            <a:endParaRPr lang="pt-BR" dirty="0"/>
          </a:p>
        </p:txBody>
      </p:sp>
      <p:pic>
        <p:nvPicPr>
          <p:cNvPr id="4" name="Picture 2" descr="http://br.geocities.com/criatividade/392f62a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005064"/>
            <a:ext cx="2061152" cy="2217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08920"/>
          </a:xfrm>
        </p:spPr>
        <p:txBody>
          <a:bodyPr/>
          <a:lstStyle/>
          <a:p>
            <a:pPr lvl="1"/>
            <a:r>
              <a:rPr lang="pt-BR" b="1" dirty="0" smtClean="0"/>
              <a:t>Nível III </a:t>
            </a:r>
            <a:r>
              <a:rPr lang="pt-BR" dirty="0" smtClean="0"/>
              <a:t>– </a:t>
            </a:r>
            <a:r>
              <a:rPr lang="pt-BR" i="1" dirty="0" smtClean="0"/>
              <a:t>Modelagem das Preferenciais Globais e Abordagem Operacional</a:t>
            </a:r>
            <a:r>
              <a:rPr lang="pt-BR" dirty="0" smtClean="0"/>
              <a:t>: Elabora-se um modelo analítico do problema, cuja finalidade é construir uma representação, quase sempre matemática, a ser utilizada ao longo da análise do processo, estimando a influência de cada um dos parâmetros no problema estudado.</a:t>
            </a:r>
          </a:p>
          <a:p>
            <a:pPr lvl="1"/>
            <a:endParaRPr lang="pt-BR" dirty="0"/>
          </a:p>
        </p:txBody>
      </p:sp>
      <p:pic>
        <p:nvPicPr>
          <p:cNvPr id="4" name="Picture 9" descr="C:\WINDOWS\Application Data\Microsoft\Media Catalog\Reduzir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581128"/>
            <a:ext cx="202883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08920"/>
          </a:xfrm>
        </p:spPr>
        <p:txBody>
          <a:bodyPr/>
          <a:lstStyle/>
          <a:p>
            <a:pPr lvl="1"/>
            <a:r>
              <a:rPr lang="pt-BR" b="1" dirty="0" smtClean="0"/>
              <a:t>Nível IV</a:t>
            </a:r>
            <a:r>
              <a:rPr lang="pt-BR" dirty="0" smtClean="0"/>
              <a:t> – </a:t>
            </a:r>
            <a:r>
              <a:rPr lang="pt-BR" i="1" dirty="0" smtClean="0"/>
              <a:t>Análise dos Resultados</a:t>
            </a:r>
            <a:r>
              <a:rPr lang="pt-BR" dirty="0" smtClean="0"/>
              <a:t>: Analisam-se as alternativas em relação aos critérios, de acordo com o ambiente ou estado da natureza presente no processo. Em função da solução obtida, pode ser necessária a reavaliação de tal processo, devendo-se retornar aos níveis precedentes. Feito isso, inicia-se a implementação da solução mais adequada.</a:t>
            </a:r>
          </a:p>
          <a:p>
            <a:pPr lvl="1"/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3347864" y="4869160"/>
            <a:ext cx="2882986" cy="1398236"/>
            <a:chOff x="2540578" y="4191004"/>
            <a:chExt cx="3978304" cy="1918853"/>
          </a:xfrm>
        </p:grpSpPr>
        <p:pic>
          <p:nvPicPr>
            <p:cNvPr id="5" name="Picture 38" descr="C:\WINDOWS\Application Data\Microsoft\Media Catalog\Euduvid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0578" y="4209477"/>
              <a:ext cx="742950" cy="180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 descr="http://br.geocities.com/criatividade/wp7D35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75723" y="4191004"/>
              <a:ext cx="1043159" cy="1918853"/>
            </a:xfrm>
            <a:prstGeom prst="rect">
              <a:avLst/>
            </a:prstGeom>
            <a:noFill/>
          </p:spPr>
        </p:pic>
        <p:sp>
          <p:nvSpPr>
            <p:cNvPr id="7" name="Seta para a direita 6"/>
            <p:cNvSpPr/>
            <p:nvPr/>
          </p:nvSpPr>
          <p:spPr>
            <a:xfrm>
              <a:off x="3754583" y="5001496"/>
              <a:ext cx="1149927" cy="360218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realizar uma classificação dos métodos de AMD, são vários os pontos de vista considerados:</a:t>
            </a:r>
          </a:p>
          <a:p>
            <a:pPr lvl="1"/>
            <a:r>
              <a:rPr lang="pt-BR" dirty="0" smtClean="0"/>
              <a:t>O tipo de problema que deve ser resolvido;</a:t>
            </a:r>
          </a:p>
          <a:p>
            <a:pPr lvl="1"/>
            <a:r>
              <a:rPr lang="pt-BR" dirty="0" smtClean="0"/>
              <a:t>A dimensão da matriz de decisão;</a:t>
            </a:r>
          </a:p>
          <a:p>
            <a:pPr lvl="1"/>
            <a:r>
              <a:rPr lang="pt-BR" dirty="0" smtClean="0"/>
              <a:t>A maneira ordinal ou cardinal de medir as avaliações e os pesos;</a:t>
            </a:r>
          </a:p>
          <a:p>
            <a:pPr lvl="1"/>
            <a:r>
              <a:rPr lang="pt-BR" dirty="0" smtClean="0"/>
              <a:t>O caráter compensatório ou não dos métodos de normalização utilizados;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realizar uma classificação dos métodos de DMD, são vários os pontos de vista considerados:</a:t>
            </a:r>
          </a:p>
          <a:p>
            <a:pPr lvl="1"/>
            <a:r>
              <a:rPr lang="pt-BR" dirty="0" smtClean="0"/>
              <a:t>A escola teórica em que tais métodos se inserem;</a:t>
            </a:r>
          </a:p>
          <a:p>
            <a:pPr lvl="1"/>
            <a:r>
              <a:rPr lang="pt-BR" dirty="0" smtClean="0"/>
              <a:t>Os procedimentos de trabalho que essa escola propõe ao </a:t>
            </a:r>
            <a:r>
              <a:rPr lang="pt-BR" dirty="0" err="1" smtClean="0"/>
              <a:t>decisor</a:t>
            </a:r>
            <a:r>
              <a:rPr lang="pt-BR" dirty="0" smtClean="0"/>
              <a:t> (como estimativa de dados, comparação entre alternativas e interatividade), etc.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e técnicas de ensino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48880"/>
          </a:xfrm>
        </p:spPr>
        <p:txBody>
          <a:bodyPr/>
          <a:lstStyle/>
          <a:p>
            <a:r>
              <a:rPr lang="pt-BR" dirty="0" smtClean="0"/>
              <a:t>Aulas expositivas</a:t>
            </a:r>
          </a:p>
          <a:p>
            <a:r>
              <a:rPr lang="pt-BR" dirty="0" smtClean="0"/>
              <a:t>Leitura de artigos; debates em grupos; trabalhos práticos e exercícios; apresentações individuais e/ou em grupos; pesquisas bibliográficas; discussão e resolução de casos.</a:t>
            </a:r>
          </a:p>
          <a:p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7361" y="4077072"/>
            <a:ext cx="2829794" cy="235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Apresentação de seminário em grupo</a:t>
            </a:r>
          </a:p>
          <a:p>
            <a:pPr lvl="1"/>
            <a:r>
              <a:rPr lang="pt-BR" dirty="0" smtClean="0"/>
              <a:t>Dentre os artigos disponibilizados, escolher um para apresentar para a turma.</a:t>
            </a:r>
          </a:p>
          <a:p>
            <a:pPr lvl="1"/>
            <a:r>
              <a:rPr lang="pt-BR" dirty="0" smtClean="0"/>
              <a:t>Destacar o problema, os objetivos, a metodologia utilizada e os resultados obtidos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>
                <a:hlinkClick r:id="rId2"/>
              </a:rPr>
              <a:t>www.professores.uff.br/dalessandro</a:t>
            </a:r>
            <a:endParaRPr lang="pt-BR" dirty="0" smtClean="0"/>
          </a:p>
          <a:p>
            <a:pPr lvl="2"/>
            <a:r>
              <a:rPr lang="pt-BR" dirty="0" smtClean="0"/>
              <a:t>Link “disciplinas”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536" y="1556792"/>
          <a:ext cx="828092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946"/>
                <a:gridCol w="4630662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Artigo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Autores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Avaliações ambientais estratégicas de rodovias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M.V.</a:t>
                      </a:r>
                      <a:r>
                        <a:rPr lang="pt-BR" dirty="0" smtClean="0"/>
                        <a:t> Lisboa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Tomada de decisão – Banco do Brasil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M. I. R. Almeida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Controle da qualidade da água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L. M. Abreu </a:t>
                      </a:r>
                      <a:r>
                        <a:rPr lang="pt-BR" i="1" dirty="0" err="1" smtClean="0"/>
                        <a:t>et</a:t>
                      </a:r>
                      <a:r>
                        <a:rPr lang="pt-BR" i="1" dirty="0" smtClean="0"/>
                        <a:t> al.</a:t>
                      </a:r>
                      <a:r>
                        <a:rPr lang="pt-BR" i="0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Decisões gerenciais –</a:t>
                      </a:r>
                      <a:r>
                        <a:rPr lang="pt-BR" baseline="0" dirty="0" smtClean="0"/>
                        <a:t> Prefeitura de </a:t>
                      </a:r>
                      <a:r>
                        <a:rPr lang="pt-BR" baseline="0" dirty="0" err="1" smtClean="0"/>
                        <a:t>Quissamã</a:t>
                      </a:r>
                      <a:r>
                        <a:rPr lang="pt-BR" baseline="0" dirty="0" smtClean="0"/>
                        <a:t>/RJ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C. S. Marins; D. O. Souza; M,</a:t>
                      </a:r>
                      <a:r>
                        <a:rPr lang="pt-BR" baseline="0" dirty="0" smtClean="0"/>
                        <a:t> S. Barros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 de estratégias de marketing de serviços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E. P. Machado; L. F. A. M. Gomes; M. A. </a:t>
                      </a:r>
                      <a:r>
                        <a:rPr lang="pt-BR" dirty="0" err="1" smtClean="0"/>
                        <a:t>Chauvel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Seleção de linguagens de programação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B. M. Xavier; A. D. Silva; W. B.</a:t>
                      </a:r>
                      <a:r>
                        <a:rPr lang="pt-BR" baseline="0" dirty="0" smtClean="0"/>
                        <a:t> Coelho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Escolha de um curso de engenharia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A. M. </a:t>
                      </a:r>
                      <a:r>
                        <a:rPr lang="pt-BR" dirty="0" err="1" smtClean="0"/>
                        <a:t>Besteiro</a:t>
                      </a:r>
                      <a:r>
                        <a:rPr lang="pt-BR" dirty="0" smtClean="0"/>
                        <a:t> </a:t>
                      </a:r>
                      <a:r>
                        <a:rPr lang="pt-BR" i="1" dirty="0" err="1" smtClean="0"/>
                        <a:t>et</a:t>
                      </a:r>
                      <a:r>
                        <a:rPr lang="pt-BR" i="1" dirty="0" smtClean="0"/>
                        <a:t> al</a:t>
                      </a:r>
                      <a:r>
                        <a:rPr lang="pt-BR" i="0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8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Seleção de um ERP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J. S. Azeredo </a:t>
                      </a:r>
                      <a:r>
                        <a:rPr lang="pt-BR" i="1" dirty="0" err="1" smtClean="0"/>
                        <a:t>et</a:t>
                      </a:r>
                      <a:r>
                        <a:rPr lang="pt-BR" i="1" dirty="0" smtClean="0"/>
                        <a:t> al</a:t>
                      </a:r>
                      <a:r>
                        <a:rPr lang="pt-BR" i="0" dirty="0" smtClean="0"/>
                        <a:t>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Acessibilidade em Prédios Públicos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L. F. S. Barbosa;</a:t>
                      </a:r>
                      <a:r>
                        <a:rPr lang="pt-BR" baseline="0" dirty="0" smtClean="0"/>
                        <a:t> H. G. Costa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Revisão</a:t>
                      </a:r>
                      <a:r>
                        <a:rPr lang="pt-BR" baseline="0" dirty="0" smtClean="0"/>
                        <a:t> bibliográfica: AMD no Brasil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D.</a:t>
                      </a:r>
                      <a:r>
                        <a:rPr lang="pt-BR" baseline="0" dirty="0" smtClean="0"/>
                        <a:t> S. S. Rodriguez; H. G. Costa; L. F. R. R. S. Carmo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GOMES, Luiz F. A. M.. Tomada de Decisão Gerencial: Enfoque Multicritério. São Paulo: Atlas, 2009.</a:t>
            </a:r>
          </a:p>
          <a:p>
            <a:r>
              <a:rPr lang="pt-BR" dirty="0" smtClean="0"/>
              <a:t>COSTA, Helder G.. Introdução ao Método de Análise Hierárquica (Análise Multicritério no Auxílio À Decisão), 2002.</a:t>
            </a:r>
          </a:p>
          <a:p>
            <a:r>
              <a:rPr lang="en-US" dirty="0" err="1" smtClean="0"/>
              <a:t>Saaty</a:t>
            </a:r>
            <a:r>
              <a:rPr lang="en-US" dirty="0" smtClean="0"/>
              <a:t>, T.L. (2002) "Decision Making for Leaders" USA: RWS Publications.</a:t>
            </a:r>
            <a:endParaRPr lang="pt-BR" dirty="0" smtClean="0"/>
          </a:p>
          <a:p>
            <a:r>
              <a:rPr lang="pt-BR" dirty="0" smtClean="0"/>
              <a:t>Material fornecido em sala de aula.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Ementa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Conceitos sobre AMD</a:t>
            </a:r>
          </a:p>
          <a:p>
            <a:r>
              <a:rPr lang="pt-BR" dirty="0" smtClean="0"/>
              <a:t>Métodos básicos</a:t>
            </a:r>
          </a:p>
          <a:p>
            <a:pPr lvl="1"/>
            <a:r>
              <a:rPr lang="pt-BR" dirty="0" smtClean="0"/>
              <a:t>BORDA</a:t>
            </a:r>
          </a:p>
          <a:p>
            <a:pPr lvl="1"/>
            <a:r>
              <a:rPr lang="pt-BR" dirty="0" smtClean="0"/>
              <a:t>WSM</a:t>
            </a:r>
          </a:p>
          <a:p>
            <a:pPr lvl="1"/>
            <a:r>
              <a:rPr lang="pt-BR" dirty="0" smtClean="0"/>
              <a:t>WPM</a:t>
            </a:r>
          </a:p>
          <a:p>
            <a:r>
              <a:rPr lang="pt-BR" dirty="0" smtClean="0"/>
              <a:t>Método AHP – escola americana</a:t>
            </a:r>
          </a:p>
          <a:p>
            <a:r>
              <a:rPr lang="pt-BR" dirty="0" smtClean="0"/>
              <a:t>Métodos da família ELECTRE – escola francesa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Agradecimentos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Aos Professores Edwin Benito </a:t>
            </a:r>
            <a:r>
              <a:rPr lang="pt-BR" dirty="0" err="1" smtClean="0"/>
              <a:t>Mitacc</a:t>
            </a:r>
            <a:r>
              <a:rPr lang="pt-BR" dirty="0" smtClean="0"/>
              <a:t> </a:t>
            </a:r>
            <a:r>
              <a:rPr lang="pt-BR" dirty="0" err="1" smtClean="0"/>
              <a:t>Meza</a:t>
            </a:r>
            <a:r>
              <a:rPr lang="pt-BR" dirty="0" smtClean="0"/>
              <a:t> (UFF/Rio das Ostras) e Helder Gomes Costa (UFF/Niterói) por fornecerem material, o qual serviu como base para preparação do curso.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Tomada de decisões contínuas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melhores oportunidades para nós e para as organizações.</a:t>
            </a:r>
          </a:p>
          <a:p>
            <a:r>
              <a:rPr lang="pt-BR" dirty="0" smtClean="0"/>
              <a:t>Tomar decisões – tarefa difícil.</a:t>
            </a:r>
          </a:p>
          <a:p>
            <a:r>
              <a:rPr lang="pt-BR" dirty="0" smtClean="0"/>
              <a:t>Ambiente competitivos</a:t>
            </a:r>
          </a:p>
          <a:p>
            <a:pPr lvl="1"/>
            <a:r>
              <a:rPr lang="pt-BR" dirty="0" smtClean="0"/>
              <a:t>Diferentes alternativas</a:t>
            </a:r>
          </a:p>
          <a:p>
            <a:pPr lvl="1"/>
            <a:r>
              <a:rPr lang="pt-BR" dirty="0" smtClean="0"/>
              <a:t>Diferentes fluxos de ações</a:t>
            </a:r>
          </a:p>
          <a:p>
            <a:r>
              <a:rPr lang="pt-BR" dirty="0" smtClean="0"/>
              <a:t>A avaliação dessas alternativas e a escolha do melhor fluxo de ação representam a essência da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análise de decisão</a:t>
            </a:r>
            <a:r>
              <a:rPr lang="pt-BR" dirty="0" smtClean="0"/>
              <a:t>. </a:t>
            </a:r>
            <a:endParaRPr lang="pt-BR" dirty="0"/>
          </a:p>
        </p:txBody>
      </p:sp>
      <p:pic>
        <p:nvPicPr>
          <p:cNvPr id="4" name="Picture 2" descr="http://t0.gstatic.com/images?q=tbn:ANd9GcTowQ1v8ggDNmIojlvSnIITrXDbPxhWTynPz1j7FwbBG0o98tdd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708920"/>
            <a:ext cx="2327563" cy="1847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D3060C9-527C-424B-9301-DD514165EF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1293</Words>
  <Application>Microsoft Office PowerPoint</Application>
  <PresentationFormat>Apresentação na tela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AcademicPresentation2</vt:lpstr>
      <vt:lpstr>Auxílio multicritério à decisão – amd</vt:lpstr>
      <vt:lpstr>Objetivos</vt:lpstr>
      <vt:lpstr>Metodologia e técnicas de ensino</vt:lpstr>
      <vt:lpstr>Avaliação</vt:lpstr>
      <vt:lpstr>Avaliação</vt:lpstr>
      <vt:lpstr>Referências bibliográficas</vt:lpstr>
      <vt:lpstr>Ementa</vt:lpstr>
      <vt:lpstr>Agradecimentos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  <vt:lpstr>Introdução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2014-01-30T19:07:31Z</dcterms:created>
  <dcterms:modified xsi:type="dcterms:W3CDTF">2014-02-05T13:56:33Z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