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gif" ContentType="image/gif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70"/>
  </p:notesMasterIdLst>
  <p:handoutMasterIdLst>
    <p:handoutMasterId r:id="rId71"/>
  </p:handoutMasterIdLst>
  <p:sldIdLst>
    <p:sldId id="262" r:id="rId2"/>
    <p:sldId id="395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1" r:id="rId18"/>
    <p:sldId id="453" r:id="rId19"/>
    <p:sldId id="454" r:id="rId20"/>
    <p:sldId id="456" r:id="rId21"/>
    <p:sldId id="457" r:id="rId22"/>
    <p:sldId id="458" r:id="rId23"/>
    <p:sldId id="460" r:id="rId24"/>
    <p:sldId id="461" r:id="rId25"/>
    <p:sldId id="459" r:id="rId26"/>
    <p:sldId id="462" r:id="rId27"/>
    <p:sldId id="455" r:id="rId28"/>
    <p:sldId id="463" r:id="rId29"/>
    <p:sldId id="465" r:id="rId30"/>
    <p:sldId id="467" r:id="rId31"/>
    <p:sldId id="466" r:id="rId32"/>
    <p:sldId id="464" r:id="rId33"/>
    <p:sldId id="468" r:id="rId34"/>
    <p:sldId id="471" r:id="rId35"/>
    <p:sldId id="472" r:id="rId36"/>
    <p:sldId id="470" r:id="rId37"/>
    <p:sldId id="424" r:id="rId38"/>
    <p:sldId id="425" r:id="rId39"/>
    <p:sldId id="426" r:id="rId40"/>
    <p:sldId id="427" r:id="rId41"/>
    <p:sldId id="428" r:id="rId42"/>
    <p:sldId id="429" r:id="rId43"/>
    <p:sldId id="430" r:id="rId44"/>
    <p:sldId id="431" r:id="rId45"/>
    <p:sldId id="474" r:id="rId46"/>
    <p:sldId id="475" r:id="rId47"/>
    <p:sldId id="476" r:id="rId48"/>
    <p:sldId id="477" r:id="rId49"/>
    <p:sldId id="479" r:id="rId50"/>
    <p:sldId id="478" r:id="rId51"/>
    <p:sldId id="473" r:id="rId52"/>
    <p:sldId id="410" r:id="rId53"/>
    <p:sldId id="412" r:id="rId54"/>
    <p:sldId id="415" r:id="rId55"/>
    <p:sldId id="416" r:id="rId56"/>
    <p:sldId id="417" r:id="rId57"/>
    <p:sldId id="419" r:id="rId58"/>
    <p:sldId id="420" r:id="rId59"/>
    <p:sldId id="421" r:id="rId60"/>
    <p:sldId id="438" r:id="rId61"/>
    <p:sldId id="439" r:id="rId62"/>
    <p:sldId id="440" r:id="rId63"/>
    <p:sldId id="441" r:id="rId64"/>
    <p:sldId id="442" r:id="rId65"/>
    <p:sldId id="443" r:id="rId66"/>
    <p:sldId id="444" r:id="rId67"/>
    <p:sldId id="445" r:id="rId68"/>
    <p:sldId id="446" r:id="rId69"/>
  </p:sldIdLst>
  <p:sldSz cx="9144000" cy="6858000" type="screen4x3"/>
  <p:notesSz cx="6718300" cy="9855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B80000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02">
          <p15:clr>
            <a:srgbClr val="A4A3A4"/>
          </p15:clr>
        </p15:guide>
        <p15:guide id="2" orient="horz" pos="1026">
          <p15:clr>
            <a:srgbClr val="A4A3A4"/>
          </p15:clr>
        </p15:guide>
        <p15:guide id="3" orient="horz" pos="654">
          <p15:clr>
            <a:srgbClr val="A4A3A4"/>
          </p15:clr>
        </p15:guide>
        <p15:guide id="4" pos="2880">
          <p15:clr>
            <a:srgbClr val="A4A3A4"/>
          </p15:clr>
        </p15:guide>
        <p15:guide id="5" pos="5511">
          <p15:clr>
            <a:srgbClr val="A4A3A4"/>
          </p15:clr>
        </p15:guide>
        <p15:guide id="6" pos="45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28282"/>
    <a:srgbClr val="198CFF"/>
    <a:srgbClr val="E4E4E4"/>
    <a:srgbClr val="D71717"/>
    <a:srgbClr val="4FC9FF"/>
    <a:srgbClr val="EE0000"/>
    <a:srgbClr val="EAEAEA"/>
    <a:srgbClr val="ECEC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2" autoAdjust="0"/>
  </p:normalViewPr>
  <p:slideViewPr>
    <p:cSldViewPr snapToGrid="0">
      <p:cViewPr varScale="1">
        <p:scale>
          <a:sx n="76" d="100"/>
          <a:sy n="76" d="100"/>
        </p:scale>
        <p:origin x="-426" y="-48"/>
      </p:cViewPr>
      <p:guideLst>
        <p:guide orient="horz" pos="3702"/>
        <p:guide orient="horz" pos="1026"/>
        <p:guide orient="horz" pos="654"/>
        <p:guide pos="2880"/>
        <p:guide pos="5511"/>
        <p:guide pos="45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  <p:sld r:id="rId49" collapse="1"/>
      <p:sld r:id="rId50" collapse="1"/>
      <p:sld r:id="rId51" collapse="1"/>
      <p:sld r:id="rId52" collapse="1"/>
      <p:sld r:id="rId53" collapse="1"/>
      <p:sld r:id="rId54" collapse="1"/>
      <p:sld r:id="rId55" collapse="1"/>
      <p:sld r:id="rId56" collapse="1"/>
      <p:sld r:id="rId57" collapse="1"/>
      <p:sld r:id="rId58" collapse="1"/>
      <p:sld r:id="rId59" collapse="1"/>
      <p:sld r:id="rId6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094"/>
    </p:cViewPr>
  </p:sorterViewPr>
  <p:notesViewPr>
    <p:cSldViewPr snapToGrid="0">
      <p:cViewPr>
        <p:scale>
          <a:sx n="150" d="100"/>
          <a:sy n="150" d="100"/>
        </p:scale>
        <p:origin x="-618" y="2520"/>
      </p:cViewPr>
      <p:guideLst>
        <p:guide orient="horz" pos="3104"/>
        <p:guide pos="211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3" Type="http://schemas.openxmlformats.org/officeDocument/2006/relationships/slide" Target="slides/slide15.xml"/><Relationship Id="rId18" Type="http://schemas.openxmlformats.org/officeDocument/2006/relationships/slide" Target="slides/slide21.xml"/><Relationship Id="rId26" Type="http://schemas.openxmlformats.org/officeDocument/2006/relationships/slide" Target="slides/slide30.xml"/><Relationship Id="rId39" Type="http://schemas.openxmlformats.org/officeDocument/2006/relationships/slide" Target="slides/slide46.xml"/><Relationship Id="rId21" Type="http://schemas.openxmlformats.org/officeDocument/2006/relationships/slide" Target="slides/slide24.xml"/><Relationship Id="rId34" Type="http://schemas.openxmlformats.org/officeDocument/2006/relationships/slide" Target="slides/slide40.xml"/><Relationship Id="rId42" Type="http://schemas.openxmlformats.org/officeDocument/2006/relationships/slide" Target="slides/slide49.xml"/><Relationship Id="rId47" Type="http://schemas.openxmlformats.org/officeDocument/2006/relationships/slide" Target="slides/slide55.xml"/><Relationship Id="rId50" Type="http://schemas.openxmlformats.org/officeDocument/2006/relationships/slide" Target="slides/slide58.xml"/><Relationship Id="rId55" Type="http://schemas.openxmlformats.org/officeDocument/2006/relationships/slide" Target="slides/slide63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20.xml"/><Relationship Id="rId25" Type="http://schemas.openxmlformats.org/officeDocument/2006/relationships/slide" Target="slides/slide29.xml"/><Relationship Id="rId33" Type="http://schemas.openxmlformats.org/officeDocument/2006/relationships/slide" Target="slides/slide39.xml"/><Relationship Id="rId38" Type="http://schemas.openxmlformats.org/officeDocument/2006/relationships/slide" Target="slides/slide44.xml"/><Relationship Id="rId46" Type="http://schemas.openxmlformats.org/officeDocument/2006/relationships/slide" Target="slides/slide54.xml"/><Relationship Id="rId59" Type="http://schemas.openxmlformats.org/officeDocument/2006/relationships/slide" Target="slides/slide67.xml"/><Relationship Id="rId2" Type="http://schemas.openxmlformats.org/officeDocument/2006/relationships/slide" Target="slides/slide4.xml"/><Relationship Id="rId16" Type="http://schemas.openxmlformats.org/officeDocument/2006/relationships/slide" Target="slides/slide19.xml"/><Relationship Id="rId20" Type="http://schemas.openxmlformats.org/officeDocument/2006/relationships/slide" Target="slides/slide23.xml"/><Relationship Id="rId29" Type="http://schemas.openxmlformats.org/officeDocument/2006/relationships/slide" Target="slides/slide34.xml"/><Relationship Id="rId41" Type="http://schemas.openxmlformats.org/officeDocument/2006/relationships/slide" Target="slides/slide48.xml"/><Relationship Id="rId54" Type="http://schemas.openxmlformats.org/officeDocument/2006/relationships/slide" Target="slides/slide62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24" Type="http://schemas.openxmlformats.org/officeDocument/2006/relationships/slide" Target="slides/slide28.xml"/><Relationship Id="rId32" Type="http://schemas.openxmlformats.org/officeDocument/2006/relationships/slide" Target="slides/slide38.xml"/><Relationship Id="rId37" Type="http://schemas.openxmlformats.org/officeDocument/2006/relationships/slide" Target="slides/slide43.xml"/><Relationship Id="rId40" Type="http://schemas.openxmlformats.org/officeDocument/2006/relationships/slide" Target="slides/slide47.xml"/><Relationship Id="rId45" Type="http://schemas.openxmlformats.org/officeDocument/2006/relationships/slide" Target="slides/slide53.xml"/><Relationship Id="rId53" Type="http://schemas.openxmlformats.org/officeDocument/2006/relationships/slide" Target="slides/slide61.xml"/><Relationship Id="rId58" Type="http://schemas.openxmlformats.org/officeDocument/2006/relationships/slide" Target="slides/slide66.xml"/><Relationship Id="rId5" Type="http://schemas.openxmlformats.org/officeDocument/2006/relationships/slide" Target="slides/slide7.xml"/><Relationship Id="rId15" Type="http://schemas.openxmlformats.org/officeDocument/2006/relationships/slide" Target="slides/slide18.xml"/><Relationship Id="rId23" Type="http://schemas.openxmlformats.org/officeDocument/2006/relationships/slide" Target="slides/slide26.xml"/><Relationship Id="rId28" Type="http://schemas.openxmlformats.org/officeDocument/2006/relationships/slide" Target="slides/slide33.xml"/><Relationship Id="rId36" Type="http://schemas.openxmlformats.org/officeDocument/2006/relationships/slide" Target="slides/slide42.xml"/><Relationship Id="rId49" Type="http://schemas.openxmlformats.org/officeDocument/2006/relationships/slide" Target="slides/slide57.xml"/><Relationship Id="rId57" Type="http://schemas.openxmlformats.org/officeDocument/2006/relationships/slide" Target="slides/slide65.xml"/><Relationship Id="rId10" Type="http://schemas.openxmlformats.org/officeDocument/2006/relationships/slide" Target="slides/slide12.xml"/><Relationship Id="rId19" Type="http://schemas.openxmlformats.org/officeDocument/2006/relationships/slide" Target="slides/slide22.xml"/><Relationship Id="rId31" Type="http://schemas.openxmlformats.org/officeDocument/2006/relationships/slide" Target="slides/slide37.xml"/><Relationship Id="rId44" Type="http://schemas.openxmlformats.org/officeDocument/2006/relationships/slide" Target="slides/slide52.xml"/><Relationship Id="rId52" Type="http://schemas.openxmlformats.org/officeDocument/2006/relationships/slide" Target="slides/slide60.xml"/><Relationship Id="rId60" Type="http://schemas.openxmlformats.org/officeDocument/2006/relationships/slide" Target="slides/slide68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6.xml"/><Relationship Id="rId22" Type="http://schemas.openxmlformats.org/officeDocument/2006/relationships/slide" Target="slides/slide25.xml"/><Relationship Id="rId27" Type="http://schemas.openxmlformats.org/officeDocument/2006/relationships/slide" Target="slides/slide31.xml"/><Relationship Id="rId30" Type="http://schemas.openxmlformats.org/officeDocument/2006/relationships/slide" Target="slides/slide35.xml"/><Relationship Id="rId35" Type="http://schemas.openxmlformats.org/officeDocument/2006/relationships/slide" Target="slides/slide41.xml"/><Relationship Id="rId43" Type="http://schemas.openxmlformats.org/officeDocument/2006/relationships/slide" Target="slides/slide50.xml"/><Relationship Id="rId48" Type="http://schemas.openxmlformats.org/officeDocument/2006/relationships/slide" Target="slides/slide56.xml"/><Relationship Id="rId56" Type="http://schemas.openxmlformats.org/officeDocument/2006/relationships/slide" Target="slides/slide64.xml"/><Relationship Id="rId8" Type="http://schemas.openxmlformats.org/officeDocument/2006/relationships/slide" Target="slides/slide10.xml"/><Relationship Id="rId51" Type="http://schemas.openxmlformats.org/officeDocument/2006/relationships/slide" Target="slides/slide59.xml"/><Relationship Id="rId3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DA0A71-3712-4613-90A8-7212EABD0D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091763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33400" y="317500"/>
            <a:ext cx="5616575" cy="42132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927600"/>
            <a:ext cx="5545137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</p:txBody>
      </p:sp>
    </p:spTree>
    <p:extLst>
      <p:ext uri="{BB962C8B-B14F-4D97-AF65-F5344CB8AC3E}">
        <p14:creationId xmlns="" xmlns:p14="http://schemas.microsoft.com/office/powerpoint/2010/main" val="27927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33350" indent="-133350" algn="l" rtl="0" eaLnBrk="0" fontAlgn="base" hangingPunct="0">
      <a:lnSpc>
        <a:spcPts val="1100"/>
      </a:lnSpc>
      <a:spcBef>
        <a:spcPct val="0"/>
      </a:spcBef>
      <a:spcAft>
        <a:spcPts val="500"/>
      </a:spcAft>
      <a:buClr>
        <a:srgbClr val="B80000"/>
      </a:buClr>
      <a:buSzPct val="85000"/>
      <a:buFont typeface="ZapfDingbats"/>
      <a:buChar char="q"/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266700" indent="-131763" algn="l" rtl="0" eaLnBrk="0" fontAlgn="base" hangingPunct="0">
      <a:lnSpc>
        <a:spcPts val="1100"/>
      </a:lnSpc>
      <a:spcBef>
        <a:spcPct val="0"/>
      </a:spcBef>
      <a:spcAft>
        <a:spcPts val="500"/>
      </a:spcAft>
      <a:buClr>
        <a:srgbClr val="B80000"/>
      </a:buClr>
      <a:buSzPct val="85000"/>
      <a:buFont typeface="ZapfDingbats"/>
      <a:buChar char="m"/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387350" indent="-119063" algn="l" rtl="0" eaLnBrk="0" fontAlgn="base" hangingPunct="0">
      <a:lnSpc>
        <a:spcPts val="1200"/>
      </a:lnSpc>
      <a:spcBef>
        <a:spcPct val="0"/>
      </a:spcBef>
      <a:spcAft>
        <a:spcPts val="500"/>
      </a:spcAft>
      <a:buClr>
        <a:srgbClr val="B80000"/>
      </a:buClr>
      <a:buFont typeface="Wingdings 2" pitchFamily="18" charset="2"/>
      <a:buChar char=""/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600200" indent="-228600" algn="l" rtl="0" eaLnBrk="0" fontAlgn="base" hangingPunct="0">
      <a:lnSpc>
        <a:spcPts val="1400"/>
      </a:lnSpc>
      <a:spcBef>
        <a:spcPct val="0"/>
      </a:spcBef>
      <a:spcAft>
        <a:spcPts val="50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57400" indent="-228600" algn="l" rtl="0" eaLnBrk="0" fontAlgn="base" hangingPunct="0">
      <a:lnSpc>
        <a:spcPts val="1400"/>
      </a:lnSpc>
      <a:spcBef>
        <a:spcPct val="0"/>
      </a:spcBef>
      <a:spcAft>
        <a:spcPts val="50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781456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703242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001064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486366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802548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077434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6468569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15403547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4914793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083305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14454433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31708391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0172463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48768133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8357781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8486591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4479421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6101154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57916929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964970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89381803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5490744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921622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39375645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145833506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00411712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135081148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05142821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183840382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83477467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82321096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2633588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00296584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1036153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10077769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333270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2916766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465496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89559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8105775" y="627062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48023-6D9C-41FE-89D1-BAADD6AB72E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D4F4EA7-FFDC-40A6-9598-40CB3DA1A871}" type="datetimeFigureOut">
              <a:rPr lang="en-US"/>
              <a:pPr>
                <a:defRPr/>
              </a:pPr>
              <a:t>2/1/2014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9BBB-353B-4062-9AB9-6D552DE6D8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endParaRPr lang="en-US"/>
          </a:p>
        </p:txBody>
      </p:sp>
      <p:sp>
        <p:nvSpPr>
          <p:cNvPr id="6" name="Triângulo retângu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endParaRPr lang="en-US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ts val="2400"/>
              </a:lnSpc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ts val="2400"/>
              </a:lnSpc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0A3C0FD-6C1E-416D-98CF-2868A9D6D797}" type="datetimeFigureOut">
              <a:rPr lang="en-US"/>
              <a:pPr>
                <a:defRPr/>
              </a:pPr>
              <a:t>2/1/2014</a:t>
            </a:fld>
            <a:endParaRPr lang="en-US" dirty="0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D1698-5C9E-4FC6-B87B-233EE46862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 descr="Portadilla presentación Blanc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3175"/>
            <a:ext cx="915035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 userDrawn="1"/>
        </p:nvSpPr>
        <p:spPr>
          <a:xfrm>
            <a:off x="1895475" y="1809750"/>
            <a:ext cx="895350" cy="866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endParaRPr lang="pt-BR"/>
          </a:p>
        </p:txBody>
      </p:sp>
      <p:pic>
        <p:nvPicPr>
          <p:cNvPr id="5" name="Picture 21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081646" y="1822740"/>
            <a:ext cx="685800" cy="857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561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03575" y="1844675"/>
            <a:ext cx="5184775" cy="900113"/>
          </a:xfrm>
        </p:spPr>
        <p:txBody>
          <a:bodyPr anchor="ctr"/>
          <a:lstStyle>
            <a:lvl1pPr marL="0" indent="0">
              <a:lnSpc>
                <a:spcPts val="2400"/>
              </a:lnSpc>
              <a:buFont typeface="ZapfDingbats" pitchFamily="82" charset="2"/>
              <a:buNone/>
              <a:defRPr sz="2200">
                <a:solidFill>
                  <a:srgbClr val="B80000"/>
                </a:solidFill>
              </a:defRPr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ts val="2400"/>
              </a:lnSpc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ts val="2400"/>
              </a:lnSpc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52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205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lnSpc>
                <a:spcPts val="2400"/>
              </a:lnSpc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75AB591-4BCC-4FB8-9371-F3FF0043316B}" type="datetimeFigureOut">
              <a:rPr lang="en-US"/>
              <a:pPr>
                <a:defRPr/>
              </a:pPr>
              <a:t>2/1/2014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ts val="2400"/>
              </a:lnSpc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lnSpc>
                <a:spcPts val="2400"/>
              </a:lnSpc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5CB577B-B1CF-4C4A-AD63-E1C79E2E31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2057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lnSpc>
                  <a:spcPts val="2400"/>
                </a:lnSpc>
                <a:defRPr/>
              </a:pPr>
              <a:endParaRPr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lnSpc>
                  <a:spcPts val="2400"/>
                </a:lnSpc>
                <a:defRPr/>
              </a:pPr>
              <a:endParaRPr lang="en-US"/>
            </a:p>
          </p:txBody>
        </p:sp>
      </p:grpSp>
      <p:pic>
        <p:nvPicPr>
          <p:cNvPr id="14" name="Picture 21" descr="Fondo presentación Blanc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175" y="-3175"/>
            <a:ext cx="9150350" cy="686435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18000"/>
              </a:srgbClr>
            </a:outerShdw>
          </a:effectLst>
        </p:spPr>
      </p:pic>
      <p:sp>
        <p:nvSpPr>
          <p:cNvPr id="15" name="Text Box 8"/>
          <p:cNvSpPr txBox="1">
            <a:spLocks noChangeArrowheads="1"/>
          </p:cNvSpPr>
          <p:nvPr userDrawn="1"/>
        </p:nvSpPr>
        <p:spPr bwMode="auto">
          <a:xfrm>
            <a:off x="0" y="6604000"/>
            <a:ext cx="9144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900" b="0" i="1" dirty="0" smtClean="0">
                <a:solidFill>
                  <a:srgbClr val="004563"/>
                </a:solidFill>
              </a:rPr>
              <a:t>Auxilio Multicritério à Decisão</a:t>
            </a:r>
            <a:endParaRPr lang="pt-BR" sz="900" b="0" i="1" dirty="0">
              <a:solidFill>
                <a:srgbClr val="004563"/>
              </a:solidFill>
            </a:endParaRPr>
          </a:p>
        </p:txBody>
      </p:sp>
      <p:sp>
        <p:nvSpPr>
          <p:cNvPr id="17" name="Espaço Reservado para Número de Slide 5"/>
          <p:cNvSpPr txBox="1">
            <a:spLocks/>
          </p:cNvSpPr>
          <p:nvPr userDrawn="1"/>
        </p:nvSpPr>
        <p:spPr>
          <a:xfrm>
            <a:off x="8362950" y="6299200"/>
            <a:ext cx="762000" cy="365125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2400"/>
              </a:lnSpc>
              <a:defRPr/>
            </a:pPr>
            <a:fld id="{E9F46ADF-817E-4F91-945A-F1B1C32740A1}" type="slidenum">
              <a:rPr lang="es-ES" sz="1400"/>
              <a:pPr algn="ctr">
                <a:lnSpc>
                  <a:spcPts val="2400"/>
                </a:lnSpc>
                <a:defRPr/>
              </a:pPr>
              <a:t>‹nº›</a:t>
            </a:fld>
            <a:endParaRPr lang="es-ES" sz="1400" dirty="0"/>
          </a:p>
        </p:txBody>
      </p:sp>
      <p:sp>
        <p:nvSpPr>
          <p:cNvPr id="20" name="Retângulo 19"/>
          <p:cNvSpPr/>
          <p:nvPr userDrawn="1"/>
        </p:nvSpPr>
        <p:spPr>
          <a:xfrm>
            <a:off x="295275" y="19050"/>
            <a:ext cx="1047750" cy="895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endParaRPr lang="pt-BR"/>
          </a:p>
        </p:txBody>
      </p:sp>
      <p:pic>
        <p:nvPicPr>
          <p:cNvPr id="10261" name="Picture 21"/>
          <p:cNvPicPr>
            <a:picLocks noChangeAspect="1" noChangeArrowheads="1"/>
          </p:cNvPicPr>
          <p:nvPr userDrawn="1"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32954" y="174048"/>
            <a:ext cx="6858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0.png"/><Relationship Id="rId4" Type="http://schemas.openxmlformats.org/officeDocument/2006/relationships/image" Target="../media/image19.gi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0.png"/><Relationship Id="rId4" Type="http://schemas.openxmlformats.org/officeDocument/2006/relationships/image" Target="../media/image19.gi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0.png"/><Relationship Id="rId4" Type="http://schemas.openxmlformats.org/officeDocument/2006/relationships/image" Target="../media/image19.gi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gi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gif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2" descr="Portada presentación Blan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-6350"/>
            <a:ext cx="915035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ts val="2400"/>
              </a:lnSpc>
            </a:pPr>
            <a:endParaRPr lang="pt-BR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538288" y="3556000"/>
            <a:ext cx="6054725" cy="919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ts val="2800"/>
              </a:lnSpc>
            </a:pPr>
            <a:r>
              <a:rPr lang="pt-BR" sz="2400"/>
              <a:t>AUXILIO MULTICRITÉRIO À DECISÃO</a:t>
            </a:r>
          </a:p>
        </p:txBody>
      </p:sp>
      <p:pic>
        <p:nvPicPr>
          <p:cNvPr id="9" name="Picture 21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744191" y="1684193"/>
            <a:ext cx="1224050" cy="153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tângulo 9"/>
          <p:cNvSpPr/>
          <p:nvPr/>
        </p:nvSpPr>
        <p:spPr>
          <a:xfrm>
            <a:off x="2039868" y="4600575"/>
            <a:ext cx="5070619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ts val="2400"/>
              </a:lnSpc>
              <a:defRPr/>
            </a:pPr>
            <a:r>
              <a:rPr lang="pt-B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Professor:  </a:t>
            </a:r>
            <a:r>
              <a:rPr lang="pt-BR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Dalessandro</a:t>
            </a:r>
            <a:r>
              <a:rPr lang="pt-B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Soares Vianna</a:t>
            </a:r>
            <a:endParaRPr lang="pt-BR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ts val="2400"/>
              </a:lnSpc>
              <a:defRPr/>
            </a:pPr>
            <a:endParaRPr lang="pt-BR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ts val="2400"/>
              </a:lnSpc>
              <a:defRPr/>
            </a:pPr>
            <a:r>
              <a:rPr lang="pt-BR" sz="1600" b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dalessandrosoares@yahoo.com.br</a:t>
            </a:r>
            <a:endParaRPr lang="pt-BR" sz="1600" b="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as Alternativas em Relação aos Critérios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Segundo o critério distância dos estabelecimentos, preferem-se distâncias intermediárias, ou seja, não ficar ou muito perto ou muito longe dos estabelecimentos.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328050" y="5935899"/>
            <a:ext cx="6828975" cy="31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1600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Função de valor para o Critério Distância dos Estabelecimentos.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1988455" y="2960913"/>
            <a:ext cx="4891327" cy="2839632"/>
            <a:chOff x="1930399" y="3033483"/>
            <a:chExt cx="4891327" cy="2839632"/>
          </a:xfrm>
        </p:grpSpPr>
        <p:cxnSp>
          <p:nvCxnSpPr>
            <p:cNvPr id="7" name="Conector reto 6"/>
            <p:cNvCxnSpPr/>
            <p:nvPr/>
          </p:nvCxnSpPr>
          <p:spPr>
            <a:xfrm rot="5400000">
              <a:off x="1357085" y="4361543"/>
              <a:ext cx="23077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>
              <a:off x="2380343" y="5442857"/>
              <a:ext cx="426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ixaDeTexto 9"/>
            <p:cNvSpPr txBox="1"/>
            <p:nvPr/>
          </p:nvSpPr>
          <p:spPr>
            <a:xfrm>
              <a:off x="2162627" y="5138056"/>
              <a:ext cx="333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chemeClr val="tx1"/>
                  </a:solidFill>
                </a:rPr>
                <a:t>0</a:t>
              </a:r>
              <a:endParaRPr lang="pt-BR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431139" y="5406568"/>
              <a:ext cx="333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chemeClr val="tx1"/>
                  </a:solidFill>
                </a:rPr>
                <a:t>0</a:t>
              </a:r>
              <a:endParaRPr lang="pt-BR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1930399" y="3570511"/>
              <a:ext cx="29028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0" dirty="0" smtClean="0">
                  <a:solidFill>
                    <a:schemeClr val="tx1"/>
                  </a:solidFill>
                  <a:latin typeface="+mn-lt"/>
                </a:rPr>
                <a:t>Valor</a:t>
              </a:r>
              <a:endParaRPr lang="pt-BR" sz="1800" b="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5" name="Conector reto 14"/>
            <p:cNvCxnSpPr/>
            <p:nvPr/>
          </p:nvCxnSpPr>
          <p:spPr>
            <a:xfrm rot="10800000">
              <a:off x="2409371" y="3222171"/>
              <a:ext cx="870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1944912" y="3033483"/>
              <a:ext cx="5370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chemeClr val="tx1"/>
                  </a:solidFill>
                </a:rPr>
                <a:t>100</a:t>
              </a:r>
              <a:endParaRPr lang="pt-BR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2794011" y="5534561"/>
              <a:ext cx="40277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0" dirty="0" smtClean="0">
                  <a:solidFill>
                    <a:schemeClr val="tx1"/>
                  </a:solidFill>
                  <a:latin typeface="+mn-lt"/>
                </a:rPr>
                <a:t>Distância dos Estabelecimentos (km)</a:t>
              </a:r>
              <a:endParaRPr lang="pt-BR" sz="1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2525486" y="3217333"/>
              <a:ext cx="3933371" cy="2225524"/>
            </a:xfrm>
            <a:custGeom>
              <a:avLst/>
              <a:gdLst>
                <a:gd name="connsiteX0" fmla="*/ 0 w 4557485"/>
                <a:gd name="connsiteY0" fmla="*/ 2225524 h 2225524"/>
                <a:gd name="connsiteX1" fmla="*/ 493485 w 4557485"/>
                <a:gd name="connsiteY1" fmla="*/ 1978781 h 2225524"/>
                <a:gd name="connsiteX2" fmla="*/ 1204685 w 4557485"/>
                <a:gd name="connsiteY2" fmla="*/ 1224038 h 2225524"/>
                <a:gd name="connsiteX3" fmla="*/ 1480457 w 4557485"/>
                <a:gd name="connsiteY3" fmla="*/ 628953 h 2225524"/>
                <a:gd name="connsiteX4" fmla="*/ 1698171 w 4557485"/>
                <a:gd name="connsiteY4" fmla="*/ 280610 h 2225524"/>
                <a:gd name="connsiteX5" fmla="*/ 1944914 w 4557485"/>
                <a:gd name="connsiteY5" fmla="*/ 91924 h 2225524"/>
                <a:gd name="connsiteX6" fmla="*/ 2162628 w 4557485"/>
                <a:gd name="connsiteY6" fmla="*/ 4838 h 2225524"/>
                <a:gd name="connsiteX7" fmla="*/ 2452914 w 4557485"/>
                <a:gd name="connsiteY7" fmla="*/ 62896 h 2225524"/>
                <a:gd name="connsiteX8" fmla="*/ 2801257 w 4557485"/>
                <a:gd name="connsiteY8" fmla="*/ 324153 h 2225524"/>
                <a:gd name="connsiteX9" fmla="*/ 3106057 w 4557485"/>
                <a:gd name="connsiteY9" fmla="*/ 875696 h 2225524"/>
                <a:gd name="connsiteX10" fmla="*/ 3468914 w 4557485"/>
                <a:gd name="connsiteY10" fmla="*/ 1543353 h 2225524"/>
                <a:gd name="connsiteX11" fmla="*/ 3976914 w 4557485"/>
                <a:gd name="connsiteY11" fmla="*/ 1964267 h 2225524"/>
                <a:gd name="connsiteX12" fmla="*/ 4557485 w 4557485"/>
                <a:gd name="connsiteY12" fmla="*/ 2181981 h 2225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57485" h="2225524">
                  <a:moveTo>
                    <a:pt x="0" y="2225524"/>
                  </a:moveTo>
                  <a:cubicBezTo>
                    <a:pt x="146352" y="2185609"/>
                    <a:pt x="292704" y="2145695"/>
                    <a:pt x="493485" y="1978781"/>
                  </a:cubicBezTo>
                  <a:cubicBezTo>
                    <a:pt x="694266" y="1811867"/>
                    <a:pt x="1040190" y="1449009"/>
                    <a:pt x="1204685" y="1224038"/>
                  </a:cubicBezTo>
                  <a:cubicBezTo>
                    <a:pt x="1369180" y="999067"/>
                    <a:pt x="1398209" y="786191"/>
                    <a:pt x="1480457" y="628953"/>
                  </a:cubicBezTo>
                  <a:cubicBezTo>
                    <a:pt x="1562705" y="471715"/>
                    <a:pt x="1620762" y="370115"/>
                    <a:pt x="1698171" y="280610"/>
                  </a:cubicBezTo>
                  <a:cubicBezTo>
                    <a:pt x="1775581" y="191105"/>
                    <a:pt x="1867505" y="137886"/>
                    <a:pt x="1944914" y="91924"/>
                  </a:cubicBezTo>
                  <a:cubicBezTo>
                    <a:pt x="2022324" y="45962"/>
                    <a:pt x="2077961" y="9676"/>
                    <a:pt x="2162628" y="4838"/>
                  </a:cubicBezTo>
                  <a:cubicBezTo>
                    <a:pt x="2247295" y="0"/>
                    <a:pt x="2346476" y="9677"/>
                    <a:pt x="2452914" y="62896"/>
                  </a:cubicBezTo>
                  <a:cubicBezTo>
                    <a:pt x="2559352" y="116115"/>
                    <a:pt x="2692400" y="188686"/>
                    <a:pt x="2801257" y="324153"/>
                  </a:cubicBezTo>
                  <a:cubicBezTo>
                    <a:pt x="2910114" y="459620"/>
                    <a:pt x="2994781" y="672496"/>
                    <a:pt x="3106057" y="875696"/>
                  </a:cubicBezTo>
                  <a:cubicBezTo>
                    <a:pt x="3217333" y="1078896"/>
                    <a:pt x="3323771" y="1361925"/>
                    <a:pt x="3468914" y="1543353"/>
                  </a:cubicBezTo>
                  <a:cubicBezTo>
                    <a:pt x="3614057" y="1724781"/>
                    <a:pt x="3795486" y="1857829"/>
                    <a:pt x="3976914" y="1964267"/>
                  </a:cubicBezTo>
                  <a:cubicBezTo>
                    <a:pt x="4158342" y="2070705"/>
                    <a:pt x="4357913" y="2126343"/>
                    <a:pt x="4557485" y="2181981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as Alternativas em Relação aos Critérios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critério tamanho do jardim pode ter uma função crescente, isto é, o valor do espaço adicional cresce à medida que aumenta o tamanho do jardim.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328050" y="5935899"/>
            <a:ext cx="6828975" cy="31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1600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Função de valor para o Critério Tamanho do Jardim.</a:t>
            </a:r>
          </a:p>
        </p:txBody>
      </p:sp>
      <p:grpSp>
        <p:nvGrpSpPr>
          <p:cNvPr id="2" name="Grupo 19"/>
          <p:cNvGrpSpPr/>
          <p:nvPr/>
        </p:nvGrpSpPr>
        <p:grpSpPr>
          <a:xfrm>
            <a:off x="1988455" y="2960913"/>
            <a:ext cx="4891327" cy="2839632"/>
            <a:chOff x="1930399" y="3033483"/>
            <a:chExt cx="4891327" cy="2839632"/>
          </a:xfrm>
        </p:grpSpPr>
        <p:cxnSp>
          <p:nvCxnSpPr>
            <p:cNvPr id="7" name="Conector reto 6"/>
            <p:cNvCxnSpPr/>
            <p:nvPr/>
          </p:nvCxnSpPr>
          <p:spPr>
            <a:xfrm rot="5400000">
              <a:off x="1357085" y="4361543"/>
              <a:ext cx="23077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>
              <a:off x="2380343" y="5442857"/>
              <a:ext cx="426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ixaDeTexto 9"/>
            <p:cNvSpPr txBox="1"/>
            <p:nvPr/>
          </p:nvSpPr>
          <p:spPr>
            <a:xfrm>
              <a:off x="2162627" y="5138056"/>
              <a:ext cx="333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chemeClr val="tx1"/>
                  </a:solidFill>
                </a:rPr>
                <a:t>0</a:t>
              </a:r>
              <a:endParaRPr lang="pt-BR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431139" y="5406568"/>
              <a:ext cx="333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chemeClr val="tx1"/>
                  </a:solidFill>
                </a:rPr>
                <a:t>0</a:t>
              </a:r>
              <a:endParaRPr lang="pt-BR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1930399" y="3570511"/>
              <a:ext cx="29028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0" dirty="0" smtClean="0">
                  <a:solidFill>
                    <a:schemeClr val="tx1"/>
                  </a:solidFill>
                  <a:latin typeface="+mn-lt"/>
                </a:rPr>
                <a:t>Valor</a:t>
              </a:r>
              <a:endParaRPr lang="pt-BR" sz="1800" b="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5" name="Conector reto 14"/>
            <p:cNvCxnSpPr/>
            <p:nvPr/>
          </p:nvCxnSpPr>
          <p:spPr>
            <a:xfrm rot="10800000">
              <a:off x="2409371" y="3222171"/>
              <a:ext cx="870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1944912" y="3033483"/>
              <a:ext cx="5370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chemeClr val="tx1"/>
                  </a:solidFill>
                </a:rPr>
                <a:t>100</a:t>
              </a:r>
              <a:endParaRPr lang="pt-BR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2794011" y="5534561"/>
              <a:ext cx="40277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0" dirty="0" smtClean="0">
                  <a:solidFill>
                    <a:schemeClr val="tx1"/>
                  </a:solidFill>
                  <a:latin typeface="+mn-lt"/>
                </a:rPr>
                <a:t>Tamanho do Jardim (m</a:t>
              </a:r>
              <a:r>
                <a:rPr lang="pt-BR" sz="1600" b="0" baseline="30000" dirty="0" smtClean="0">
                  <a:solidFill>
                    <a:schemeClr val="tx1"/>
                  </a:solidFill>
                  <a:latin typeface="+mj-lt"/>
                </a:rPr>
                <a:t>2</a:t>
              </a:r>
              <a:r>
                <a:rPr lang="pt-BR" sz="1600" b="0" dirty="0" smtClean="0">
                  <a:solidFill>
                    <a:schemeClr val="tx1"/>
                  </a:solidFill>
                  <a:latin typeface="+mn-lt"/>
                </a:rPr>
                <a:t>)</a:t>
              </a:r>
              <a:endParaRPr lang="pt-BR" sz="1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2525486" y="3207656"/>
              <a:ext cx="3454400" cy="2235200"/>
            </a:xfrm>
            <a:custGeom>
              <a:avLst/>
              <a:gdLst>
                <a:gd name="connsiteX0" fmla="*/ 0 w 4557485"/>
                <a:gd name="connsiteY0" fmla="*/ 2225524 h 2225524"/>
                <a:gd name="connsiteX1" fmla="*/ 493485 w 4557485"/>
                <a:gd name="connsiteY1" fmla="*/ 1978781 h 2225524"/>
                <a:gd name="connsiteX2" fmla="*/ 1204685 w 4557485"/>
                <a:gd name="connsiteY2" fmla="*/ 1224038 h 2225524"/>
                <a:gd name="connsiteX3" fmla="*/ 1480457 w 4557485"/>
                <a:gd name="connsiteY3" fmla="*/ 628953 h 2225524"/>
                <a:gd name="connsiteX4" fmla="*/ 1698171 w 4557485"/>
                <a:gd name="connsiteY4" fmla="*/ 280610 h 2225524"/>
                <a:gd name="connsiteX5" fmla="*/ 1944914 w 4557485"/>
                <a:gd name="connsiteY5" fmla="*/ 91924 h 2225524"/>
                <a:gd name="connsiteX6" fmla="*/ 2162628 w 4557485"/>
                <a:gd name="connsiteY6" fmla="*/ 4838 h 2225524"/>
                <a:gd name="connsiteX7" fmla="*/ 2452914 w 4557485"/>
                <a:gd name="connsiteY7" fmla="*/ 62896 h 2225524"/>
                <a:gd name="connsiteX8" fmla="*/ 2801257 w 4557485"/>
                <a:gd name="connsiteY8" fmla="*/ 324153 h 2225524"/>
                <a:gd name="connsiteX9" fmla="*/ 3106057 w 4557485"/>
                <a:gd name="connsiteY9" fmla="*/ 875696 h 2225524"/>
                <a:gd name="connsiteX10" fmla="*/ 3468914 w 4557485"/>
                <a:gd name="connsiteY10" fmla="*/ 1543353 h 2225524"/>
                <a:gd name="connsiteX11" fmla="*/ 3976914 w 4557485"/>
                <a:gd name="connsiteY11" fmla="*/ 1964267 h 2225524"/>
                <a:gd name="connsiteX12" fmla="*/ 4557485 w 4557485"/>
                <a:gd name="connsiteY12" fmla="*/ 2181981 h 2225524"/>
                <a:gd name="connsiteX0" fmla="*/ 0 w 4557485"/>
                <a:gd name="connsiteY0" fmla="*/ 2225524 h 2225524"/>
                <a:gd name="connsiteX1" fmla="*/ 493485 w 4557485"/>
                <a:gd name="connsiteY1" fmla="*/ 1978781 h 2225524"/>
                <a:gd name="connsiteX2" fmla="*/ 1086964 w 4557485"/>
                <a:gd name="connsiteY2" fmla="*/ 1557867 h 2225524"/>
                <a:gd name="connsiteX3" fmla="*/ 1480457 w 4557485"/>
                <a:gd name="connsiteY3" fmla="*/ 628953 h 2225524"/>
                <a:gd name="connsiteX4" fmla="*/ 1698171 w 4557485"/>
                <a:gd name="connsiteY4" fmla="*/ 280610 h 2225524"/>
                <a:gd name="connsiteX5" fmla="*/ 1944914 w 4557485"/>
                <a:gd name="connsiteY5" fmla="*/ 91924 h 2225524"/>
                <a:gd name="connsiteX6" fmla="*/ 2162628 w 4557485"/>
                <a:gd name="connsiteY6" fmla="*/ 4838 h 2225524"/>
                <a:gd name="connsiteX7" fmla="*/ 2452914 w 4557485"/>
                <a:gd name="connsiteY7" fmla="*/ 62896 h 2225524"/>
                <a:gd name="connsiteX8" fmla="*/ 2801257 w 4557485"/>
                <a:gd name="connsiteY8" fmla="*/ 324153 h 2225524"/>
                <a:gd name="connsiteX9" fmla="*/ 3106057 w 4557485"/>
                <a:gd name="connsiteY9" fmla="*/ 875696 h 2225524"/>
                <a:gd name="connsiteX10" fmla="*/ 3468914 w 4557485"/>
                <a:gd name="connsiteY10" fmla="*/ 1543353 h 2225524"/>
                <a:gd name="connsiteX11" fmla="*/ 3976914 w 4557485"/>
                <a:gd name="connsiteY11" fmla="*/ 1964267 h 2225524"/>
                <a:gd name="connsiteX12" fmla="*/ 4557485 w 4557485"/>
                <a:gd name="connsiteY12" fmla="*/ 2181981 h 2225524"/>
                <a:gd name="connsiteX0" fmla="*/ 0 w 4557485"/>
                <a:gd name="connsiteY0" fmla="*/ 2225524 h 2225524"/>
                <a:gd name="connsiteX1" fmla="*/ 493485 w 4557485"/>
                <a:gd name="connsiteY1" fmla="*/ 1978781 h 2225524"/>
                <a:gd name="connsiteX2" fmla="*/ 1086964 w 4557485"/>
                <a:gd name="connsiteY2" fmla="*/ 1557867 h 2225524"/>
                <a:gd name="connsiteX3" fmla="*/ 1598179 w 4557485"/>
                <a:gd name="connsiteY3" fmla="*/ 1049867 h 2225524"/>
                <a:gd name="connsiteX4" fmla="*/ 1698171 w 4557485"/>
                <a:gd name="connsiteY4" fmla="*/ 280610 h 2225524"/>
                <a:gd name="connsiteX5" fmla="*/ 1944914 w 4557485"/>
                <a:gd name="connsiteY5" fmla="*/ 91924 h 2225524"/>
                <a:gd name="connsiteX6" fmla="*/ 2162628 w 4557485"/>
                <a:gd name="connsiteY6" fmla="*/ 4838 h 2225524"/>
                <a:gd name="connsiteX7" fmla="*/ 2452914 w 4557485"/>
                <a:gd name="connsiteY7" fmla="*/ 62896 h 2225524"/>
                <a:gd name="connsiteX8" fmla="*/ 2801257 w 4557485"/>
                <a:gd name="connsiteY8" fmla="*/ 324153 h 2225524"/>
                <a:gd name="connsiteX9" fmla="*/ 3106057 w 4557485"/>
                <a:gd name="connsiteY9" fmla="*/ 875696 h 2225524"/>
                <a:gd name="connsiteX10" fmla="*/ 3468914 w 4557485"/>
                <a:gd name="connsiteY10" fmla="*/ 1543353 h 2225524"/>
                <a:gd name="connsiteX11" fmla="*/ 3976914 w 4557485"/>
                <a:gd name="connsiteY11" fmla="*/ 1964267 h 2225524"/>
                <a:gd name="connsiteX12" fmla="*/ 4557485 w 4557485"/>
                <a:gd name="connsiteY12" fmla="*/ 2181981 h 2225524"/>
                <a:gd name="connsiteX0" fmla="*/ 0 w 4557485"/>
                <a:gd name="connsiteY0" fmla="*/ 2215847 h 2215847"/>
                <a:gd name="connsiteX1" fmla="*/ 493485 w 4557485"/>
                <a:gd name="connsiteY1" fmla="*/ 1969104 h 2215847"/>
                <a:gd name="connsiteX2" fmla="*/ 1086964 w 4557485"/>
                <a:gd name="connsiteY2" fmla="*/ 1548190 h 2215847"/>
                <a:gd name="connsiteX3" fmla="*/ 1598179 w 4557485"/>
                <a:gd name="connsiteY3" fmla="*/ 1040190 h 2215847"/>
                <a:gd name="connsiteX4" fmla="*/ 1698171 w 4557485"/>
                <a:gd name="connsiteY4" fmla="*/ 270933 h 2215847"/>
                <a:gd name="connsiteX5" fmla="*/ 1944914 w 4557485"/>
                <a:gd name="connsiteY5" fmla="*/ 82247 h 2215847"/>
                <a:gd name="connsiteX6" fmla="*/ 2280349 w 4557485"/>
                <a:gd name="connsiteY6" fmla="*/ 633789 h 2215847"/>
                <a:gd name="connsiteX7" fmla="*/ 2452914 w 4557485"/>
                <a:gd name="connsiteY7" fmla="*/ 53219 h 2215847"/>
                <a:gd name="connsiteX8" fmla="*/ 2801257 w 4557485"/>
                <a:gd name="connsiteY8" fmla="*/ 314476 h 2215847"/>
                <a:gd name="connsiteX9" fmla="*/ 3106057 w 4557485"/>
                <a:gd name="connsiteY9" fmla="*/ 866019 h 2215847"/>
                <a:gd name="connsiteX10" fmla="*/ 3468914 w 4557485"/>
                <a:gd name="connsiteY10" fmla="*/ 1533676 h 2215847"/>
                <a:gd name="connsiteX11" fmla="*/ 3976914 w 4557485"/>
                <a:gd name="connsiteY11" fmla="*/ 1954590 h 2215847"/>
                <a:gd name="connsiteX12" fmla="*/ 4557485 w 4557485"/>
                <a:gd name="connsiteY12" fmla="*/ 2172304 h 2215847"/>
                <a:gd name="connsiteX0" fmla="*/ 0 w 4557485"/>
                <a:gd name="connsiteY0" fmla="*/ 2215847 h 2215847"/>
                <a:gd name="connsiteX1" fmla="*/ 493485 w 4557485"/>
                <a:gd name="connsiteY1" fmla="*/ 1969104 h 2215847"/>
                <a:gd name="connsiteX2" fmla="*/ 1086964 w 4557485"/>
                <a:gd name="connsiteY2" fmla="*/ 1548190 h 2215847"/>
                <a:gd name="connsiteX3" fmla="*/ 1598179 w 4557485"/>
                <a:gd name="connsiteY3" fmla="*/ 1040190 h 2215847"/>
                <a:gd name="connsiteX4" fmla="*/ 1765440 w 4557485"/>
                <a:gd name="connsiteY4" fmla="*/ 793447 h 2215847"/>
                <a:gd name="connsiteX5" fmla="*/ 1944914 w 4557485"/>
                <a:gd name="connsiteY5" fmla="*/ 82247 h 2215847"/>
                <a:gd name="connsiteX6" fmla="*/ 2280349 w 4557485"/>
                <a:gd name="connsiteY6" fmla="*/ 633789 h 2215847"/>
                <a:gd name="connsiteX7" fmla="*/ 2452914 w 4557485"/>
                <a:gd name="connsiteY7" fmla="*/ 53219 h 2215847"/>
                <a:gd name="connsiteX8" fmla="*/ 2801257 w 4557485"/>
                <a:gd name="connsiteY8" fmla="*/ 314476 h 2215847"/>
                <a:gd name="connsiteX9" fmla="*/ 3106057 w 4557485"/>
                <a:gd name="connsiteY9" fmla="*/ 866019 h 2215847"/>
                <a:gd name="connsiteX10" fmla="*/ 3468914 w 4557485"/>
                <a:gd name="connsiteY10" fmla="*/ 1533676 h 2215847"/>
                <a:gd name="connsiteX11" fmla="*/ 3976914 w 4557485"/>
                <a:gd name="connsiteY11" fmla="*/ 1954590 h 2215847"/>
                <a:gd name="connsiteX12" fmla="*/ 4557485 w 4557485"/>
                <a:gd name="connsiteY12" fmla="*/ 2172304 h 2215847"/>
                <a:gd name="connsiteX0" fmla="*/ 0 w 4557485"/>
                <a:gd name="connsiteY0" fmla="*/ 2215847 h 2215847"/>
                <a:gd name="connsiteX1" fmla="*/ 493485 w 4557485"/>
                <a:gd name="connsiteY1" fmla="*/ 1969104 h 2215847"/>
                <a:gd name="connsiteX2" fmla="*/ 1086964 w 4557485"/>
                <a:gd name="connsiteY2" fmla="*/ 1548190 h 2215847"/>
                <a:gd name="connsiteX3" fmla="*/ 1598179 w 4557485"/>
                <a:gd name="connsiteY3" fmla="*/ 1040190 h 2215847"/>
                <a:gd name="connsiteX4" fmla="*/ 1765440 w 4557485"/>
                <a:gd name="connsiteY4" fmla="*/ 793447 h 2215847"/>
                <a:gd name="connsiteX5" fmla="*/ 1995367 w 4557485"/>
                <a:gd name="connsiteY5" fmla="*/ 648305 h 2215847"/>
                <a:gd name="connsiteX6" fmla="*/ 2280349 w 4557485"/>
                <a:gd name="connsiteY6" fmla="*/ 633789 h 2215847"/>
                <a:gd name="connsiteX7" fmla="*/ 2452914 w 4557485"/>
                <a:gd name="connsiteY7" fmla="*/ 53219 h 2215847"/>
                <a:gd name="connsiteX8" fmla="*/ 2801257 w 4557485"/>
                <a:gd name="connsiteY8" fmla="*/ 314476 h 2215847"/>
                <a:gd name="connsiteX9" fmla="*/ 3106057 w 4557485"/>
                <a:gd name="connsiteY9" fmla="*/ 866019 h 2215847"/>
                <a:gd name="connsiteX10" fmla="*/ 3468914 w 4557485"/>
                <a:gd name="connsiteY10" fmla="*/ 1533676 h 2215847"/>
                <a:gd name="connsiteX11" fmla="*/ 3976914 w 4557485"/>
                <a:gd name="connsiteY11" fmla="*/ 1954590 h 2215847"/>
                <a:gd name="connsiteX12" fmla="*/ 4557485 w 4557485"/>
                <a:gd name="connsiteY12" fmla="*/ 2172304 h 2215847"/>
                <a:gd name="connsiteX0" fmla="*/ 0 w 4557485"/>
                <a:gd name="connsiteY0" fmla="*/ 2184399 h 2184399"/>
                <a:gd name="connsiteX1" fmla="*/ 493485 w 4557485"/>
                <a:gd name="connsiteY1" fmla="*/ 1937656 h 2184399"/>
                <a:gd name="connsiteX2" fmla="*/ 1086964 w 4557485"/>
                <a:gd name="connsiteY2" fmla="*/ 1516742 h 2184399"/>
                <a:gd name="connsiteX3" fmla="*/ 1598179 w 4557485"/>
                <a:gd name="connsiteY3" fmla="*/ 1008742 h 2184399"/>
                <a:gd name="connsiteX4" fmla="*/ 1765440 w 4557485"/>
                <a:gd name="connsiteY4" fmla="*/ 761999 h 2184399"/>
                <a:gd name="connsiteX5" fmla="*/ 1995367 w 4557485"/>
                <a:gd name="connsiteY5" fmla="*/ 616857 h 2184399"/>
                <a:gd name="connsiteX6" fmla="*/ 2128993 w 4557485"/>
                <a:gd name="connsiteY6" fmla="*/ 413655 h 2184399"/>
                <a:gd name="connsiteX7" fmla="*/ 2452914 w 4557485"/>
                <a:gd name="connsiteY7" fmla="*/ 21771 h 2184399"/>
                <a:gd name="connsiteX8" fmla="*/ 2801257 w 4557485"/>
                <a:gd name="connsiteY8" fmla="*/ 283028 h 2184399"/>
                <a:gd name="connsiteX9" fmla="*/ 3106057 w 4557485"/>
                <a:gd name="connsiteY9" fmla="*/ 834571 h 2184399"/>
                <a:gd name="connsiteX10" fmla="*/ 3468914 w 4557485"/>
                <a:gd name="connsiteY10" fmla="*/ 1502228 h 2184399"/>
                <a:gd name="connsiteX11" fmla="*/ 3976914 w 4557485"/>
                <a:gd name="connsiteY11" fmla="*/ 1923142 h 2184399"/>
                <a:gd name="connsiteX12" fmla="*/ 4557485 w 4557485"/>
                <a:gd name="connsiteY12" fmla="*/ 2140856 h 2184399"/>
                <a:gd name="connsiteX0" fmla="*/ 0 w 4557485"/>
                <a:gd name="connsiteY0" fmla="*/ 2002971 h 2002971"/>
                <a:gd name="connsiteX1" fmla="*/ 493485 w 4557485"/>
                <a:gd name="connsiteY1" fmla="*/ 1756228 h 2002971"/>
                <a:gd name="connsiteX2" fmla="*/ 1086964 w 4557485"/>
                <a:gd name="connsiteY2" fmla="*/ 1335314 h 2002971"/>
                <a:gd name="connsiteX3" fmla="*/ 1598179 w 4557485"/>
                <a:gd name="connsiteY3" fmla="*/ 827314 h 2002971"/>
                <a:gd name="connsiteX4" fmla="*/ 1765440 w 4557485"/>
                <a:gd name="connsiteY4" fmla="*/ 580571 h 2002971"/>
                <a:gd name="connsiteX5" fmla="*/ 1995367 w 4557485"/>
                <a:gd name="connsiteY5" fmla="*/ 435429 h 2002971"/>
                <a:gd name="connsiteX6" fmla="*/ 2128993 w 4557485"/>
                <a:gd name="connsiteY6" fmla="*/ 232227 h 2002971"/>
                <a:gd name="connsiteX7" fmla="*/ 2368829 w 4557485"/>
                <a:gd name="connsiteY7" fmla="*/ 43543 h 2002971"/>
                <a:gd name="connsiteX8" fmla="*/ 2801257 w 4557485"/>
                <a:gd name="connsiteY8" fmla="*/ 101600 h 2002971"/>
                <a:gd name="connsiteX9" fmla="*/ 3106057 w 4557485"/>
                <a:gd name="connsiteY9" fmla="*/ 653143 h 2002971"/>
                <a:gd name="connsiteX10" fmla="*/ 3468914 w 4557485"/>
                <a:gd name="connsiteY10" fmla="*/ 1320800 h 2002971"/>
                <a:gd name="connsiteX11" fmla="*/ 3976914 w 4557485"/>
                <a:gd name="connsiteY11" fmla="*/ 1741714 h 2002971"/>
                <a:gd name="connsiteX12" fmla="*/ 4557485 w 4557485"/>
                <a:gd name="connsiteY12" fmla="*/ 1959428 h 2002971"/>
                <a:gd name="connsiteX0" fmla="*/ 0 w 4557485"/>
                <a:gd name="connsiteY0" fmla="*/ 2191657 h 2191657"/>
                <a:gd name="connsiteX1" fmla="*/ 493485 w 4557485"/>
                <a:gd name="connsiteY1" fmla="*/ 1944914 h 2191657"/>
                <a:gd name="connsiteX2" fmla="*/ 1086964 w 4557485"/>
                <a:gd name="connsiteY2" fmla="*/ 1524000 h 2191657"/>
                <a:gd name="connsiteX3" fmla="*/ 1598179 w 4557485"/>
                <a:gd name="connsiteY3" fmla="*/ 1016000 h 2191657"/>
                <a:gd name="connsiteX4" fmla="*/ 1765440 w 4557485"/>
                <a:gd name="connsiteY4" fmla="*/ 769257 h 2191657"/>
                <a:gd name="connsiteX5" fmla="*/ 1995367 w 4557485"/>
                <a:gd name="connsiteY5" fmla="*/ 624115 h 2191657"/>
                <a:gd name="connsiteX6" fmla="*/ 2128993 w 4557485"/>
                <a:gd name="connsiteY6" fmla="*/ 420913 h 2191657"/>
                <a:gd name="connsiteX7" fmla="*/ 2368829 w 4557485"/>
                <a:gd name="connsiteY7" fmla="*/ 232229 h 2191657"/>
                <a:gd name="connsiteX8" fmla="*/ 2801258 w 4557485"/>
                <a:gd name="connsiteY8" fmla="*/ 101600 h 2191657"/>
                <a:gd name="connsiteX9" fmla="*/ 3106057 w 4557485"/>
                <a:gd name="connsiteY9" fmla="*/ 841829 h 2191657"/>
                <a:gd name="connsiteX10" fmla="*/ 3468914 w 4557485"/>
                <a:gd name="connsiteY10" fmla="*/ 1509486 h 2191657"/>
                <a:gd name="connsiteX11" fmla="*/ 3976914 w 4557485"/>
                <a:gd name="connsiteY11" fmla="*/ 1930400 h 2191657"/>
                <a:gd name="connsiteX12" fmla="*/ 4557485 w 4557485"/>
                <a:gd name="connsiteY12" fmla="*/ 2148114 h 2191657"/>
                <a:gd name="connsiteX0" fmla="*/ 0 w 4071454"/>
                <a:gd name="connsiteY0" fmla="*/ 2290838 h 2290838"/>
                <a:gd name="connsiteX1" fmla="*/ 493485 w 4071454"/>
                <a:gd name="connsiteY1" fmla="*/ 2044095 h 2290838"/>
                <a:gd name="connsiteX2" fmla="*/ 1086964 w 4071454"/>
                <a:gd name="connsiteY2" fmla="*/ 1623181 h 2290838"/>
                <a:gd name="connsiteX3" fmla="*/ 1598179 w 4071454"/>
                <a:gd name="connsiteY3" fmla="*/ 1115181 h 2290838"/>
                <a:gd name="connsiteX4" fmla="*/ 1765440 w 4071454"/>
                <a:gd name="connsiteY4" fmla="*/ 868438 h 2290838"/>
                <a:gd name="connsiteX5" fmla="*/ 1995367 w 4071454"/>
                <a:gd name="connsiteY5" fmla="*/ 723296 h 2290838"/>
                <a:gd name="connsiteX6" fmla="*/ 2128993 w 4071454"/>
                <a:gd name="connsiteY6" fmla="*/ 520094 h 2290838"/>
                <a:gd name="connsiteX7" fmla="*/ 2368829 w 4071454"/>
                <a:gd name="connsiteY7" fmla="*/ 331410 h 2290838"/>
                <a:gd name="connsiteX8" fmla="*/ 2801258 w 4071454"/>
                <a:gd name="connsiteY8" fmla="*/ 200781 h 2290838"/>
                <a:gd name="connsiteX9" fmla="*/ 3106057 w 4071454"/>
                <a:gd name="connsiteY9" fmla="*/ 941010 h 2290838"/>
                <a:gd name="connsiteX10" fmla="*/ 3468914 w 4071454"/>
                <a:gd name="connsiteY10" fmla="*/ 1608667 h 2290838"/>
                <a:gd name="connsiteX11" fmla="*/ 3976914 w 4071454"/>
                <a:gd name="connsiteY11" fmla="*/ 2029581 h 2290838"/>
                <a:gd name="connsiteX12" fmla="*/ 4036149 w 4071454"/>
                <a:gd name="connsiteY12" fmla="*/ 55638 h 2290838"/>
                <a:gd name="connsiteX0" fmla="*/ 0 w 4071453"/>
                <a:gd name="connsiteY0" fmla="*/ 2290838 h 2290838"/>
                <a:gd name="connsiteX1" fmla="*/ 493485 w 4071453"/>
                <a:gd name="connsiteY1" fmla="*/ 2044095 h 2290838"/>
                <a:gd name="connsiteX2" fmla="*/ 918791 w 4071453"/>
                <a:gd name="connsiteY2" fmla="*/ 1797352 h 2290838"/>
                <a:gd name="connsiteX3" fmla="*/ 1598179 w 4071453"/>
                <a:gd name="connsiteY3" fmla="*/ 1115181 h 2290838"/>
                <a:gd name="connsiteX4" fmla="*/ 1765440 w 4071453"/>
                <a:gd name="connsiteY4" fmla="*/ 868438 h 2290838"/>
                <a:gd name="connsiteX5" fmla="*/ 1995367 w 4071453"/>
                <a:gd name="connsiteY5" fmla="*/ 723296 h 2290838"/>
                <a:gd name="connsiteX6" fmla="*/ 2128993 w 4071453"/>
                <a:gd name="connsiteY6" fmla="*/ 520094 h 2290838"/>
                <a:gd name="connsiteX7" fmla="*/ 2368829 w 4071453"/>
                <a:gd name="connsiteY7" fmla="*/ 331410 h 2290838"/>
                <a:gd name="connsiteX8" fmla="*/ 2801258 w 4071453"/>
                <a:gd name="connsiteY8" fmla="*/ 200781 h 2290838"/>
                <a:gd name="connsiteX9" fmla="*/ 3106057 w 4071453"/>
                <a:gd name="connsiteY9" fmla="*/ 941010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071453"/>
                <a:gd name="connsiteY0" fmla="*/ 2290838 h 2290838"/>
                <a:gd name="connsiteX1" fmla="*/ 459850 w 4071453"/>
                <a:gd name="connsiteY1" fmla="*/ 2131181 h 2290838"/>
                <a:gd name="connsiteX2" fmla="*/ 918791 w 4071453"/>
                <a:gd name="connsiteY2" fmla="*/ 1797352 h 2290838"/>
                <a:gd name="connsiteX3" fmla="*/ 1598179 w 4071453"/>
                <a:gd name="connsiteY3" fmla="*/ 1115181 h 2290838"/>
                <a:gd name="connsiteX4" fmla="*/ 1765440 w 4071453"/>
                <a:gd name="connsiteY4" fmla="*/ 868438 h 2290838"/>
                <a:gd name="connsiteX5" fmla="*/ 1995367 w 4071453"/>
                <a:gd name="connsiteY5" fmla="*/ 723296 h 2290838"/>
                <a:gd name="connsiteX6" fmla="*/ 2128993 w 4071453"/>
                <a:gd name="connsiteY6" fmla="*/ 520094 h 2290838"/>
                <a:gd name="connsiteX7" fmla="*/ 2368829 w 4071453"/>
                <a:gd name="connsiteY7" fmla="*/ 331410 h 2290838"/>
                <a:gd name="connsiteX8" fmla="*/ 2801258 w 4071453"/>
                <a:gd name="connsiteY8" fmla="*/ 200781 h 2290838"/>
                <a:gd name="connsiteX9" fmla="*/ 3106057 w 4071453"/>
                <a:gd name="connsiteY9" fmla="*/ 941010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071453"/>
                <a:gd name="connsiteY0" fmla="*/ 2290838 h 2290838"/>
                <a:gd name="connsiteX1" fmla="*/ 459850 w 4071453"/>
                <a:gd name="connsiteY1" fmla="*/ 2131181 h 2290838"/>
                <a:gd name="connsiteX2" fmla="*/ 918791 w 4071453"/>
                <a:gd name="connsiteY2" fmla="*/ 1797352 h 2290838"/>
                <a:gd name="connsiteX3" fmla="*/ 1245016 w 4071453"/>
                <a:gd name="connsiteY3" fmla="*/ 1521581 h 2290838"/>
                <a:gd name="connsiteX4" fmla="*/ 1765440 w 4071453"/>
                <a:gd name="connsiteY4" fmla="*/ 868438 h 2290838"/>
                <a:gd name="connsiteX5" fmla="*/ 1995367 w 4071453"/>
                <a:gd name="connsiteY5" fmla="*/ 723296 h 2290838"/>
                <a:gd name="connsiteX6" fmla="*/ 2128993 w 4071453"/>
                <a:gd name="connsiteY6" fmla="*/ 520094 h 2290838"/>
                <a:gd name="connsiteX7" fmla="*/ 2368829 w 4071453"/>
                <a:gd name="connsiteY7" fmla="*/ 331410 h 2290838"/>
                <a:gd name="connsiteX8" fmla="*/ 2801258 w 4071453"/>
                <a:gd name="connsiteY8" fmla="*/ 200781 h 2290838"/>
                <a:gd name="connsiteX9" fmla="*/ 3106057 w 4071453"/>
                <a:gd name="connsiteY9" fmla="*/ 941010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071453"/>
                <a:gd name="connsiteY0" fmla="*/ 2290838 h 2290838"/>
                <a:gd name="connsiteX1" fmla="*/ 459850 w 4071453"/>
                <a:gd name="connsiteY1" fmla="*/ 2131181 h 2290838"/>
                <a:gd name="connsiteX2" fmla="*/ 918791 w 4071453"/>
                <a:gd name="connsiteY2" fmla="*/ 1797352 h 2290838"/>
                <a:gd name="connsiteX3" fmla="*/ 1245016 w 4071453"/>
                <a:gd name="connsiteY3" fmla="*/ 1521581 h 2290838"/>
                <a:gd name="connsiteX4" fmla="*/ 1630902 w 4071453"/>
                <a:gd name="connsiteY4" fmla="*/ 1158723 h 2290838"/>
                <a:gd name="connsiteX5" fmla="*/ 1995367 w 4071453"/>
                <a:gd name="connsiteY5" fmla="*/ 723296 h 2290838"/>
                <a:gd name="connsiteX6" fmla="*/ 2128993 w 4071453"/>
                <a:gd name="connsiteY6" fmla="*/ 520094 h 2290838"/>
                <a:gd name="connsiteX7" fmla="*/ 2368829 w 4071453"/>
                <a:gd name="connsiteY7" fmla="*/ 331410 h 2290838"/>
                <a:gd name="connsiteX8" fmla="*/ 2801258 w 4071453"/>
                <a:gd name="connsiteY8" fmla="*/ 200781 h 2290838"/>
                <a:gd name="connsiteX9" fmla="*/ 3106057 w 4071453"/>
                <a:gd name="connsiteY9" fmla="*/ 941010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071453"/>
                <a:gd name="connsiteY0" fmla="*/ 2290838 h 2290838"/>
                <a:gd name="connsiteX1" fmla="*/ 459850 w 4071453"/>
                <a:gd name="connsiteY1" fmla="*/ 2131181 h 2290838"/>
                <a:gd name="connsiteX2" fmla="*/ 918791 w 4071453"/>
                <a:gd name="connsiteY2" fmla="*/ 1797352 h 2290838"/>
                <a:gd name="connsiteX3" fmla="*/ 1245016 w 4071453"/>
                <a:gd name="connsiteY3" fmla="*/ 1521581 h 2290838"/>
                <a:gd name="connsiteX4" fmla="*/ 1630902 w 4071453"/>
                <a:gd name="connsiteY4" fmla="*/ 1158723 h 2290838"/>
                <a:gd name="connsiteX5" fmla="*/ 1877646 w 4071453"/>
                <a:gd name="connsiteY5" fmla="*/ 911982 h 2290838"/>
                <a:gd name="connsiteX6" fmla="*/ 2128993 w 4071453"/>
                <a:gd name="connsiteY6" fmla="*/ 520094 h 2290838"/>
                <a:gd name="connsiteX7" fmla="*/ 2368829 w 4071453"/>
                <a:gd name="connsiteY7" fmla="*/ 331410 h 2290838"/>
                <a:gd name="connsiteX8" fmla="*/ 2801258 w 4071453"/>
                <a:gd name="connsiteY8" fmla="*/ 200781 h 2290838"/>
                <a:gd name="connsiteX9" fmla="*/ 3106057 w 4071453"/>
                <a:gd name="connsiteY9" fmla="*/ 941010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071453"/>
                <a:gd name="connsiteY0" fmla="*/ 2290838 h 2290838"/>
                <a:gd name="connsiteX1" fmla="*/ 459850 w 4071453"/>
                <a:gd name="connsiteY1" fmla="*/ 2131181 h 2290838"/>
                <a:gd name="connsiteX2" fmla="*/ 918791 w 4071453"/>
                <a:gd name="connsiteY2" fmla="*/ 1797352 h 2290838"/>
                <a:gd name="connsiteX3" fmla="*/ 1245016 w 4071453"/>
                <a:gd name="connsiteY3" fmla="*/ 1521581 h 2290838"/>
                <a:gd name="connsiteX4" fmla="*/ 1630902 w 4071453"/>
                <a:gd name="connsiteY4" fmla="*/ 1158723 h 2290838"/>
                <a:gd name="connsiteX5" fmla="*/ 1877646 w 4071453"/>
                <a:gd name="connsiteY5" fmla="*/ 911982 h 2290838"/>
                <a:gd name="connsiteX6" fmla="*/ 2179445 w 4071453"/>
                <a:gd name="connsiteY6" fmla="*/ 636208 h 2290838"/>
                <a:gd name="connsiteX7" fmla="*/ 2368829 w 4071453"/>
                <a:gd name="connsiteY7" fmla="*/ 331410 h 2290838"/>
                <a:gd name="connsiteX8" fmla="*/ 2801258 w 4071453"/>
                <a:gd name="connsiteY8" fmla="*/ 200781 h 2290838"/>
                <a:gd name="connsiteX9" fmla="*/ 3106057 w 4071453"/>
                <a:gd name="connsiteY9" fmla="*/ 941010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071453"/>
                <a:gd name="connsiteY0" fmla="*/ 2290838 h 2290838"/>
                <a:gd name="connsiteX1" fmla="*/ 459850 w 4071453"/>
                <a:gd name="connsiteY1" fmla="*/ 2131181 h 2290838"/>
                <a:gd name="connsiteX2" fmla="*/ 918791 w 4071453"/>
                <a:gd name="connsiteY2" fmla="*/ 1797352 h 2290838"/>
                <a:gd name="connsiteX3" fmla="*/ 1245016 w 4071453"/>
                <a:gd name="connsiteY3" fmla="*/ 1521581 h 2290838"/>
                <a:gd name="connsiteX4" fmla="*/ 1630902 w 4071453"/>
                <a:gd name="connsiteY4" fmla="*/ 1158723 h 2290838"/>
                <a:gd name="connsiteX5" fmla="*/ 1877646 w 4071453"/>
                <a:gd name="connsiteY5" fmla="*/ 911982 h 2290838"/>
                <a:gd name="connsiteX6" fmla="*/ 2179445 w 4071453"/>
                <a:gd name="connsiteY6" fmla="*/ 636208 h 2290838"/>
                <a:gd name="connsiteX7" fmla="*/ 2385646 w 4071453"/>
                <a:gd name="connsiteY7" fmla="*/ 505582 h 2290838"/>
                <a:gd name="connsiteX8" fmla="*/ 2801258 w 4071453"/>
                <a:gd name="connsiteY8" fmla="*/ 200781 h 2290838"/>
                <a:gd name="connsiteX9" fmla="*/ 3106057 w 4071453"/>
                <a:gd name="connsiteY9" fmla="*/ 941010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071453"/>
                <a:gd name="connsiteY0" fmla="*/ 2290838 h 2290838"/>
                <a:gd name="connsiteX1" fmla="*/ 459850 w 4071453"/>
                <a:gd name="connsiteY1" fmla="*/ 2131181 h 2290838"/>
                <a:gd name="connsiteX2" fmla="*/ 918791 w 4071453"/>
                <a:gd name="connsiteY2" fmla="*/ 1797352 h 2290838"/>
                <a:gd name="connsiteX3" fmla="*/ 1245016 w 4071453"/>
                <a:gd name="connsiteY3" fmla="*/ 1521581 h 2290838"/>
                <a:gd name="connsiteX4" fmla="*/ 1630902 w 4071453"/>
                <a:gd name="connsiteY4" fmla="*/ 1158723 h 2290838"/>
                <a:gd name="connsiteX5" fmla="*/ 1877646 w 4071453"/>
                <a:gd name="connsiteY5" fmla="*/ 911982 h 2290838"/>
                <a:gd name="connsiteX6" fmla="*/ 2179445 w 4071453"/>
                <a:gd name="connsiteY6" fmla="*/ 636208 h 2290838"/>
                <a:gd name="connsiteX7" fmla="*/ 2385646 w 4071453"/>
                <a:gd name="connsiteY7" fmla="*/ 505582 h 2290838"/>
                <a:gd name="connsiteX8" fmla="*/ 2599450 w 4071453"/>
                <a:gd name="connsiteY8" fmla="*/ 360438 h 2290838"/>
                <a:gd name="connsiteX9" fmla="*/ 3106057 w 4071453"/>
                <a:gd name="connsiteY9" fmla="*/ 941010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071453"/>
                <a:gd name="connsiteY0" fmla="*/ 2290838 h 2290838"/>
                <a:gd name="connsiteX1" fmla="*/ 459850 w 4071453"/>
                <a:gd name="connsiteY1" fmla="*/ 2131181 h 2290838"/>
                <a:gd name="connsiteX2" fmla="*/ 918791 w 4071453"/>
                <a:gd name="connsiteY2" fmla="*/ 1797352 h 2290838"/>
                <a:gd name="connsiteX3" fmla="*/ 1245016 w 4071453"/>
                <a:gd name="connsiteY3" fmla="*/ 1521581 h 2290838"/>
                <a:gd name="connsiteX4" fmla="*/ 1630902 w 4071453"/>
                <a:gd name="connsiteY4" fmla="*/ 1158723 h 2290838"/>
                <a:gd name="connsiteX5" fmla="*/ 1877646 w 4071453"/>
                <a:gd name="connsiteY5" fmla="*/ 911982 h 2290838"/>
                <a:gd name="connsiteX6" fmla="*/ 2179445 w 4071453"/>
                <a:gd name="connsiteY6" fmla="*/ 636208 h 2290838"/>
                <a:gd name="connsiteX7" fmla="*/ 2385646 w 4071453"/>
                <a:gd name="connsiteY7" fmla="*/ 505582 h 2290838"/>
                <a:gd name="connsiteX8" fmla="*/ 2599450 w 4071453"/>
                <a:gd name="connsiteY8" fmla="*/ 360438 h 2290838"/>
                <a:gd name="connsiteX9" fmla="*/ 2803346 w 4071453"/>
                <a:gd name="connsiteY9" fmla="*/ 345925 h 2290838"/>
                <a:gd name="connsiteX10" fmla="*/ 3468914 w 4071453"/>
                <a:gd name="connsiteY10" fmla="*/ 1608667 h 2290838"/>
                <a:gd name="connsiteX11" fmla="*/ 3976914 w 4071453"/>
                <a:gd name="connsiteY11" fmla="*/ 2029581 h 2290838"/>
                <a:gd name="connsiteX12" fmla="*/ 4036149 w 4071453"/>
                <a:gd name="connsiteY12" fmla="*/ 55638 h 2290838"/>
                <a:gd name="connsiteX0" fmla="*/ 0 w 4158342"/>
                <a:gd name="connsiteY0" fmla="*/ 2356151 h 2356151"/>
                <a:gd name="connsiteX1" fmla="*/ 459850 w 4158342"/>
                <a:gd name="connsiteY1" fmla="*/ 2196494 h 2356151"/>
                <a:gd name="connsiteX2" fmla="*/ 918791 w 4158342"/>
                <a:gd name="connsiteY2" fmla="*/ 1862665 h 2356151"/>
                <a:gd name="connsiteX3" fmla="*/ 1245016 w 4158342"/>
                <a:gd name="connsiteY3" fmla="*/ 1586894 h 2356151"/>
                <a:gd name="connsiteX4" fmla="*/ 1630902 w 4158342"/>
                <a:gd name="connsiteY4" fmla="*/ 1224036 h 2356151"/>
                <a:gd name="connsiteX5" fmla="*/ 1877646 w 4158342"/>
                <a:gd name="connsiteY5" fmla="*/ 977295 h 2356151"/>
                <a:gd name="connsiteX6" fmla="*/ 2179445 w 4158342"/>
                <a:gd name="connsiteY6" fmla="*/ 701521 h 2356151"/>
                <a:gd name="connsiteX7" fmla="*/ 2385646 w 4158342"/>
                <a:gd name="connsiteY7" fmla="*/ 570895 h 2356151"/>
                <a:gd name="connsiteX8" fmla="*/ 2599450 w 4158342"/>
                <a:gd name="connsiteY8" fmla="*/ 425751 h 2356151"/>
                <a:gd name="connsiteX9" fmla="*/ 2803346 w 4158342"/>
                <a:gd name="connsiteY9" fmla="*/ 411238 h 2356151"/>
                <a:gd name="connsiteX10" fmla="*/ 2947579 w 4158342"/>
                <a:gd name="connsiteY10" fmla="*/ 280609 h 2356151"/>
                <a:gd name="connsiteX11" fmla="*/ 3976914 w 4158342"/>
                <a:gd name="connsiteY11" fmla="*/ 2094894 h 2356151"/>
                <a:gd name="connsiteX12" fmla="*/ 4036149 w 4158342"/>
                <a:gd name="connsiteY12" fmla="*/ 120951 h 2356151"/>
                <a:gd name="connsiteX0" fmla="*/ 0 w 4036148"/>
                <a:gd name="connsiteY0" fmla="*/ 2290838 h 2290838"/>
                <a:gd name="connsiteX1" fmla="*/ 459850 w 4036148"/>
                <a:gd name="connsiteY1" fmla="*/ 2131181 h 2290838"/>
                <a:gd name="connsiteX2" fmla="*/ 918791 w 4036148"/>
                <a:gd name="connsiteY2" fmla="*/ 1797352 h 2290838"/>
                <a:gd name="connsiteX3" fmla="*/ 1245016 w 4036148"/>
                <a:gd name="connsiteY3" fmla="*/ 1521581 h 2290838"/>
                <a:gd name="connsiteX4" fmla="*/ 1630902 w 4036148"/>
                <a:gd name="connsiteY4" fmla="*/ 1158723 h 2290838"/>
                <a:gd name="connsiteX5" fmla="*/ 1877646 w 4036148"/>
                <a:gd name="connsiteY5" fmla="*/ 911982 h 2290838"/>
                <a:gd name="connsiteX6" fmla="*/ 2179445 w 4036148"/>
                <a:gd name="connsiteY6" fmla="*/ 636208 h 2290838"/>
                <a:gd name="connsiteX7" fmla="*/ 2385646 w 4036148"/>
                <a:gd name="connsiteY7" fmla="*/ 505582 h 2290838"/>
                <a:gd name="connsiteX8" fmla="*/ 2599450 w 4036148"/>
                <a:gd name="connsiteY8" fmla="*/ 360438 h 2290838"/>
                <a:gd name="connsiteX9" fmla="*/ 2803346 w 4036148"/>
                <a:gd name="connsiteY9" fmla="*/ 345925 h 2290838"/>
                <a:gd name="connsiteX10" fmla="*/ 2947579 w 4036148"/>
                <a:gd name="connsiteY10" fmla="*/ 215296 h 2290838"/>
                <a:gd name="connsiteX11" fmla="*/ 3354675 w 4036148"/>
                <a:gd name="connsiteY11" fmla="*/ 128209 h 2290838"/>
                <a:gd name="connsiteX12" fmla="*/ 4036149 w 4036148"/>
                <a:gd name="connsiteY12" fmla="*/ 55638 h 2290838"/>
                <a:gd name="connsiteX0" fmla="*/ 0 w 4036149"/>
                <a:gd name="connsiteY0" fmla="*/ 2290838 h 2290838"/>
                <a:gd name="connsiteX1" fmla="*/ 459850 w 4036149"/>
                <a:gd name="connsiteY1" fmla="*/ 2131181 h 2290838"/>
                <a:gd name="connsiteX2" fmla="*/ 918791 w 4036149"/>
                <a:gd name="connsiteY2" fmla="*/ 1797352 h 2290838"/>
                <a:gd name="connsiteX3" fmla="*/ 1245016 w 4036149"/>
                <a:gd name="connsiteY3" fmla="*/ 1521581 h 2290838"/>
                <a:gd name="connsiteX4" fmla="*/ 1630902 w 4036149"/>
                <a:gd name="connsiteY4" fmla="*/ 1158723 h 2290838"/>
                <a:gd name="connsiteX5" fmla="*/ 1877646 w 4036149"/>
                <a:gd name="connsiteY5" fmla="*/ 911982 h 2290838"/>
                <a:gd name="connsiteX6" fmla="*/ 2179445 w 4036149"/>
                <a:gd name="connsiteY6" fmla="*/ 636208 h 2290838"/>
                <a:gd name="connsiteX7" fmla="*/ 2385646 w 4036149"/>
                <a:gd name="connsiteY7" fmla="*/ 505582 h 2290838"/>
                <a:gd name="connsiteX8" fmla="*/ 2599450 w 4036149"/>
                <a:gd name="connsiteY8" fmla="*/ 360438 h 2290838"/>
                <a:gd name="connsiteX9" fmla="*/ 2752894 w 4036149"/>
                <a:gd name="connsiteY9" fmla="*/ 287868 h 2290838"/>
                <a:gd name="connsiteX10" fmla="*/ 2947579 w 4036149"/>
                <a:gd name="connsiteY10" fmla="*/ 215296 h 2290838"/>
                <a:gd name="connsiteX11" fmla="*/ 3354675 w 4036149"/>
                <a:gd name="connsiteY11" fmla="*/ 128209 h 2290838"/>
                <a:gd name="connsiteX12" fmla="*/ 4036149 w 4036149"/>
                <a:gd name="connsiteY12" fmla="*/ 55638 h 2290838"/>
                <a:gd name="connsiteX0" fmla="*/ 0 w 4002515"/>
                <a:gd name="connsiteY0" fmla="*/ 2366693 h 2366693"/>
                <a:gd name="connsiteX1" fmla="*/ 459850 w 4002515"/>
                <a:gd name="connsiteY1" fmla="*/ 2207036 h 2366693"/>
                <a:gd name="connsiteX2" fmla="*/ 918791 w 4002515"/>
                <a:gd name="connsiteY2" fmla="*/ 1873207 h 2366693"/>
                <a:gd name="connsiteX3" fmla="*/ 1245016 w 4002515"/>
                <a:gd name="connsiteY3" fmla="*/ 1597436 h 2366693"/>
                <a:gd name="connsiteX4" fmla="*/ 1630902 w 4002515"/>
                <a:gd name="connsiteY4" fmla="*/ 1234578 h 2366693"/>
                <a:gd name="connsiteX5" fmla="*/ 1877646 w 4002515"/>
                <a:gd name="connsiteY5" fmla="*/ 987837 h 2366693"/>
                <a:gd name="connsiteX6" fmla="*/ 2179445 w 4002515"/>
                <a:gd name="connsiteY6" fmla="*/ 712063 h 2366693"/>
                <a:gd name="connsiteX7" fmla="*/ 2385646 w 4002515"/>
                <a:gd name="connsiteY7" fmla="*/ 581437 h 2366693"/>
                <a:gd name="connsiteX8" fmla="*/ 2599450 w 4002515"/>
                <a:gd name="connsiteY8" fmla="*/ 436293 h 2366693"/>
                <a:gd name="connsiteX9" fmla="*/ 2752894 w 4002515"/>
                <a:gd name="connsiteY9" fmla="*/ 363723 h 2366693"/>
                <a:gd name="connsiteX10" fmla="*/ 2947579 w 4002515"/>
                <a:gd name="connsiteY10" fmla="*/ 291151 h 2366693"/>
                <a:gd name="connsiteX11" fmla="*/ 3354675 w 4002515"/>
                <a:gd name="connsiteY11" fmla="*/ 204064 h 2366693"/>
                <a:gd name="connsiteX12" fmla="*/ 4002515 w 4002515"/>
                <a:gd name="connsiteY12" fmla="*/ 55638 h 2366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02515" h="2366693">
                  <a:moveTo>
                    <a:pt x="0" y="2366693"/>
                  </a:moveTo>
                  <a:cubicBezTo>
                    <a:pt x="146352" y="2326778"/>
                    <a:pt x="306718" y="2289284"/>
                    <a:pt x="459850" y="2207036"/>
                  </a:cubicBezTo>
                  <a:cubicBezTo>
                    <a:pt x="612982" y="2124788"/>
                    <a:pt x="787930" y="1974807"/>
                    <a:pt x="918791" y="1873207"/>
                  </a:cubicBezTo>
                  <a:cubicBezTo>
                    <a:pt x="1049652" y="1771607"/>
                    <a:pt x="1126331" y="1703874"/>
                    <a:pt x="1245016" y="1597436"/>
                  </a:cubicBezTo>
                  <a:cubicBezTo>
                    <a:pt x="1363701" y="1490998"/>
                    <a:pt x="1525464" y="1336178"/>
                    <a:pt x="1630902" y="1234578"/>
                  </a:cubicBezTo>
                  <a:cubicBezTo>
                    <a:pt x="1736340" y="1132978"/>
                    <a:pt x="1786222" y="1074923"/>
                    <a:pt x="1877646" y="987837"/>
                  </a:cubicBezTo>
                  <a:cubicBezTo>
                    <a:pt x="1969070" y="900751"/>
                    <a:pt x="2094778" y="779796"/>
                    <a:pt x="2179445" y="712063"/>
                  </a:cubicBezTo>
                  <a:cubicBezTo>
                    <a:pt x="2264112" y="644330"/>
                    <a:pt x="2315645" y="627399"/>
                    <a:pt x="2385646" y="581437"/>
                  </a:cubicBezTo>
                  <a:cubicBezTo>
                    <a:pt x="2455647" y="535475"/>
                    <a:pt x="2538242" y="472579"/>
                    <a:pt x="2599450" y="436293"/>
                  </a:cubicBezTo>
                  <a:cubicBezTo>
                    <a:pt x="2660658" y="400007"/>
                    <a:pt x="2694873" y="387913"/>
                    <a:pt x="2752894" y="363723"/>
                  </a:cubicBezTo>
                  <a:cubicBezTo>
                    <a:pt x="2810915" y="339533"/>
                    <a:pt x="2847282" y="317761"/>
                    <a:pt x="2947579" y="291151"/>
                  </a:cubicBezTo>
                  <a:cubicBezTo>
                    <a:pt x="3047876" y="264541"/>
                    <a:pt x="3178852" y="243316"/>
                    <a:pt x="3354675" y="204064"/>
                  </a:cubicBezTo>
                  <a:cubicBezTo>
                    <a:pt x="3530498" y="164812"/>
                    <a:pt x="3802943" y="0"/>
                    <a:pt x="4002515" y="55638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5: Determinar a Importância Relativa dos Critérios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Consiste em atribuir pesos aos critérios, a fim de mostrar a importância de um critério para o decisor.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Existem muitas maneiras de atribuir pesos aos critérios.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Os valores dos pesos relacionam-se com as escalas de medidas usadas na pontuação das alternativas. Dessa fora, o peso de um critério envolve o conceito psicológico de importância e o poder discriminatório da escala na qual o critério é medido.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6: Determinar a Avaliação Global de cada Alternativa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Usando uma função de valor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multiatributo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determina-se o valor o pontuação de cada alternativa.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4" name="Picture 259" descr="C:\WINDOWS\Application Data\Microsoft\Media Catalog\Euideia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4140" y="2474274"/>
            <a:ext cx="620257" cy="188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3410" name="Object 1"/>
          <p:cNvGraphicFramePr>
            <a:graphicFrameLocks noChangeAspect="1"/>
          </p:cNvGraphicFramePr>
          <p:nvPr/>
        </p:nvGraphicFramePr>
        <p:xfrm>
          <a:off x="3865335" y="2812970"/>
          <a:ext cx="2731967" cy="1179059"/>
        </p:xfrm>
        <a:graphic>
          <a:graphicData uri="http://schemas.openxmlformats.org/presentationml/2006/ole">
            <p:oleObj spid="_x0000_s273411" name="Equação" r:id="rId5" imgW="1117115" imgH="482391" progId="Equation.3">
              <p:embed/>
            </p:oleObj>
          </a:graphicData>
        </a:graphic>
      </p:graphicFrame>
      <p:sp>
        <p:nvSpPr>
          <p:cNvPr id="6" name="Retângulo 5"/>
          <p:cNvSpPr/>
          <p:nvPr/>
        </p:nvSpPr>
        <p:spPr>
          <a:xfrm>
            <a:off x="452032" y="4623515"/>
            <a:ext cx="82441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Onde: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v</a:t>
            </a:r>
            <a:r>
              <a:rPr lang="pt-BR" sz="2000" b="0" i="1" baseline="-2500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(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 – atributo da alternativa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considerando o critério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w</a:t>
            </a:r>
            <a:r>
              <a:rPr lang="pt-BR" sz="2000" b="0" i="1" baseline="-2500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i="1" baseline="-25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–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peso do critério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v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(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 – valor da função multiatributo para a alternativa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 e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 –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número de critérios.</a:t>
            </a:r>
            <a:endParaRPr lang="pt-BR" sz="2000" b="0" i="1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7: Análise de Sensibilidade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É muito importante realizar uma análise de sensibilidade, especialmente nos pesos dos critérios, a fim de perceber a resistência dos valores das alternativas a possíveis mudanças nas preferências do tomador de decisão.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74436" name="AutoShape 4" descr="http://www.shimadzu.com.br/analitica/produtos/espectrometros/xps-esca/images/hsa-fig3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74438" name="Picture 6" descr="http://www.shimadzu.com.br/analitica/produtos/espectrometros/xps-esca/images/hsa-fig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7859" y="3290433"/>
            <a:ext cx="4112275" cy="2776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8: Recomendações e Apresentação de um Relatório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análise realizada deve ser considerada junto com as informações relevantes para o processo de tomada de decisões, com o intuito de se fazer uma recomendação final.</a:t>
            </a:r>
          </a:p>
        </p:txBody>
      </p:sp>
      <p:pic>
        <p:nvPicPr>
          <p:cNvPr id="278530" name="Picture 2" descr="http://www.coastaleurope.com/upload/up_images/0409-P10-SCE_relator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7802" y="3044371"/>
            <a:ext cx="3991429" cy="2993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9: Implementação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Esta etapa deve ser considerado desde o inicio do processo.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Os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decisores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devem estar cientes, durante todo o processo de análise, dos fatores que afetam a implementação das alternativas.</a:t>
            </a:r>
          </a:p>
        </p:txBody>
      </p:sp>
      <p:pic>
        <p:nvPicPr>
          <p:cNvPr id="276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5160" y="3256644"/>
            <a:ext cx="3636718" cy="270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089274" y="2006600"/>
            <a:ext cx="5940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Método de Borda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Importância histórica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Facilidade de aplicação: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Aceitação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Implementação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Têm pouca sensibilidade a escala de avaliação empregada - daí serem considerados Métodos Ordinais.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Jean-Charles Borda em 1781, na França para ser aplicado em comitês compostos por mais de um indivíduo (problema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multidecisor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Idéia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central: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Combinar “rankings” individuais estabelecidos por cada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decisor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em um “ranking” global.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Este procedimento foi utilizado para promover eleições no período da Revolução Francesa.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089274" y="2006600"/>
            <a:ext cx="5940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Principais Etapas da Análise de Decisão Envolvendo Múltiplos Critérios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Etapas: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Definir os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decisores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juízes ou elementos do júri.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Definir os elementos a serem “ranqueados” (“réus”).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Obter as avaliações ou julgamentos de cada juiz.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Associar um número de ordem ou “ranking” a cada alternativa para cada juiz.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Somar estes números de ordem obtendo um número de ordem global.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Escolher alternativa com o melhor “ranking”.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Exemplo: Escolha de um automóvel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Três alternativas:</a:t>
            </a:r>
          </a:p>
          <a:p>
            <a:pPr marL="1181100" lvl="2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(Carro1, Carro2 e Carro3)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Seis critérios</a:t>
            </a:r>
          </a:p>
          <a:p>
            <a:pPr marL="1181100" lvl="2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(C1, C2, C3, C4, C5 e C6).</a:t>
            </a:r>
          </a:p>
          <a:p>
            <a:pPr marL="1181100" lvl="2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Julgar as três alternativas á luz de cada um dos critérios, atribuindo:</a:t>
            </a:r>
          </a:p>
          <a:p>
            <a:pPr marL="1181100" lvl="2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Nota 1 ao carro que considere como melhor opção;</a:t>
            </a:r>
          </a:p>
          <a:p>
            <a:pPr marL="1181100" lvl="2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Nota 2 ao carro que considere como segunda melhor opção;</a:t>
            </a:r>
          </a:p>
          <a:p>
            <a:pPr marL="1181100" lvl="2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Nota 3 ao automóvel que considere como terceira melhor opção.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25100" y="4871955"/>
            <a:ext cx="8244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Tabela de pagamentos pronta.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Alguns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rankings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repetidos.</a:t>
            </a:r>
            <a:endParaRPr lang="pt-BR" sz="2000" b="0" i="1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1024919" y="2007529"/>
          <a:ext cx="6915056" cy="2352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728"/>
                <a:gridCol w="1090897"/>
                <a:gridCol w="460693"/>
                <a:gridCol w="500380"/>
                <a:gridCol w="494030"/>
                <a:gridCol w="509905"/>
                <a:gridCol w="497205"/>
                <a:gridCol w="513080"/>
                <a:gridCol w="208280"/>
                <a:gridCol w="1220915"/>
                <a:gridCol w="10639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C5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C6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18831">
                <a:tc row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198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6187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25100" y="4871955"/>
            <a:ext cx="824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Tabela de pagamentos pronta.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Alguns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rankings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repetidos.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Resultados obtidos após a soma dos elementos de cada linha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1024919" y="2007529"/>
          <a:ext cx="6915056" cy="2352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728"/>
                <a:gridCol w="1090897"/>
                <a:gridCol w="460693"/>
                <a:gridCol w="500380"/>
                <a:gridCol w="494030"/>
                <a:gridCol w="509905"/>
                <a:gridCol w="497205"/>
                <a:gridCol w="513080"/>
                <a:gridCol w="208280"/>
                <a:gridCol w="1220915"/>
                <a:gridCol w="10639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C5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C6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18831">
                <a:tc row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198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6187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25100" y="4871955"/>
            <a:ext cx="8244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Tabela de pagamentos pronta.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Alguns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rankings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repetidos.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Resultados obtidos após a soma dos elementos de cada linha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Automóvel escolhido após a ordenação: Carro1 </a:t>
            </a:r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1024919" y="2007529"/>
          <a:ext cx="6915056" cy="2352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728"/>
                <a:gridCol w="1090897"/>
                <a:gridCol w="460693"/>
                <a:gridCol w="500380"/>
                <a:gridCol w="494030"/>
                <a:gridCol w="509905"/>
                <a:gridCol w="497205"/>
                <a:gridCol w="513080"/>
                <a:gridCol w="208280"/>
                <a:gridCol w="1220915"/>
                <a:gridCol w="10639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C5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C6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18831">
                <a:tc row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pt-BR" b="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198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pt-BR" b="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6187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Carro3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pt-BR" b="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352141"/>
            <a:ext cx="82441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Exercício 1 - Num concurso de fornecimento de serviços (incluindo instalação de equipamento), foram considerados os seguintes "fatores de preferência", com os pesos indicados: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C1 - Preço (40%) – em Reais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C2 - Prazo de execução (35%) – em meses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C3 - Características técnicas dos equipamentos a instalar (25%)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relatório do Júri esclarecia que os elementos considerados eram os seguintes: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Qual a melhor proposta obtida pelo método de Borda?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48844" y="4090096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Propostas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Bom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Muito bom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Médio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de Borda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37418" y="1201829"/>
            <a:ext cx="82441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Exercício 2. Para um novo produto, existem 3 designs alternativos. Foram feitos estudos cuidadosos para determinar os critérios de avaliação deste produto e para verificar de que forma cada design satisfaz os requisitos associados a esses critérios (alguns atributos são “relativamente” objetivos, outros são matéria de opinião, naturalmente subjetiva – para estes últimos foi usada uma escala de 1 a 10, onde valores mais elevados representam maior preferência; para o peso e o custo, valores elevados são naturalmente indesejáveis).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Pelo método de Borda, qual o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design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mais atrativo?</a:t>
            </a:r>
          </a:p>
        </p:txBody>
      </p:sp>
      <p:pic>
        <p:nvPicPr>
          <p:cNvPr id="4741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8569" y="3428544"/>
            <a:ext cx="7283557" cy="23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089274" y="2006600"/>
            <a:ext cx="5940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Método da Soma Ponderada </a:t>
            </a:r>
          </a:p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(</a:t>
            </a:r>
            <a:r>
              <a:rPr lang="pt-BR" i="1" dirty="0" err="1" smtClean="0"/>
              <a:t>Weighted</a:t>
            </a:r>
            <a:r>
              <a:rPr lang="pt-BR" i="1" dirty="0" smtClean="0"/>
              <a:t> </a:t>
            </a:r>
            <a:r>
              <a:rPr lang="pt-BR" i="1" dirty="0" err="1" smtClean="0"/>
              <a:t>Sum</a:t>
            </a:r>
            <a:r>
              <a:rPr lang="pt-BR" i="1" dirty="0" smtClean="0"/>
              <a:t> </a:t>
            </a:r>
            <a:r>
              <a:rPr lang="pt-BR" i="1" dirty="0" err="1" smtClean="0"/>
              <a:t>Model</a:t>
            </a:r>
            <a:r>
              <a:rPr lang="pt-BR" i="1" dirty="0" smtClean="0"/>
              <a:t> </a:t>
            </a:r>
            <a:r>
              <a:rPr lang="pt-BR" dirty="0" smtClean="0"/>
              <a:t>– WSM)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da soma ponderada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352141"/>
            <a:ext cx="824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Um dos métodos mais simples e mais intuitivos.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Proposto por P. C.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Fishburn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1967.</a:t>
            </a:r>
          </a:p>
        </p:txBody>
      </p:sp>
      <p:graphicFrame>
        <p:nvGraphicFramePr>
          <p:cNvPr id="475138" name="Object 2"/>
          <p:cNvGraphicFramePr>
            <a:graphicFrameLocks noChangeAspect="1"/>
          </p:cNvGraphicFramePr>
          <p:nvPr/>
        </p:nvGraphicFramePr>
        <p:xfrm>
          <a:off x="1655959" y="2658672"/>
          <a:ext cx="1863725" cy="1085850"/>
        </p:xfrm>
        <a:graphic>
          <a:graphicData uri="http://schemas.openxmlformats.org/presentationml/2006/ole">
            <p:oleObj spid="_x0000_s475138" name="Equação" r:id="rId4" imgW="761760" imgH="444240" progId="Equation.3">
              <p:embed/>
            </p:oleObj>
          </a:graphicData>
        </a:graphic>
      </p:graphicFrame>
      <p:sp>
        <p:nvSpPr>
          <p:cNvPr id="5" name="Retângulo 4"/>
          <p:cNvSpPr/>
          <p:nvPr/>
        </p:nvSpPr>
        <p:spPr>
          <a:xfrm>
            <a:off x="464558" y="4072370"/>
            <a:ext cx="82441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Onde: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</a:t>
            </a:r>
            <a:r>
              <a:rPr lang="pt-BR" sz="2000" b="0" i="1" baseline="-2500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– atributo da alternativa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considerando o critério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w</a:t>
            </a:r>
            <a:r>
              <a:rPr lang="pt-BR" sz="2000" b="0" i="1" baseline="-2500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i="1" baseline="-25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–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peso do critério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v</a:t>
            </a:r>
            <a:r>
              <a:rPr lang="pt-BR" sz="2000" b="0" i="1" baseline="-25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– valor da função multiatributo para a alternativa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 e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 –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número de critérios.</a:t>
            </a:r>
            <a:endParaRPr lang="pt-BR" sz="2000" b="0" i="1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da soma ponderada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2470" y="1464875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Seja a tabela de pagamentos descrita abaixo:</a:t>
            </a:r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561456" y="2136071"/>
          <a:ext cx="6198082" cy="27115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692150"/>
                <a:gridCol w="617855"/>
                <a:gridCol w="598615"/>
                <a:gridCol w="667067"/>
                <a:gridCol w="638302"/>
                <a:gridCol w="242035"/>
                <a:gridCol w="1220915"/>
                <a:gridCol w="10639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0,20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0,15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0,40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28076">
                <a:tc row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491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0484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4414509" y="6443147"/>
            <a:ext cx="101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0" dirty="0" err="1" smtClean="0">
                <a:solidFill>
                  <a:prstClr val="white"/>
                </a:solidFill>
                <a:latin typeface="Constantia"/>
              </a:rPr>
              <a:t>Candida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77084" y="5237296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Pesos e atributos fornecidos pelo problema.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21091" y="682625"/>
            <a:ext cx="7235825" cy="39143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1: Identificar os Tomadores de Decisão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2508" y="1537850"/>
            <a:ext cx="84928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Determinar o individuo ou grupo de indivíduos que irão proporcionar o juízo de valor final que poderá ser usado no momento de avaliar as alternativas disponíveis, com o objetivo de identificar a melhor escolha.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259074" name="Picture 2" descr="http://ogerente.com/congestionado/wp-content/uploads/2009/07/tomada-de-decisa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5919" y="2907618"/>
            <a:ext cx="3255282" cy="31321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da soma ponderada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2470" y="1464875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Seja a tabela de pagamentos descrita abaixo:</a:t>
            </a:r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561456" y="2136071"/>
          <a:ext cx="6198082" cy="27115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692150"/>
                <a:gridCol w="617855"/>
                <a:gridCol w="598615"/>
                <a:gridCol w="667067"/>
                <a:gridCol w="638302"/>
                <a:gridCol w="242035"/>
                <a:gridCol w="1220915"/>
                <a:gridCol w="10639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0,20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0,15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0,40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28076">
                <a:tc row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21,5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491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20,8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0484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22,0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4414509" y="6443147"/>
            <a:ext cx="101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0" dirty="0" err="1" smtClean="0">
                <a:solidFill>
                  <a:prstClr val="white"/>
                </a:solidFill>
                <a:latin typeface="Constantia"/>
              </a:rPr>
              <a:t>Candida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77084" y="5237296"/>
            <a:ext cx="824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Pesos e atributos fornecidos pelo problema.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Após a soma ponderada, é escolhida a alternativa de melhor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ranking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ou seja, a alternativa A3.</a:t>
            </a:r>
            <a:endParaRPr lang="pt-BR" sz="2000" b="0" i="1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da soma ponderada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352141"/>
            <a:ext cx="82441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Exercício 3. Refaça o exercício 2 considerando agora o método da soma ponderada. 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Exercício 4. Refaça o exercício 1 considerando agora o método da soma ponderada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089274" y="2006600"/>
            <a:ext cx="5940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Valoração: atributos diretos e indiretos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Atributos diretos e indiretos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650315"/>
            <a:ext cx="82441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Atributos  diretos são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valores numéricos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no qual quanto maior o seu valor, melhor. Como exemplo: receita, rendimento, faturamento, salários, etc.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Atributos indiretos são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valores numéricos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no qual quanto maior o seu valor, pior. Como exemplo: despesas, consumo, preço, horas extras,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Atributos diretos e indiretos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650315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Para o caso de atributos diretos,  temos que normalizar os dados.</a:t>
            </a:r>
          </a:p>
        </p:txBody>
      </p:sp>
      <p:sp>
        <p:nvSpPr>
          <p:cNvPr id="4" name="Retângulo 3"/>
          <p:cNvSpPr/>
          <p:nvPr/>
        </p:nvSpPr>
        <p:spPr>
          <a:xfrm>
            <a:off x="443320" y="2259909"/>
            <a:ext cx="2935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Exemplo: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Receita1 = 100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Receita2 = 150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Receita3 = 200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Total = 450</a:t>
            </a:r>
          </a:p>
        </p:txBody>
      </p:sp>
      <p:sp>
        <p:nvSpPr>
          <p:cNvPr id="5" name="Retângulo 4"/>
          <p:cNvSpPr/>
          <p:nvPr/>
        </p:nvSpPr>
        <p:spPr>
          <a:xfrm>
            <a:off x="3994858" y="2253285"/>
            <a:ext cx="2935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Normalização: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100/450 = 22,23%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150/450 = 33,33%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200/450 = 44,44%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Total = 100%</a:t>
            </a:r>
          </a:p>
        </p:txBody>
      </p:sp>
      <p:sp>
        <p:nvSpPr>
          <p:cNvPr id="6" name="Retângulo 5"/>
          <p:cNvSpPr/>
          <p:nvPr/>
        </p:nvSpPr>
        <p:spPr>
          <a:xfrm>
            <a:off x="443320" y="4088685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Obs.: na normalização a soma será sempre igual a 1 ou 100%.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 build="p"/>
      <p:bldP spid="5" grpId="0" build="p"/>
      <p:bldP spid="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Atributos diretos e indiretos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650315"/>
            <a:ext cx="8244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Para o caso de atributos indiretos,  temos que harmonizar e depois normalizar os dados.</a:t>
            </a:r>
          </a:p>
        </p:txBody>
      </p:sp>
      <p:sp>
        <p:nvSpPr>
          <p:cNvPr id="4" name="Retângulo 3"/>
          <p:cNvSpPr/>
          <p:nvPr/>
        </p:nvSpPr>
        <p:spPr>
          <a:xfrm>
            <a:off x="443320" y="2259909"/>
            <a:ext cx="2935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Exemplo: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Despesa1 = 100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Despesa2 = 150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Despesa3 = 200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Total = 450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40095" y="2293042"/>
            <a:ext cx="2935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Harmonização: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450/100 = 4,50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450/350 = 3,00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450/300 = 2,25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Total = 9,75</a:t>
            </a:r>
          </a:p>
        </p:txBody>
      </p:sp>
      <p:sp>
        <p:nvSpPr>
          <p:cNvPr id="6" name="Retângulo 5"/>
          <p:cNvSpPr/>
          <p:nvPr/>
        </p:nvSpPr>
        <p:spPr>
          <a:xfrm>
            <a:off x="443320" y="4088685"/>
            <a:ext cx="8244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Obs.: a lógica da harmonização é fazer com que o maior valor tenha o menor peso.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903843" y="2306296"/>
            <a:ext cx="30081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Normalização: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4,50/9,75 = 46,15%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3,00/9,75 = 30,77%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2,25/9,75 = 23,08%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Total = 100%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 build="p"/>
      <p:bldP spid="5" grpId="0" build="p"/>
      <p:bldP spid="6" grpId="0" build="p"/>
      <p:bldP spid="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089274" y="2006600"/>
            <a:ext cx="5940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Função valor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Função valor</a:t>
            </a:r>
          </a:p>
        </p:txBody>
      </p:sp>
      <p:sp>
        <p:nvSpPr>
          <p:cNvPr id="6" name="Retângulo 5"/>
          <p:cNvSpPr/>
          <p:nvPr/>
        </p:nvSpPr>
        <p:spPr>
          <a:xfrm>
            <a:off x="302614" y="1618492"/>
            <a:ext cx="8492837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Atribui um valor ao atributo, o qual representa o benefício daquela alternativa para o critério em questão.</a:t>
            </a: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Pode ser usado em atributos numéricos e não numéricos.</a:t>
            </a:r>
          </a:p>
          <a:p>
            <a:pPr marL="723900" lvl="1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No caso de atributos numéricos, é usado quando o valor real do atributo não é suficiente para uma boa distinção. Exemplo: preço de um automóvel: R$30.000,00; R$ 32.000,00; R$28.500,00.</a:t>
            </a: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Em primeiro lugar, é necessário medir a força das preferências do dono em relação as alternativas.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Função valor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9698" y="1721286"/>
            <a:ext cx="8017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ts val="2400"/>
              </a:lnSpc>
              <a:defRPr/>
            </a:pPr>
            <a:r>
              <a:rPr lang="pt-BR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Exemplo: </a:t>
            </a:r>
            <a:r>
              <a:rPr lang="pt-BR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áreas de locais candidatos a serem adquiridos. </a:t>
            </a:r>
            <a:endParaRPr lang="pt-BR" u="sng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56845" y="2451933"/>
          <a:ext cx="3320530" cy="34128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3716"/>
                <a:gridCol w="2096814"/>
              </a:tblGrid>
              <a:tr h="395589">
                <a:tc gridSpan="2">
                  <a:txBody>
                    <a:bodyPr/>
                    <a:lstStyle/>
                    <a:p>
                      <a:pPr algn="ctr"/>
                      <a:r>
                        <a:rPr lang="pt-BR" b="0" dirty="0" smtClean="0"/>
                        <a:t>Áreas dos Locais</a:t>
                      </a:r>
                      <a:endParaRPr lang="pt-BR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>
                    <a:solidFill>
                      <a:srgbClr val="E4E4E4"/>
                    </a:solidFill>
                  </a:tcPr>
                </a:tc>
              </a:tr>
              <a:tr h="45417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Local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Área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 (m</a:t>
                      </a:r>
                      <a:r>
                        <a:rPr lang="pt-BR" b="0" baseline="30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1.000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550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1.500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14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i="0" dirty="0" smtClean="0"/>
                        <a:t>G</a:t>
                      </a:r>
                      <a:endParaRPr lang="pt-BR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8" name="Group 63"/>
          <p:cNvGrpSpPr>
            <a:grpSpLocks/>
          </p:cNvGrpSpPr>
          <p:nvPr/>
        </p:nvGrpSpPr>
        <p:grpSpPr bwMode="auto">
          <a:xfrm flipH="1">
            <a:off x="1779114" y="3892399"/>
            <a:ext cx="569946" cy="1420582"/>
            <a:chOff x="1870" y="1632"/>
            <a:chExt cx="676" cy="1506"/>
          </a:xfrm>
        </p:grpSpPr>
        <p:sp>
          <p:nvSpPr>
            <p:cNvPr id="9" name="Freeform 57"/>
            <p:cNvSpPr>
              <a:spLocks/>
            </p:cNvSpPr>
            <p:nvPr/>
          </p:nvSpPr>
          <p:spPr bwMode="auto">
            <a:xfrm>
              <a:off x="2050" y="1632"/>
              <a:ext cx="369" cy="280"/>
            </a:xfrm>
            <a:custGeom>
              <a:avLst/>
              <a:gdLst>
                <a:gd name="T0" fmla="*/ 158 w 369"/>
                <a:gd name="T1" fmla="*/ 121 h 280"/>
                <a:gd name="T2" fmla="*/ 194 w 369"/>
                <a:gd name="T3" fmla="*/ 56 h 280"/>
                <a:gd name="T4" fmla="*/ 230 w 369"/>
                <a:gd name="T5" fmla="*/ 19 h 280"/>
                <a:gd name="T6" fmla="*/ 266 w 369"/>
                <a:gd name="T7" fmla="*/ 0 h 280"/>
                <a:gd name="T8" fmla="*/ 302 w 369"/>
                <a:gd name="T9" fmla="*/ 0 h 280"/>
                <a:gd name="T10" fmla="*/ 333 w 369"/>
                <a:gd name="T11" fmla="*/ 19 h 280"/>
                <a:gd name="T12" fmla="*/ 362 w 369"/>
                <a:gd name="T13" fmla="*/ 56 h 280"/>
                <a:gd name="T14" fmla="*/ 369 w 369"/>
                <a:gd name="T15" fmla="*/ 87 h 280"/>
                <a:gd name="T16" fmla="*/ 362 w 369"/>
                <a:gd name="T17" fmla="*/ 145 h 280"/>
                <a:gd name="T18" fmla="*/ 347 w 369"/>
                <a:gd name="T19" fmla="*/ 200 h 280"/>
                <a:gd name="T20" fmla="*/ 323 w 369"/>
                <a:gd name="T21" fmla="*/ 232 h 280"/>
                <a:gd name="T22" fmla="*/ 295 w 369"/>
                <a:gd name="T23" fmla="*/ 258 h 280"/>
                <a:gd name="T24" fmla="*/ 254 w 369"/>
                <a:gd name="T25" fmla="*/ 280 h 280"/>
                <a:gd name="T26" fmla="*/ 204 w 369"/>
                <a:gd name="T27" fmla="*/ 275 h 280"/>
                <a:gd name="T28" fmla="*/ 165 w 369"/>
                <a:gd name="T29" fmla="*/ 258 h 280"/>
                <a:gd name="T30" fmla="*/ 146 w 369"/>
                <a:gd name="T31" fmla="*/ 217 h 280"/>
                <a:gd name="T32" fmla="*/ 146 w 369"/>
                <a:gd name="T33" fmla="*/ 181 h 280"/>
                <a:gd name="T34" fmla="*/ 146 w 369"/>
                <a:gd name="T35" fmla="*/ 150 h 280"/>
                <a:gd name="T36" fmla="*/ 79 w 369"/>
                <a:gd name="T37" fmla="*/ 159 h 280"/>
                <a:gd name="T38" fmla="*/ 17 w 369"/>
                <a:gd name="T39" fmla="*/ 167 h 280"/>
                <a:gd name="T40" fmla="*/ 0 w 369"/>
                <a:gd name="T41" fmla="*/ 159 h 280"/>
                <a:gd name="T42" fmla="*/ 0 w 369"/>
                <a:gd name="T43" fmla="*/ 130 h 280"/>
                <a:gd name="T44" fmla="*/ 17 w 369"/>
                <a:gd name="T45" fmla="*/ 121 h 280"/>
                <a:gd name="T46" fmla="*/ 53 w 369"/>
                <a:gd name="T47" fmla="*/ 128 h 280"/>
                <a:gd name="T48" fmla="*/ 96 w 369"/>
                <a:gd name="T49" fmla="*/ 130 h 280"/>
                <a:gd name="T50" fmla="*/ 158 w 369"/>
                <a:gd name="T51" fmla="*/ 121 h 2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9"/>
                <a:gd name="T79" fmla="*/ 0 h 280"/>
                <a:gd name="T80" fmla="*/ 369 w 369"/>
                <a:gd name="T81" fmla="*/ 280 h 2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9" h="280">
                  <a:moveTo>
                    <a:pt x="158" y="121"/>
                  </a:moveTo>
                  <a:lnTo>
                    <a:pt x="194" y="56"/>
                  </a:lnTo>
                  <a:lnTo>
                    <a:pt x="230" y="19"/>
                  </a:lnTo>
                  <a:lnTo>
                    <a:pt x="266" y="0"/>
                  </a:lnTo>
                  <a:lnTo>
                    <a:pt x="302" y="0"/>
                  </a:lnTo>
                  <a:lnTo>
                    <a:pt x="333" y="19"/>
                  </a:lnTo>
                  <a:lnTo>
                    <a:pt x="362" y="56"/>
                  </a:lnTo>
                  <a:lnTo>
                    <a:pt x="369" y="87"/>
                  </a:lnTo>
                  <a:lnTo>
                    <a:pt x="362" y="145"/>
                  </a:lnTo>
                  <a:lnTo>
                    <a:pt x="347" y="200"/>
                  </a:lnTo>
                  <a:lnTo>
                    <a:pt x="323" y="232"/>
                  </a:lnTo>
                  <a:lnTo>
                    <a:pt x="295" y="258"/>
                  </a:lnTo>
                  <a:lnTo>
                    <a:pt x="254" y="280"/>
                  </a:lnTo>
                  <a:lnTo>
                    <a:pt x="204" y="275"/>
                  </a:lnTo>
                  <a:lnTo>
                    <a:pt x="165" y="258"/>
                  </a:lnTo>
                  <a:lnTo>
                    <a:pt x="146" y="217"/>
                  </a:lnTo>
                  <a:lnTo>
                    <a:pt x="146" y="181"/>
                  </a:lnTo>
                  <a:lnTo>
                    <a:pt x="146" y="150"/>
                  </a:lnTo>
                  <a:lnTo>
                    <a:pt x="79" y="159"/>
                  </a:lnTo>
                  <a:lnTo>
                    <a:pt x="17" y="167"/>
                  </a:lnTo>
                  <a:lnTo>
                    <a:pt x="0" y="159"/>
                  </a:lnTo>
                  <a:lnTo>
                    <a:pt x="0" y="130"/>
                  </a:lnTo>
                  <a:lnTo>
                    <a:pt x="17" y="121"/>
                  </a:lnTo>
                  <a:lnTo>
                    <a:pt x="53" y="128"/>
                  </a:lnTo>
                  <a:lnTo>
                    <a:pt x="96" y="130"/>
                  </a:lnTo>
                  <a:lnTo>
                    <a:pt x="158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58"/>
            <p:cNvSpPr>
              <a:spLocks/>
            </p:cNvSpPr>
            <p:nvPr/>
          </p:nvSpPr>
          <p:spPr bwMode="auto">
            <a:xfrm>
              <a:off x="2064" y="1946"/>
              <a:ext cx="276" cy="532"/>
            </a:xfrm>
            <a:custGeom>
              <a:avLst/>
              <a:gdLst>
                <a:gd name="T0" fmla="*/ 257 w 276"/>
                <a:gd name="T1" fmla="*/ 29 h 532"/>
                <a:gd name="T2" fmla="*/ 230 w 276"/>
                <a:gd name="T3" fmla="*/ 12 h 532"/>
                <a:gd name="T4" fmla="*/ 181 w 276"/>
                <a:gd name="T5" fmla="*/ 0 h 532"/>
                <a:gd name="T6" fmla="*/ 139 w 276"/>
                <a:gd name="T7" fmla="*/ 7 h 532"/>
                <a:gd name="T8" fmla="*/ 109 w 276"/>
                <a:gd name="T9" fmla="*/ 26 h 532"/>
                <a:gd name="T10" fmla="*/ 83 w 276"/>
                <a:gd name="T11" fmla="*/ 65 h 532"/>
                <a:gd name="T12" fmla="*/ 56 w 276"/>
                <a:gd name="T13" fmla="*/ 120 h 532"/>
                <a:gd name="T14" fmla="*/ 28 w 276"/>
                <a:gd name="T15" fmla="*/ 188 h 532"/>
                <a:gd name="T16" fmla="*/ 7 w 276"/>
                <a:gd name="T17" fmla="*/ 258 h 532"/>
                <a:gd name="T18" fmla="*/ 0 w 276"/>
                <a:gd name="T19" fmla="*/ 335 h 532"/>
                <a:gd name="T20" fmla="*/ 0 w 276"/>
                <a:gd name="T21" fmla="*/ 407 h 532"/>
                <a:gd name="T22" fmla="*/ 12 w 276"/>
                <a:gd name="T23" fmla="*/ 460 h 532"/>
                <a:gd name="T24" fmla="*/ 42 w 276"/>
                <a:gd name="T25" fmla="*/ 501 h 532"/>
                <a:gd name="T26" fmla="*/ 81 w 276"/>
                <a:gd name="T27" fmla="*/ 522 h 532"/>
                <a:gd name="T28" fmla="*/ 144 w 276"/>
                <a:gd name="T29" fmla="*/ 532 h 532"/>
                <a:gd name="T30" fmla="*/ 188 w 276"/>
                <a:gd name="T31" fmla="*/ 532 h 532"/>
                <a:gd name="T32" fmla="*/ 213 w 276"/>
                <a:gd name="T33" fmla="*/ 515 h 532"/>
                <a:gd name="T34" fmla="*/ 234 w 276"/>
                <a:gd name="T35" fmla="*/ 481 h 532"/>
                <a:gd name="T36" fmla="*/ 241 w 276"/>
                <a:gd name="T37" fmla="*/ 431 h 532"/>
                <a:gd name="T38" fmla="*/ 241 w 276"/>
                <a:gd name="T39" fmla="*/ 395 h 532"/>
                <a:gd name="T40" fmla="*/ 227 w 276"/>
                <a:gd name="T41" fmla="*/ 351 h 532"/>
                <a:gd name="T42" fmla="*/ 216 w 276"/>
                <a:gd name="T43" fmla="*/ 327 h 532"/>
                <a:gd name="T44" fmla="*/ 202 w 276"/>
                <a:gd name="T45" fmla="*/ 291 h 532"/>
                <a:gd name="T46" fmla="*/ 202 w 276"/>
                <a:gd name="T47" fmla="*/ 250 h 532"/>
                <a:gd name="T48" fmla="*/ 216 w 276"/>
                <a:gd name="T49" fmla="*/ 214 h 532"/>
                <a:gd name="T50" fmla="*/ 241 w 276"/>
                <a:gd name="T51" fmla="*/ 181 h 532"/>
                <a:gd name="T52" fmla="*/ 264 w 276"/>
                <a:gd name="T53" fmla="*/ 144 h 532"/>
                <a:gd name="T54" fmla="*/ 271 w 276"/>
                <a:gd name="T55" fmla="*/ 113 h 532"/>
                <a:gd name="T56" fmla="*/ 276 w 276"/>
                <a:gd name="T57" fmla="*/ 72 h 532"/>
                <a:gd name="T58" fmla="*/ 257 w 276"/>
                <a:gd name="T59" fmla="*/ 29 h 5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76"/>
                <a:gd name="T91" fmla="*/ 0 h 532"/>
                <a:gd name="T92" fmla="*/ 276 w 276"/>
                <a:gd name="T93" fmla="*/ 532 h 53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76" h="532">
                  <a:moveTo>
                    <a:pt x="257" y="29"/>
                  </a:moveTo>
                  <a:lnTo>
                    <a:pt x="230" y="12"/>
                  </a:lnTo>
                  <a:lnTo>
                    <a:pt x="181" y="0"/>
                  </a:lnTo>
                  <a:lnTo>
                    <a:pt x="139" y="7"/>
                  </a:lnTo>
                  <a:lnTo>
                    <a:pt x="109" y="26"/>
                  </a:lnTo>
                  <a:lnTo>
                    <a:pt x="83" y="65"/>
                  </a:lnTo>
                  <a:lnTo>
                    <a:pt x="56" y="120"/>
                  </a:lnTo>
                  <a:lnTo>
                    <a:pt x="28" y="188"/>
                  </a:lnTo>
                  <a:lnTo>
                    <a:pt x="7" y="258"/>
                  </a:lnTo>
                  <a:lnTo>
                    <a:pt x="0" y="335"/>
                  </a:lnTo>
                  <a:lnTo>
                    <a:pt x="0" y="407"/>
                  </a:lnTo>
                  <a:lnTo>
                    <a:pt x="12" y="460"/>
                  </a:lnTo>
                  <a:lnTo>
                    <a:pt x="42" y="501"/>
                  </a:lnTo>
                  <a:lnTo>
                    <a:pt x="81" y="522"/>
                  </a:lnTo>
                  <a:lnTo>
                    <a:pt x="144" y="532"/>
                  </a:lnTo>
                  <a:lnTo>
                    <a:pt x="188" y="532"/>
                  </a:lnTo>
                  <a:lnTo>
                    <a:pt x="213" y="515"/>
                  </a:lnTo>
                  <a:lnTo>
                    <a:pt x="234" y="481"/>
                  </a:lnTo>
                  <a:lnTo>
                    <a:pt x="241" y="431"/>
                  </a:lnTo>
                  <a:lnTo>
                    <a:pt x="241" y="395"/>
                  </a:lnTo>
                  <a:lnTo>
                    <a:pt x="227" y="351"/>
                  </a:lnTo>
                  <a:lnTo>
                    <a:pt x="216" y="327"/>
                  </a:lnTo>
                  <a:lnTo>
                    <a:pt x="202" y="291"/>
                  </a:lnTo>
                  <a:lnTo>
                    <a:pt x="202" y="250"/>
                  </a:lnTo>
                  <a:lnTo>
                    <a:pt x="216" y="214"/>
                  </a:lnTo>
                  <a:lnTo>
                    <a:pt x="241" y="181"/>
                  </a:lnTo>
                  <a:lnTo>
                    <a:pt x="264" y="144"/>
                  </a:lnTo>
                  <a:lnTo>
                    <a:pt x="271" y="113"/>
                  </a:lnTo>
                  <a:lnTo>
                    <a:pt x="276" y="72"/>
                  </a:lnTo>
                  <a:lnTo>
                    <a:pt x="257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59"/>
            <p:cNvSpPr>
              <a:spLocks/>
            </p:cNvSpPr>
            <p:nvPr/>
          </p:nvSpPr>
          <p:spPr bwMode="auto">
            <a:xfrm>
              <a:off x="1870" y="1967"/>
              <a:ext cx="345" cy="527"/>
            </a:xfrm>
            <a:custGeom>
              <a:avLst/>
              <a:gdLst>
                <a:gd name="T0" fmla="*/ 256 w 345"/>
                <a:gd name="T1" fmla="*/ 21 h 527"/>
                <a:gd name="T2" fmla="*/ 307 w 345"/>
                <a:gd name="T3" fmla="*/ 0 h 527"/>
                <a:gd name="T4" fmla="*/ 345 w 345"/>
                <a:gd name="T5" fmla="*/ 0 h 527"/>
                <a:gd name="T6" fmla="*/ 338 w 345"/>
                <a:gd name="T7" fmla="*/ 50 h 527"/>
                <a:gd name="T8" fmla="*/ 288 w 345"/>
                <a:gd name="T9" fmla="*/ 81 h 527"/>
                <a:gd name="T10" fmla="*/ 206 w 345"/>
                <a:gd name="T11" fmla="*/ 116 h 527"/>
                <a:gd name="T12" fmla="*/ 127 w 345"/>
                <a:gd name="T13" fmla="*/ 166 h 527"/>
                <a:gd name="T14" fmla="*/ 69 w 345"/>
                <a:gd name="T15" fmla="*/ 221 h 527"/>
                <a:gd name="T16" fmla="*/ 65 w 345"/>
                <a:gd name="T17" fmla="*/ 235 h 527"/>
                <a:gd name="T18" fmla="*/ 93 w 345"/>
                <a:gd name="T19" fmla="*/ 268 h 527"/>
                <a:gd name="T20" fmla="*/ 137 w 345"/>
                <a:gd name="T21" fmla="*/ 306 h 527"/>
                <a:gd name="T22" fmla="*/ 173 w 345"/>
                <a:gd name="T23" fmla="*/ 349 h 527"/>
                <a:gd name="T24" fmla="*/ 199 w 345"/>
                <a:gd name="T25" fmla="*/ 406 h 527"/>
                <a:gd name="T26" fmla="*/ 194 w 345"/>
                <a:gd name="T27" fmla="*/ 432 h 527"/>
                <a:gd name="T28" fmla="*/ 170 w 345"/>
                <a:gd name="T29" fmla="*/ 446 h 527"/>
                <a:gd name="T30" fmla="*/ 149 w 345"/>
                <a:gd name="T31" fmla="*/ 456 h 527"/>
                <a:gd name="T32" fmla="*/ 122 w 345"/>
                <a:gd name="T33" fmla="*/ 475 h 527"/>
                <a:gd name="T34" fmla="*/ 105 w 345"/>
                <a:gd name="T35" fmla="*/ 510 h 527"/>
                <a:gd name="T36" fmla="*/ 98 w 345"/>
                <a:gd name="T37" fmla="*/ 527 h 527"/>
                <a:gd name="T38" fmla="*/ 72 w 345"/>
                <a:gd name="T39" fmla="*/ 525 h 527"/>
                <a:gd name="T40" fmla="*/ 69 w 345"/>
                <a:gd name="T41" fmla="*/ 496 h 527"/>
                <a:gd name="T42" fmla="*/ 105 w 345"/>
                <a:gd name="T43" fmla="*/ 446 h 527"/>
                <a:gd name="T44" fmla="*/ 149 w 345"/>
                <a:gd name="T45" fmla="*/ 420 h 527"/>
                <a:gd name="T46" fmla="*/ 163 w 345"/>
                <a:gd name="T47" fmla="*/ 404 h 527"/>
                <a:gd name="T48" fmla="*/ 151 w 345"/>
                <a:gd name="T49" fmla="*/ 368 h 527"/>
                <a:gd name="T50" fmla="*/ 122 w 345"/>
                <a:gd name="T51" fmla="*/ 339 h 527"/>
                <a:gd name="T52" fmla="*/ 65 w 345"/>
                <a:gd name="T53" fmla="*/ 306 h 527"/>
                <a:gd name="T54" fmla="*/ 19 w 345"/>
                <a:gd name="T55" fmla="*/ 264 h 527"/>
                <a:gd name="T56" fmla="*/ 0 w 345"/>
                <a:gd name="T57" fmla="*/ 221 h 527"/>
                <a:gd name="T58" fmla="*/ 7 w 345"/>
                <a:gd name="T59" fmla="*/ 209 h 527"/>
                <a:gd name="T60" fmla="*/ 41 w 345"/>
                <a:gd name="T61" fmla="*/ 178 h 527"/>
                <a:gd name="T62" fmla="*/ 91 w 345"/>
                <a:gd name="T63" fmla="*/ 135 h 527"/>
                <a:gd name="T64" fmla="*/ 144 w 345"/>
                <a:gd name="T65" fmla="*/ 95 h 527"/>
                <a:gd name="T66" fmla="*/ 201 w 345"/>
                <a:gd name="T67" fmla="*/ 50 h 527"/>
                <a:gd name="T68" fmla="*/ 256 w 345"/>
                <a:gd name="T69" fmla="*/ 21 h 52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5"/>
                <a:gd name="T106" fmla="*/ 0 h 527"/>
                <a:gd name="T107" fmla="*/ 345 w 345"/>
                <a:gd name="T108" fmla="*/ 527 h 52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5" h="527">
                  <a:moveTo>
                    <a:pt x="256" y="21"/>
                  </a:moveTo>
                  <a:lnTo>
                    <a:pt x="307" y="0"/>
                  </a:lnTo>
                  <a:lnTo>
                    <a:pt x="345" y="0"/>
                  </a:lnTo>
                  <a:lnTo>
                    <a:pt x="338" y="50"/>
                  </a:lnTo>
                  <a:lnTo>
                    <a:pt x="288" y="81"/>
                  </a:lnTo>
                  <a:lnTo>
                    <a:pt x="206" y="116"/>
                  </a:lnTo>
                  <a:lnTo>
                    <a:pt x="127" y="166"/>
                  </a:lnTo>
                  <a:lnTo>
                    <a:pt x="69" y="221"/>
                  </a:lnTo>
                  <a:lnTo>
                    <a:pt x="65" y="235"/>
                  </a:lnTo>
                  <a:lnTo>
                    <a:pt x="93" y="268"/>
                  </a:lnTo>
                  <a:lnTo>
                    <a:pt x="137" y="306"/>
                  </a:lnTo>
                  <a:lnTo>
                    <a:pt x="173" y="349"/>
                  </a:lnTo>
                  <a:lnTo>
                    <a:pt x="199" y="406"/>
                  </a:lnTo>
                  <a:lnTo>
                    <a:pt x="194" y="432"/>
                  </a:lnTo>
                  <a:lnTo>
                    <a:pt x="170" y="446"/>
                  </a:lnTo>
                  <a:lnTo>
                    <a:pt x="149" y="456"/>
                  </a:lnTo>
                  <a:lnTo>
                    <a:pt x="122" y="475"/>
                  </a:lnTo>
                  <a:lnTo>
                    <a:pt x="105" y="510"/>
                  </a:lnTo>
                  <a:lnTo>
                    <a:pt x="98" y="527"/>
                  </a:lnTo>
                  <a:lnTo>
                    <a:pt x="72" y="525"/>
                  </a:lnTo>
                  <a:lnTo>
                    <a:pt x="69" y="496"/>
                  </a:lnTo>
                  <a:lnTo>
                    <a:pt x="105" y="446"/>
                  </a:lnTo>
                  <a:lnTo>
                    <a:pt x="149" y="420"/>
                  </a:lnTo>
                  <a:lnTo>
                    <a:pt x="163" y="404"/>
                  </a:lnTo>
                  <a:lnTo>
                    <a:pt x="151" y="368"/>
                  </a:lnTo>
                  <a:lnTo>
                    <a:pt x="122" y="339"/>
                  </a:lnTo>
                  <a:lnTo>
                    <a:pt x="65" y="306"/>
                  </a:lnTo>
                  <a:lnTo>
                    <a:pt x="19" y="264"/>
                  </a:lnTo>
                  <a:lnTo>
                    <a:pt x="0" y="221"/>
                  </a:lnTo>
                  <a:lnTo>
                    <a:pt x="7" y="209"/>
                  </a:lnTo>
                  <a:lnTo>
                    <a:pt x="41" y="178"/>
                  </a:lnTo>
                  <a:lnTo>
                    <a:pt x="91" y="135"/>
                  </a:lnTo>
                  <a:lnTo>
                    <a:pt x="144" y="95"/>
                  </a:lnTo>
                  <a:lnTo>
                    <a:pt x="201" y="50"/>
                  </a:lnTo>
                  <a:lnTo>
                    <a:pt x="25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60"/>
            <p:cNvSpPr>
              <a:spLocks/>
            </p:cNvSpPr>
            <p:nvPr/>
          </p:nvSpPr>
          <p:spPr bwMode="auto">
            <a:xfrm>
              <a:off x="2271" y="1981"/>
              <a:ext cx="275" cy="560"/>
            </a:xfrm>
            <a:custGeom>
              <a:avLst/>
              <a:gdLst>
                <a:gd name="T0" fmla="*/ 34 w 275"/>
                <a:gd name="T1" fmla="*/ 0 h 560"/>
                <a:gd name="T2" fmla="*/ 101 w 275"/>
                <a:gd name="T3" fmla="*/ 43 h 560"/>
                <a:gd name="T4" fmla="*/ 150 w 275"/>
                <a:gd name="T5" fmla="*/ 93 h 560"/>
                <a:gd name="T6" fmla="*/ 179 w 275"/>
                <a:gd name="T7" fmla="*/ 142 h 560"/>
                <a:gd name="T8" fmla="*/ 203 w 275"/>
                <a:gd name="T9" fmla="*/ 192 h 560"/>
                <a:gd name="T10" fmla="*/ 232 w 275"/>
                <a:gd name="T11" fmla="*/ 235 h 560"/>
                <a:gd name="T12" fmla="*/ 265 w 275"/>
                <a:gd name="T13" fmla="*/ 282 h 560"/>
                <a:gd name="T14" fmla="*/ 275 w 275"/>
                <a:gd name="T15" fmla="*/ 299 h 560"/>
                <a:gd name="T16" fmla="*/ 273 w 275"/>
                <a:gd name="T17" fmla="*/ 318 h 560"/>
                <a:gd name="T18" fmla="*/ 224 w 275"/>
                <a:gd name="T19" fmla="*/ 342 h 560"/>
                <a:gd name="T20" fmla="*/ 159 w 275"/>
                <a:gd name="T21" fmla="*/ 375 h 560"/>
                <a:gd name="T22" fmla="*/ 106 w 275"/>
                <a:gd name="T23" fmla="*/ 396 h 560"/>
                <a:gd name="T24" fmla="*/ 65 w 275"/>
                <a:gd name="T25" fmla="*/ 411 h 560"/>
                <a:gd name="T26" fmla="*/ 63 w 275"/>
                <a:gd name="T27" fmla="*/ 427 h 560"/>
                <a:gd name="T28" fmla="*/ 94 w 275"/>
                <a:gd name="T29" fmla="*/ 448 h 560"/>
                <a:gd name="T30" fmla="*/ 121 w 275"/>
                <a:gd name="T31" fmla="*/ 484 h 560"/>
                <a:gd name="T32" fmla="*/ 142 w 275"/>
                <a:gd name="T33" fmla="*/ 534 h 560"/>
                <a:gd name="T34" fmla="*/ 138 w 275"/>
                <a:gd name="T35" fmla="*/ 555 h 560"/>
                <a:gd name="T36" fmla="*/ 121 w 275"/>
                <a:gd name="T37" fmla="*/ 560 h 560"/>
                <a:gd name="T38" fmla="*/ 106 w 275"/>
                <a:gd name="T39" fmla="*/ 548 h 560"/>
                <a:gd name="T40" fmla="*/ 94 w 275"/>
                <a:gd name="T41" fmla="*/ 517 h 560"/>
                <a:gd name="T42" fmla="*/ 80 w 275"/>
                <a:gd name="T43" fmla="*/ 489 h 560"/>
                <a:gd name="T44" fmla="*/ 58 w 275"/>
                <a:gd name="T45" fmla="*/ 463 h 560"/>
                <a:gd name="T46" fmla="*/ 29 w 275"/>
                <a:gd name="T47" fmla="*/ 448 h 560"/>
                <a:gd name="T48" fmla="*/ 12 w 275"/>
                <a:gd name="T49" fmla="*/ 427 h 560"/>
                <a:gd name="T50" fmla="*/ 29 w 275"/>
                <a:gd name="T51" fmla="*/ 396 h 560"/>
                <a:gd name="T52" fmla="*/ 63 w 275"/>
                <a:gd name="T53" fmla="*/ 382 h 560"/>
                <a:gd name="T54" fmla="*/ 116 w 275"/>
                <a:gd name="T55" fmla="*/ 349 h 560"/>
                <a:gd name="T56" fmla="*/ 174 w 275"/>
                <a:gd name="T57" fmla="*/ 325 h 560"/>
                <a:gd name="T58" fmla="*/ 217 w 275"/>
                <a:gd name="T59" fmla="*/ 306 h 560"/>
                <a:gd name="T60" fmla="*/ 217 w 275"/>
                <a:gd name="T61" fmla="*/ 292 h 560"/>
                <a:gd name="T62" fmla="*/ 203 w 275"/>
                <a:gd name="T63" fmla="*/ 261 h 560"/>
                <a:gd name="T64" fmla="*/ 159 w 275"/>
                <a:gd name="T65" fmla="*/ 214 h 560"/>
                <a:gd name="T66" fmla="*/ 116 w 275"/>
                <a:gd name="T67" fmla="*/ 164 h 560"/>
                <a:gd name="T68" fmla="*/ 65 w 275"/>
                <a:gd name="T69" fmla="*/ 102 h 560"/>
                <a:gd name="T70" fmla="*/ 29 w 275"/>
                <a:gd name="T71" fmla="*/ 71 h 560"/>
                <a:gd name="T72" fmla="*/ 7 w 275"/>
                <a:gd name="T73" fmla="*/ 36 h 560"/>
                <a:gd name="T74" fmla="*/ 0 w 275"/>
                <a:gd name="T75" fmla="*/ 2 h 560"/>
                <a:gd name="T76" fmla="*/ 34 w 275"/>
                <a:gd name="T77" fmla="*/ 0 h 5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75"/>
                <a:gd name="T118" fmla="*/ 0 h 560"/>
                <a:gd name="T119" fmla="*/ 275 w 275"/>
                <a:gd name="T120" fmla="*/ 560 h 5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75" h="560">
                  <a:moveTo>
                    <a:pt x="34" y="0"/>
                  </a:moveTo>
                  <a:lnTo>
                    <a:pt x="101" y="43"/>
                  </a:lnTo>
                  <a:lnTo>
                    <a:pt x="150" y="93"/>
                  </a:lnTo>
                  <a:lnTo>
                    <a:pt x="179" y="142"/>
                  </a:lnTo>
                  <a:lnTo>
                    <a:pt x="203" y="192"/>
                  </a:lnTo>
                  <a:lnTo>
                    <a:pt x="232" y="235"/>
                  </a:lnTo>
                  <a:lnTo>
                    <a:pt x="265" y="282"/>
                  </a:lnTo>
                  <a:lnTo>
                    <a:pt x="275" y="299"/>
                  </a:lnTo>
                  <a:lnTo>
                    <a:pt x="273" y="318"/>
                  </a:lnTo>
                  <a:lnTo>
                    <a:pt x="224" y="342"/>
                  </a:lnTo>
                  <a:lnTo>
                    <a:pt x="159" y="375"/>
                  </a:lnTo>
                  <a:lnTo>
                    <a:pt x="106" y="396"/>
                  </a:lnTo>
                  <a:lnTo>
                    <a:pt x="65" y="411"/>
                  </a:lnTo>
                  <a:lnTo>
                    <a:pt x="63" y="427"/>
                  </a:lnTo>
                  <a:lnTo>
                    <a:pt x="94" y="448"/>
                  </a:lnTo>
                  <a:lnTo>
                    <a:pt x="121" y="484"/>
                  </a:lnTo>
                  <a:lnTo>
                    <a:pt x="142" y="534"/>
                  </a:lnTo>
                  <a:lnTo>
                    <a:pt x="138" y="555"/>
                  </a:lnTo>
                  <a:lnTo>
                    <a:pt x="121" y="560"/>
                  </a:lnTo>
                  <a:lnTo>
                    <a:pt x="106" y="548"/>
                  </a:lnTo>
                  <a:lnTo>
                    <a:pt x="94" y="517"/>
                  </a:lnTo>
                  <a:lnTo>
                    <a:pt x="80" y="489"/>
                  </a:lnTo>
                  <a:lnTo>
                    <a:pt x="58" y="463"/>
                  </a:lnTo>
                  <a:lnTo>
                    <a:pt x="29" y="448"/>
                  </a:lnTo>
                  <a:lnTo>
                    <a:pt x="12" y="427"/>
                  </a:lnTo>
                  <a:lnTo>
                    <a:pt x="29" y="396"/>
                  </a:lnTo>
                  <a:lnTo>
                    <a:pt x="63" y="382"/>
                  </a:lnTo>
                  <a:lnTo>
                    <a:pt x="116" y="349"/>
                  </a:lnTo>
                  <a:lnTo>
                    <a:pt x="174" y="325"/>
                  </a:lnTo>
                  <a:lnTo>
                    <a:pt x="217" y="306"/>
                  </a:lnTo>
                  <a:lnTo>
                    <a:pt x="217" y="292"/>
                  </a:lnTo>
                  <a:lnTo>
                    <a:pt x="203" y="261"/>
                  </a:lnTo>
                  <a:lnTo>
                    <a:pt x="159" y="214"/>
                  </a:lnTo>
                  <a:lnTo>
                    <a:pt x="116" y="164"/>
                  </a:lnTo>
                  <a:lnTo>
                    <a:pt x="65" y="102"/>
                  </a:lnTo>
                  <a:lnTo>
                    <a:pt x="29" y="71"/>
                  </a:lnTo>
                  <a:lnTo>
                    <a:pt x="7" y="36"/>
                  </a:lnTo>
                  <a:lnTo>
                    <a:pt x="0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61"/>
            <p:cNvSpPr>
              <a:spLocks/>
            </p:cNvSpPr>
            <p:nvPr/>
          </p:nvSpPr>
          <p:spPr bwMode="auto">
            <a:xfrm>
              <a:off x="2191" y="2395"/>
              <a:ext cx="257" cy="743"/>
            </a:xfrm>
            <a:custGeom>
              <a:avLst/>
              <a:gdLst>
                <a:gd name="T0" fmla="*/ 22 w 257"/>
                <a:gd name="T1" fmla="*/ 5 h 743"/>
                <a:gd name="T2" fmla="*/ 53 w 257"/>
                <a:gd name="T3" fmla="*/ 0 h 743"/>
                <a:gd name="T4" fmla="*/ 82 w 257"/>
                <a:gd name="T5" fmla="*/ 14 h 743"/>
                <a:gd name="T6" fmla="*/ 95 w 257"/>
                <a:gd name="T7" fmla="*/ 40 h 743"/>
                <a:gd name="T8" fmla="*/ 95 w 257"/>
                <a:gd name="T9" fmla="*/ 154 h 743"/>
                <a:gd name="T10" fmla="*/ 104 w 257"/>
                <a:gd name="T11" fmla="*/ 225 h 743"/>
                <a:gd name="T12" fmla="*/ 124 w 257"/>
                <a:gd name="T13" fmla="*/ 319 h 743"/>
                <a:gd name="T14" fmla="*/ 145 w 257"/>
                <a:gd name="T15" fmla="*/ 405 h 743"/>
                <a:gd name="T16" fmla="*/ 175 w 257"/>
                <a:gd name="T17" fmla="*/ 497 h 743"/>
                <a:gd name="T18" fmla="*/ 192 w 257"/>
                <a:gd name="T19" fmla="*/ 558 h 743"/>
                <a:gd name="T20" fmla="*/ 211 w 257"/>
                <a:gd name="T21" fmla="*/ 601 h 743"/>
                <a:gd name="T22" fmla="*/ 242 w 257"/>
                <a:gd name="T23" fmla="*/ 629 h 743"/>
                <a:gd name="T24" fmla="*/ 257 w 257"/>
                <a:gd name="T25" fmla="*/ 651 h 743"/>
                <a:gd name="T26" fmla="*/ 247 w 257"/>
                <a:gd name="T27" fmla="*/ 672 h 743"/>
                <a:gd name="T28" fmla="*/ 218 w 257"/>
                <a:gd name="T29" fmla="*/ 681 h 743"/>
                <a:gd name="T30" fmla="*/ 184 w 257"/>
                <a:gd name="T31" fmla="*/ 696 h 743"/>
                <a:gd name="T32" fmla="*/ 160 w 257"/>
                <a:gd name="T33" fmla="*/ 722 h 743"/>
                <a:gd name="T34" fmla="*/ 141 w 257"/>
                <a:gd name="T35" fmla="*/ 743 h 743"/>
                <a:gd name="T36" fmla="*/ 116 w 257"/>
                <a:gd name="T37" fmla="*/ 738 h 743"/>
                <a:gd name="T38" fmla="*/ 102 w 257"/>
                <a:gd name="T39" fmla="*/ 724 h 743"/>
                <a:gd name="T40" fmla="*/ 90 w 257"/>
                <a:gd name="T41" fmla="*/ 689 h 743"/>
                <a:gd name="T42" fmla="*/ 112 w 257"/>
                <a:gd name="T43" fmla="*/ 674 h 743"/>
                <a:gd name="T44" fmla="*/ 160 w 257"/>
                <a:gd name="T45" fmla="*/ 651 h 743"/>
                <a:gd name="T46" fmla="*/ 189 w 257"/>
                <a:gd name="T47" fmla="*/ 644 h 743"/>
                <a:gd name="T48" fmla="*/ 192 w 257"/>
                <a:gd name="T49" fmla="*/ 632 h 743"/>
                <a:gd name="T50" fmla="*/ 177 w 257"/>
                <a:gd name="T51" fmla="*/ 608 h 743"/>
                <a:gd name="T52" fmla="*/ 153 w 257"/>
                <a:gd name="T53" fmla="*/ 551 h 743"/>
                <a:gd name="T54" fmla="*/ 119 w 257"/>
                <a:gd name="T55" fmla="*/ 473 h 743"/>
                <a:gd name="T56" fmla="*/ 87 w 257"/>
                <a:gd name="T57" fmla="*/ 374 h 743"/>
                <a:gd name="T58" fmla="*/ 53 w 257"/>
                <a:gd name="T59" fmla="*/ 274 h 743"/>
                <a:gd name="T60" fmla="*/ 29 w 257"/>
                <a:gd name="T61" fmla="*/ 182 h 743"/>
                <a:gd name="T62" fmla="*/ 15 w 257"/>
                <a:gd name="T63" fmla="*/ 121 h 743"/>
                <a:gd name="T64" fmla="*/ 0 w 257"/>
                <a:gd name="T65" fmla="*/ 62 h 743"/>
                <a:gd name="T66" fmla="*/ 22 w 257"/>
                <a:gd name="T67" fmla="*/ 5 h 7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7"/>
                <a:gd name="T103" fmla="*/ 0 h 743"/>
                <a:gd name="T104" fmla="*/ 257 w 257"/>
                <a:gd name="T105" fmla="*/ 743 h 7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7" h="743">
                  <a:moveTo>
                    <a:pt x="22" y="5"/>
                  </a:moveTo>
                  <a:lnTo>
                    <a:pt x="53" y="0"/>
                  </a:lnTo>
                  <a:lnTo>
                    <a:pt x="82" y="14"/>
                  </a:lnTo>
                  <a:lnTo>
                    <a:pt x="95" y="40"/>
                  </a:lnTo>
                  <a:lnTo>
                    <a:pt x="95" y="154"/>
                  </a:lnTo>
                  <a:lnTo>
                    <a:pt x="104" y="225"/>
                  </a:lnTo>
                  <a:lnTo>
                    <a:pt x="124" y="319"/>
                  </a:lnTo>
                  <a:lnTo>
                    <a:pt x="145" y="405"/>
                  </a:lnTo>
                  <a:lnTo>
                    <a:pt x="175" y="497"/>
                  </a:lnTo>
                  <a:lnTo>
                    <a:pt x="192" y="558"/>
                  </a:lnTo>
                  <a:lnTo>
                    <a:pt x="211" y="601"/>
                  </a:lnTo>
                  <a:lnTo>
                    <a:pt x="242" y="629"/>
                  </a:lnTo>
                  <a:lnTo>
                    <a:pt x="257" y="651"/>
                  </a:lnTo>
                  <a:lnTo>
                    <a:pt x="247" y="672"/>
                  </a:lnTo>
                  <a:lnTo>
                    <a:pt x="218" y="681"/>
                  </a:lnTo>
                  <a:lnTo>
                    <a:pt x="184" y="696"/>
                  </a:lnTo>
                  <a:lnTo>
                    <a:pt x="160" y="722"/>
                  </a:lnTo>
                  <a:lnTo>
                    <a:pt x="141" y="743"/>
                  </a:lnTo>
                  <a:lnTo>
                    <a:pt x="116" y="738"/>
                  </a:lnTo>
                  <a:lnTo>
                    <a:pt x="102" y="724"/>
                  </a:lnTo>
                  <a:lnTo>
                    <a:pt x="90" y="689"/>
                  </a:lnTo>
                  <a:lnTo>
                    <a:pt x="112" y="674"/>
                  </a:lnTo>
                  <a:lnTo>
                    <a:pt x="160" y="651"/>
                  </a:lnTo>
                  <a:lnTo>
                    <a:pt x="189" y="644"/>
                  </a:lnTo>
                  <a:lnTo>
                    <a:pt x="192" y="632"/>
                  </a:lnTo>
                  <a:lnTo>
                    <a:pt x="177" y="608"/>
                  </a:lnTo>
                  <a:lnTo>
                    <a:pt x="153" y="551"/>
                  </a:lnTo>
                  <a:lnTo>
                    <a:pt x="119" y="473"/>
                  </a:lnTo>
                  <a:lnTo>
                    <a:pt x="87" y="374"/>
                  </a:lnTo>
                  <a:lnTo>
                    <a:pt x="53" y="274"/>
                  </a:lnTo>
                  <a:lnTo>
                    <a:pt x="29" y="182"/>
                  </a:lnTo>
                  <a:lnTo>
                    <a:pt x="15" y="121"/>
                  </a:lnTo>
                  <a:lnTo>
                    <a:pt x="0" y="62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Freeform 62"/>
            <p:cNvSpPr>
              <a:spLocks/>
            </p:cNvSpPr>
            <p:nvPr/>
          </p:nvSpPr>
          <p:spPr bwMode="auto">
            <a:xfrm>
              <a:off x="2017" y="2379"/>
              <a:ext cx="198" cy="717"/>
            </a:xfrm>
            <a:custGeom>
              <a:avLst/>
              <a:gdLst>
                <a:gd name="T0" fmla="*/ 59 w 198"/>
                <a:gd name="T1" fmla="*/ 142 h 717"/>
                <a:gd name="T2" fmla="*/ 78 w 198"/>
                <a:gd name="T3" fmla="*/ 35 h 717"/>
                <a:gd name="T4" fmla="*/ 117 w 198"/>
                <a:gd name="T5" fmla="*/ 0 h 717"/>
                <a:gd name="T6" fmla="*/ 147 w 198"/>
                <a:gd name="T7" fmla="*/ 28 h 717"/>
                <a:gd name="T8" fmla="*/ 161 w 198"/>
                <a:gd name="T9" fmla="*/ 57 h 717"/>
                <a:gd name="T10" fmla="*/ 139 w 198"/>
                <a:gd name="T11" fmla="*/ 106 h 717"/>
                <a:gd name="T12" fmla="*/ 122 w 198"/>
                <a:gd name="T13" fmla="*/ 185 h 717"/>
                <a:gd name="T14" fmla="*/ 115 w 198"/>
                <a:gd name="T15" fmla="*/ 265 h 717"/>
                <a:gd name="T16" fmla="*/ 108 w 198"/>
                <a:gd name="T17" fmla="*/ 348 h 717"/>
                <a:gd name="T18" fmla="*/ 117 w 198"/>
                <a:gd name="T19" fmla="*/ 407 h 717"/>
                <a:gd name="T20" fmla="*/ 137 w 198"/>
                <a:gd name="T21" fmla="*/ 483 h 717"/>
                <a:gd name="T22" fmla="*/ 159 w 198"/>
                <a:gd name="T23" fmla="*/ 549 h 717"/>
                <a:gd name="T24" fmla="*/ 181 w 198"/>
                <a:gd name="T25" fmla="*/ 620 h 717"/>
                <a:gd name="T26" fmla="*/ 191 w 198"/>
                <a:gd name="T27" fmla="*/ 646 h 717"/>
                <a:gd name="T28" fmla="*/ 198 w 198"/>
                <a:gd name="T29" fmla="*/ 663 h 717"/>
                <a:gd name="T30" fmla="*/ 191 w 198"/>
                <a:gd name="T31" fmla="*/ 689 h 717"/>
                <a:gd name="T32" fmla="*/ 176 w 198"/>
                <a:gd name="T33" fmla="*/ 698 h 717"/>
                <a:gd name="T34" fmla="*/ 130 w 198"/>
                <a:gd name="T35" fmla="*/ 691 h 717"/>
                <a:gd name="T36" fmla="*/ 73 w 198"/>
                <a:gd name="T37" fmla="*/ 698 h 717"/>
                <a:gd name="T38" fmla="*/ 44 w 198"/>
                <a:gd name="T39" fmla="*/ 712 h 717"/>
                <a:gd name="T40" fmla="*/ 15 w 198"/>
                <a:gd name="T41" fmla="*/ 717 h 717"/>
                <a:gd name="T42" fmla="*/ 0 w 198"/>
                <a:gd name="T43" fmla="*/ 698 h 717"/>
                <a:gd name="T44" fmla="*/ 42 w 198"/>
                <a:gd name="T45" fmla="*/ 653 h 717"/>
                <a:gd name="T46" fmla="*/ 81 w 198"/>
                <a:gd name="T47" fmla="*/ 648 h 717"/>
                <a:gd name="T48" fmla="*/ 132 w 198"/>
                <a:gd name="T49" fmla="*/ 648 h 717"/>
                <a:gd name="T50" fmla="*/ 152 w 198"/>
                <a:gd name="T51" fmla="*/ 648 h 717"/>
                <a:gd name="T52" fmla="*/ 154 w 198"/>
                <a:gd name="T53" fmla="*/ 625 h 717"/>
                <a:gd name="T54" fmla="*/ 137 w 198"/>
                <a:gd name="T55" fmla="*/ 575 h 717"/>
                <a:gd name="T56" fmla="*/ 95 w 198"/>
                <a:gd name="T57" fmla="*/ 483 h 717"/>
                <a:gd name="T58" fmla="*/ 71 w 198"/>
                <a:gd name="T59" fmla="*/ 407 h 717"/>
                <a:gd name="T60" fmla="*/ 59 w 198"/>
                <a:gd name="T61" fmla="*/ 329 h 717"/>
                <a:gd name="T62" fmla="*/ 51 w 198"/>
                <a:gd name="T63" fmla="*/ 258 h 717"/>
                <a:gd name="T64" fmla="*/ 51 w 198"/>
                <a:gd name="T65" fmla="*/ 192 h 717"/>
                <a:gd name="T66" fmla="*/ 59 w 198"/>
                <a:gd name="T67" fmla="*/ 142 h 7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8"/>
                <a:gd name="T103" fmla="*/ 0 h 717"/>
                <a:gd name="T104" fmla="*/ 198 w 198"/>
                <a:gd name="T105" fmla="*/ 717 h 7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8" h="717">
                  <a:moveTo>
                    <a:pt x="59" y="142"/>
                  </a:moveTo>
                  <a:lnTo>
                    <a:pt x="78" y="35"/>
                  </a:lnTo>
                  <a:lnTo>
                    <a:pt x="117" y="0"/>
                  </a:lnTo>
                  <a:lnTo>
                    <a:pt x="147" y="28"/>
                  </a:lnTo>
                  <a:lnTo>
                    <a:pt x="161" y="57"/>
                  </a:lnTo>
                  <a:lnTo>
                    <a:pt x="139" y="106"/>
                  </a:lnTo>
                  <a:lnTo>
                    <a:pt x="122" y="185"/>
                  </a:lnTo>
                  <a:lnTo>
                    <a:pt x="115" y="265"/>
                  </a:lnTo>
                  <a:lnTo>
                    <a:pt x="108" y="348"/>
                  </a:lnTo>
                  <a:lnTo>
                    <a:pt x="117" y="407"/>
                  </a:lnTo>
                  <a:lnTo>
                    <a:pt x="137" y="483"/>
                  </a:lnTo>
                  <a:lnTo>
                    <a:pt x="159" y="549"/>
                  </a:lnTo>
                  <a:lnTo>
                    <a:pt x="181" y="620"/>
                  </a:lnTo>
                  <a:lnTo>
                    <a:pt x="191" y="646"/>
                  </a:lnTo>
                  <a:lnTo>
                    <a:pt x="198" y="663"/>
                  </a:lnTo>
                  <a:lnTo>
                    <a:pt x="191" y="689"/>
                  </a:lnTo>
                  <a:lnTo>
                    <a:pt x="176" y="698"/>
                  </a:lnTo>
                  <a:lnTo>
                    <a:pt x="130" y="691"/>
                  </a:lnTo>
                  <a:lnTo>
                    <a:pt x="73" y="698"/>
                  </a:lnTo>
                  <a:lnTo>
                    <a:pt x="44" y="712"/>
                  </a:lnTo>
                  <a:lnTo>
                    <a:pt x="15" y="717"/>
                  </a:lnTo>
                  <a:lnTo>
                    <a:pt x="0" y="698"/>
                  </a:lnTo>
                  <a:lnTo>
                    <a:pt x="42" y="653"/>
                  </a:lnTo>
                  <a:lnTo>
                    <a:pt x="81" y="648"/>
                  </a:lnTo>
                  <a:lnTo>
                    <a:pt x="132" y="648"/>
                  </a:lnTo>
                  <a:lnTo>
                    <a:pt x="152" y="648"/>
                  </a:lnTo>
                  <a:lnTo>
                    <a:pt x="154" y="625"/>
                  </a:lnTo>
                  <a:lnTo>
                    <a:pt x="137" y="575"/>
                  </a:lnTo>
                  <a:lnTo>
                    <a:pt x="95" y="483"/>
                  </a:lnTo>
                  <a:lnTo>
                    <a:pt x="71" y="407"/>
                  </a:lnTo>
                  <a:lnTo>
                    <a:pt x="59" y="329"/>
                  </a:lnTo>
                  <a:lnTo>
                    <a:pt x="51" y="258"/>
                  </a:lnTo>
                  <a:lnTo>
                    <a:pt x="51" y="192"/>
                  </a:lnTo>
                  <a:lnTo>
                    <a:pt x="59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2916625" y="4713896"/>
            <a:ext cx="1135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500 m</a:t>
            </a:r>
            <a:r>
              <a:rPr lang="pt-BR" baseline="30000" dirty="0" smtClean="0">
                <a:solidFill>
                  <a:srgbClr val="002060"/>
                </a:solidFill>
              </a:rPr>
              <a:t>2</a:t>
            </a:r>
            <a:endParaRPr lang="pt-BR" baseline="30000" dirty="0">
              <a:solidFill>
                <a:srgbClr val="002060"/>
              </a:solidFill>
            </a:endParaRPr>
          </a:p>
        </p:txBody>
      </p:sp>
      <p:sp>
        <p:nvSpPr>
          <p:cNvPr id="16" name="Seta para cima 15"/>
          <p:cNvSpPr/>
          <p:nvPr/>
        </p:nvSpPr>
        <p:spPr>
          <a:xfrm>
            <a:off x="3247703" y="3689125"/>
            <a:ext cx="425663" cy="945932"/>
          </a:xfrm>
          <a:prstGeom prst="up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2832593" y="3226674"/>
            <a:ext cx="12664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1000 m</a:t>
            </a:r>
            <a:r>
              <a:rPr lang="pt-BR" baseline="30000" dirty="0" smtClean="0">
                <a:solidFill>
                  <a:srgbClr val="002060"/>
                </a:solidFill>
              </a:rPr>
              <a:t>2</a:t>
            </a:r>
            <a:endParaRPr lang="pt-BR" baseline="30000" dirty="0">
              <a:solidFill>
                <a:srgbClr val="002060"/>
              </a:solidFill>
            </a:endParaRPr>
          </a:p>
        </p:txBody>
      </p:sp>
      <p:sp>
        <p:nvSpPr>
          <p:cNvPr id="18" name="Texto explicativo em forma de nuvem 17"/>
          <p:cNvSpPr/>
          <p:nvPr/>
        </p:nvSpPr>
        <p:spPr>
          <a:xfrm>
            <a:off x="252246" y="3074263"/>
            <a:ext cx="2017988" cy="740980"/>
          </a:xfrm>
          <a:prstGeom prst="cloudCallout">
            <a:avLst>
              <a:gd name="adj1" fmla="val 26823"/>
              <a:gd name="adj2" fmla="val 60372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C00000"/>
                </a:solidFill>
              </a:rPr>
              <a:t>Atrativo!</a:t>
            </a:r>
            <a:endParaRPr lang="pt-BR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Função valor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56845" y="2451933"/>
          <a:ext cx="3320530" cy="34128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3716"/>
                <a:gridCol w="2096814"/>
              </a:tblGrid>
              <a:tr h="395589">
                <a:tc gridSpan="2">
                  <a:txBody>
                    <a:bodyPr/>
                    <a:lstStyle/>
                    <a:p>
                      <a:pPr algn="ctr"/>
                      <a:r>
                        <a:rPr lang="pt-BR" b="0" dirty="0" smtClean="0"/>
                        <a:t>Áreas dos Locais</a:t>
                      </a:r>
                      <a:endParaRPr lang="pt-BR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>
                    <a:solidFill>
                      <a:srgbClr val="E4E4E4"/>
                    </a:solidFill>
                  </a:tcPr>
                </a:tc>
              </a:tr>
              <a:tr h="45417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Local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Área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 (m</a:t>
                      </a:r>
                      <a:r>
                        <a:rPr lang="pt-BR" b="0" baseline="30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1.000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550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1.500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14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i="0" dirty="0" smtClean="0"/>
                        <a:t>G</a:t>
                      </a:r>
                      <a:endParaRPr lang="pt-BR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63"/>
          <p:cNvGrpSpPr>
            <a:grpSpLocks/>
          </p:cNvGrpSpPr>
          <p:nvPr/>
        </p:nvGrpSpPr>
        <p:grpSpPr bwMode="auto">
          <a:xfrm flipH="1">
            <a:off x="1779114" y="3892399"/>
            <a:ext cx="569946" cy="1420582"/>
            <a:chOff x="1870" y="1632"/>
            <a:chExt cx="676" cy="1506"/>
          </a:xfrm>
        </p:grpSpPr>
        <p:sp>
          <p:nvSpPr>
            <p:cNvPr id="9" name="Freeform 57"/>
            <p:cNvSpPr>
              <a:spLocks/>
            </p:cNvSpPr>
            <p:nvPr/>
          </p:nvSpPr>
          <p:spPr bwMode="auto">
            <a:xfrm>
              <a:off x="2050" y="1632"/>
              <a:ext cx="369" cy="280"/>
            </a:xfrm>
            <a:custGeom>
              <a:avLst/>
              <a:gdLst>
                <a:gd name="T0" fmla="*/ 158 w 369"/>
                <a:gd name="T1" fmla="*/ 121 h 280"/>
                <a:gd name="T2" fmla="*/ 194 w 369"/>
                <a:gd name="T3" fmla="*/ 56 h 280"/>
                <a:gd name="T4" fmla="*/ 230 w 369"/>
                <a:gd name="T5" fmla="*/ 19 h 280"/>
                <a:gd name="T6" fmla="*/ 266 w 369"/>
                <a:gd name="T7" fmla="*/ 0 h 280"/>
                <a:gd name="T8" fmla="*/ 302 w 369"/>
                <a:gd name="T9" fmla="*/ 0 h 280"/>
                <a:gd name="T10" fmla="*/ 333 w 369"/>
                <a:gd name="T11" fmla="*/ 19 h 280"/>
                <a:gd name="T12" fmla="*/ 362 w 369"/>
                <a:gd name="T13" fmla="*/ 56 h 280"/>
                <a:gd name="T14" fmla="*/ 369 w 369"/>
                <a:gd name="T15" fmla="*/ 87 h 280"/>
                <a:gd name="T16" fmla="*/ 362 w 369"/>
                <a:gd name="T17" fmla="*/ 145 h 280"/>
                <a:gd name="T18" fmla="*/ 347 w 369"/>
                <a:gd name="T19" fmla="*/ 200 h 280"/>
                <a:gd name="T20" fmla="*/ 323 w 369"/>
                <a:gd name="T21" fmla="*/ 232 h 280"/>
                <a:gd name="T22" fmla="*/ 295 w 369"/>
                <a:gd name="T23" fmla="*/ 258 h 280"/>
                <a:gd name="T24" fmla="*/ 254 w 369"/>
                <a:gd name="T25" fmla="*/ 280 h 280"/>
                <a:gd name="T26" fmla="*/ 204 w 369"/>
                <a:gd name="T27" fmla="*/ 275 h 280"/>
                <a:gd name="T28" fmla="*/ 165 w 369"/>
                <a:gd name="T29" fmla="*/ 258 h 280"/>
                <a:gd name="T30" fmla="*/ 146 w 369"/>
                <a:gd name="T31" fmla="*/ 217 h 280"/>
                <a:gd name="T32" fmla="*/ 146 w 369"/>
                <a:gd name="T33" fmla="*/ 181 h 280"/>
                <a:gd name="T34" fmla="*/ 146 w 369"/>
                <a:gd name="T35" fmla="*/ 150 h 280"/>
                <a:gd name="T36" fmla="*/ 79 w 369"/>
                <a:gd name="T37" fmla="*/ 159 h 280"/>
                <a:gd name="T38" fmla="*/ 17 w 369"/>
                <a:gd name="T39" fmla="*/ 167 h 280"/>
                <a:gd name="T40" fmla="*/ 0 w 369"/>
                <a:gd name="T41" fmla="*/ 159 h 280"/>
                <a:gd name="T42" fmla="*/ 0 w 369"/>
                <a:gd name="T43" fmla="*/ 130 h 280"/>
                <a:gd name="T44" fmla="*/ 17 w 369"/>
                <a:gd name="T45" fmla="*/ 121 h 280"/>
                <a:gd name="T46" fmla="*/ 53 w 369"/>
                <a:gd name="T47" fmla="*/ 128 h 280"/>
                <a:gd name="T48" fmla="*/ 96 w 369"/>
                <a:gd name="T49" fmla="*/ 130 h 280"/>
                <a:gd name="T50" fmla="*/ 158 w 369"/>
                <a:gd name="T51" fmla="*/ 121 h 2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9"/>
                <a:gd name="T79" fmla="*/ 0 h 280"/>
                <a:gd name="T80" fmla="*/ 369 w 369"/>
                <a:gd name="T81" fmla="*/ 280 h 2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9" h="280">
                  <a:moveTo>
                    <a:pt x="158" y="121"/>
                  </a:moveTo>
                  <a:lnTo>
                    <a:pt x="194" y="56"/>
                  </a:lnTo>
                  <a:lnTo>
                    <a:pt x="230" y="19"/>
                  </a:lnTo>
                  <a:lnTo>
                    <a:pt x="266" y="0"/>
                  </a:lnTo>
                  <a:lnTo>
                    <a:pt x="302" y="0"/>
                  </a:lnTo>
                  <a:lnTo>
                    <a:pt x="333" y="19"/>
                  </a:lnTo>
                  <a:lnTo>
                    <a:pt x="362" y="56"/>
                  </a:lnTo>
                  <a:lnTo>
                    <a:pt x="369" y="87"/>
                  </a:lnTo>
                  <a:lnTo>
                    <a:pt x="362" y="145"/>
                  </a:lnTo>
                  <a:lnTo>
                    <a:pt x="347" y="200"/>
                  </a:lnTo>
                  <a:lnTo>
                    <a:pt x="323" y="232"/>
                  </a:lnTo>
                  <a:lnTo>
                    <a:pt x="295" y="258"/>
                  </a:lnTo>
                  <a:lnTo>
                    <a:pt x="254" y="280"/>
                  </a:lnTo>
                  <a:lnTo>
                    <a:pt x="204" y="275"/>
                  </a:lnTo>
                  <a:lnTo>
                    <a:pt x="165" y="258"/>
                  </a:lnTo>
                  <a:lnTo>
                    <a:pt x="146" y="217"/>
                  </a:lnTo>
                  <a:lnTo>
                    <a:pt x="146" y="181"/>
                  </a:lnTo>
                  <a:lnTo>
                    <a:pt x="146" y="150"/>
                  </a:lnTo>
                  <a:lnTo>
                    <a:pt x="79" y="159"/>
                  </a:lnTo>
                  <a:lnTo>
                    <a:pt x="17" y="167"/>
                  </a:lnTo>
                  <a:lnTo>
                    <a:pt x="0" y="159"/>
                  </a:lnTo>
                  <a:lnTo>
                    <a:pt x="0" y="130"/>
                  </a:lnTo>
                  <a:lnTo>
                    <a:pt x="17" y="121"/>
                  </a:lnTo>
                  <a:lnTo>
                    <a:pt x="53" y="128"/>
                  </a:lnTo>
                  <a:lnTo>
                    <a:pt x="96" y="130"/>
                  </a:lnTo>
                  <a:lnTo>
                    <a:pt x="158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58"/>
            <p:cNvSpPr>
              <a:spLocks/>
            </p:cNvSpPr>
            <p:nvPr/>
          </p:nvSpPr>
          <p:spPr bwMode="auto">
            <a:xfrm>
              <a:off x="2064" y="1946"/>
              <a:ext cx="276" cy="532"/>
            </a:xfrm>
            <a:custGeom>
              <a:avLst/>
              <a:gdLst>
                <a:gd name="T0" fmla="*/ 257 w 276"/>
                <a:gd name="T1" fmla="*/ 29 h 532"/>
                <a:gd name="T2" fmla="*/ 230 w 276"/>
                <a:gd name="T3" fmla="*/ 12 h 532"/>
                <a:gd name="T4" fmla="*/ 181 w 276"/>
                <a:gd name="T5" fmla="*/ 0 h 532"/>
                <a:gd name="T6" fmla="*/ 139 w 276"/>
                <a:gd name="T7" fmla="*/ 7 h 532"/>
                <a:gd name="T8" fmla="*/ 109 w 276"/>
                <a:gd name="T9" fmla="*/ 26 h 532"/>
                <a:gd name="T10" fmla="*/ 83 w 276"/>
                <a:gd name="T11" fmla="*/ 65 h 532"/>
                <a:gd name="T12" fmla="*/ 56 w 276"/>
                <a:gd name="T13" fmla="*/ 120 h 532"/>
                <a:gd name="T14" fmla="*/ 28 w 276"/>
                <a:gd name="T15" fmla="*/ 188 h 532"/>
                <a:gd name="T16" fmla="*/ 7 w 276"/>
                <a:gd name="T17" fmla="*/ 258 h 532"/>
                <a:gd name="T18" fmla="*/ 0 w 276"/>
                <a:gd name="T19" fmla="*/ 335 h 532"/>
                <a:gd name="T20" fmla="*/ 0 w 276"/>
                <a:gd name="T21" fmla="*/ 407 h 532"/>
                <a:gd name="T22" fmla="*/ 12 w 276"/>
                <a:gd name="T23" fmla="*/ 460 h 532"/>
                <a:gd name="T24" fmla="*/ 42 w 276"/>
                <a:gd name="T25" fmla="*/ 501 h 532"/>
                <a:gd name="T26" fmla="*/ 81 w 276"/>
                <a:gd name="T27" fmla="*/ 522 h 532"/>
                <a:gd name="T28" fmla="*/ 144 w 276"/>
                <a:gd name="T29" fmla="*/ 532 h 532"/>
                <a:gd name="T30" fmla="*/ 188 w 276"/>
                <a:gd name="T31" fmla="*/ 532 h 532"/>
                <a:gd name="T32" fmla="*/ 213 w 276"/>
                <a:gd name="T33" fmla="*/ 515 h 532"/>
                <a:gd name="T34" fmla="*/ 234 w 276"/>
                <a:gd name="T35" fmla="*/ 481 h 532"/>
                <a:gd name="T36" fmla="*/ 241 w 276"/>
                <a:gd name="T37" fmla="*/ 431 h 532"/>
                <a:gd name="T38" fmla="*/ 241 w 276"/>
                <a:gd name="T39" fmla="*/ 395 h 532"/>
                <a:gd name="T40" fmla="*/ 227 w 276"/>
                <a:gd name="T41" fmla="*/ 351 h 532"/>
                <a:gd name="T42" fmla="*/ 216 w 276"/>
                <a:gd name="T43" fmla="*/ 327 h 532"/>
                <a:gd name="T44" fmla="*/ 202 w 276"/>
                <a:gd name="T45" fmla="*/ 291 h 532"/>
                <a:gd name="T46" fmla="*/ 202 w 276"/>
                <a:gd name="T47" fmla="*/ 250 h 532"/>
                <a:gd name="T48" fmla="*/ 216 w 276"/>
                <a:gd name="T49" fmla="*/ 214 h 532"/>
                <a:gd name="T50" fmla="*/ 241 w 276"/>
                <a:gd name="T51" fmla="*/ 181 h 532"/>
                <a:gd name="T52" fmla="*/ 264 w 276"/>
                <a:gd name="T53" fmla="*/ 144 h 532"/>
                <a:gd name="T54" fmla="*/ 271 w 276"/>
                <a:gd name="T55" fmla="*/ 113 h 532"/>
                <a:gd name="T56" fmla="*/ 276 w 276"/>
                <a:gd name="T57" fmla="*/ 72 h 532"/>
                <a:gd name="T58" fmla="*/ 257 w 276"/>
                <a:gd name="T59" fmla="*/ 29 h 5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76"/>
                <a:gd name="T91" fmla="*/ 0 h 532"/>
                <a:gd name="T92" fmla="*/ 276 w 276"/>
                <a:gd name="T93" fmla="*/ 532 h 53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76" h="532">
                  <a:moveTo>
                    <a:pt x="257" y="29"/>
                  </a:moveTo>
                  <a:lnTo>
                    <a:pt x="230" y="12"/>
                  </a:lnTo>
                  <a:lnTo>
                    <a:pt x="181" y="0"/>
                  </a:lnTo>
                  <a:lnTo>
                    <a:pt x="139" y="7"/>
                  </a:lnTo>
                  <a:lnTo>
                    <a:pt x="109" y="26"/>
                  </a:lnTo>
                  <a:lnTo>
                    <a:pt x="83" y="65"/>
                  </a:lnTo>
                  <a:lnTo>
                    <a:pt x="56" y="120"/>
                  </a:lnTo>
                  <a:lnTo>
                    <a:pt x="28" y="188"/>
                  </a:lnTo>
                  <a:lnTo>
                    <a:pt x="7" y="258"/>
                  </a:lnTo>
                  <a:lnTo>
                    <a:pt x="0" y="335"/>
                  </a:lnTo>
                  <a:lnTo>
                    <a:pt x="0" y="407"/>
                  </a:lnTo>
                  <a:lnTo>
                    <a:pt x="12" y="460"/>
                  </a:lnTo>
                  <a:lnTo>
                    <a:pt x="42" y="501"/>
                  </a:lnTo>
                  <a:lnTo>
                    <a:pt x="81" y="522"/>
                  </a:lnTo>
                  <a:lnTo>
                    <a:pt x="144" y="532"/>
                  </a:lnTo>
                  <a:lnTo>
                    <a:pt x="188" y="532"/>
                  </a:lnTo>
                  <a:lnTo>
                    <a:pt x="213" y="515"/>
                  </a:lnTo>
                  <a:lnTo>
                    <a:pt x="234" y="481"/>
                  </a:lnTo>
                  <a:lnTo>
                    <a:pt x="241" y="431"/>
                  </a:lnTo>
                  <a:lnTo>
                    <a:pt x="241" y="395"/>
                  </a:lnTo>
                  <a:lnTo>
                    <a:pt x="227" y="351"/>
                  </a:lnTo>
                  <a:lnTo>
                    <a:pt x="216" y="327"/>
                  </a:lnTo>
                  <a:lnTo>
                    <a:pt x="202" y="291"/>
                  </a:lnTo>
                  <a:lnTo>
                    <a:pt x="202" y="250"/>
                  </a:lnTo>
                  <a:lnTo>
                    <a:pt x="216" y="214"/>
                  </a:lnTo>
                  <a:lnTo>
                    <a:pt x="241" y="181"/>
                  </a:lnTo>
                  <a:lnTo>
                    <a:pt x="264" y="144"/>
                  </a:lnTo>
                  <a:lnTo>
                    <a:pt x="271" y="113"/>
                  </a:lnTo>
                  <a:lnTo>
                    <a:pt x="276" y="72"/>
                  </a:lnTo>
                  <a:lnTo>
                    <a:pt x="257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59"/>
            <p:cNvSpPr>
              <a:spLocks/>
            </p:cNvSpPr>
            <p:nvPr/>
          </p:nvSpPr>
          <p:spPr bwMode="auto">
            <a:xfrm>
              <a:off x="1870" y="1967"/>
              <a:ext cx="345" cy="527"/>
            </a:xfrm>
            <a:custGeom>
              <a:avLst/>
              <a:gdLst>
                <a:gd name="T0" fmla="*/ 256 w 345"/>
                <a:gd name="T1" fmla="*/ 21 h 527"/>
                <a:gd name="T2" fmla="*/ 307 w 345"/>
                <a:gd name="T3" fmla="*/ 0 h 527"/>
                <a:gd name="T4" fmla="*/ 345 w 345"/>
                <a:gd name="T5" fmla="*/ 0 h 527"/>
                <a:gd name="T6" fmla="*/ 338 w 345"/>
                <a:gd name="T7" fmla="*/ 50 h 527"/>
                <a:gd name="T8" fmla="*/ 288 w 345"/>
                <a:gd name="T9" fmla="*/ 81 h 527"/>
                <a:gd name="T10" fmla="*/ 206 w 345"/>
                <a:gd name="T11" fmla="*/ 116 h 527"/>
                <a:gd name="T12" fmla="*/ 127 w 345"/>
                <a:gd name="T13" fmla="*/ 166 h 527"/>
                <a:gd name="T14" fmla="*/ 69 w 345"/>
                <a:gd name="T15" fmla="*/ 221 h 527"/>
                <a:gd name="T16" fmla="*/ 65 w 345"/>
                <a:gd name="T17" fmla="*/ 235 h 527"/>
                <a:gd name="T18" fmla="*/ 93 w 345"/>
                <a:gd name="T19" fmla="*/ 268 h 527"/>
                <a:gd name="T20" fmla="*/ 137 w 345"/>
                <a:gd name="T21" fmla="*/ 306 h 527"/>
                <a:gd name="T22" fmla="*/ 173 w 345"/>
                <a:gd name="T23" fmla="*/ 349 h 527"/>
                <a:gd name="T24" fmla="*/ 199 w 345"/>
                <a:gd name="T25" fmla="*/ 406 h 527"/>
                <a:gd name="T26" fmla="*/ 194 w 345"/>
                <a:gd name="T27" fmla="*/ 432 h 527"/>
                <a:gd name="T28" fmla="*/ 170 w 345"/>
                <a:gd name="T29" fmla="*/ 446 h 527"/>
                <a:gd name="T30" fmla="*/ 149 w 345"/>
                <a:gd name="T31" fmla="*/ 456 h 527"/>
                <a:gd name="T32" fmla="*/ 122 w 345"/>
                <a:gd name="T33" fmla="*/ 475 h 527"/>
                <a:gd name="T34" fmla="*/ 105 w 345"/>
                <a:gd name="T35" fmla="*/ 510 h 527"/>
                <a:gd name="T36" fmla="*/ 98 w 345"/>
                <a:gd name="T37" fmla="*/ 527 h 527"/>
                <a:gd name="T38" fmla="*/ 72 w 345"/>
                <a:gd name="T39" fmla="*/ 525 h 527"/>
                <a:gd name="T40" fmla="*/ 69 w 345"/>
                <a:gd name="T41" fmla="*/ 496 h 527"/>
                <a:gd name="T42" fmla="*/ 105 w 345"/>
                <a:gd name="T43" fmla="*/ 446 h 527"/>
                <a:gd name="T44" fmla="*/ 149 w 345"/>
                <a:gd name="T45" fmla="*/ 420 h 527"/>
                <a:gd name="T46" fmla="*/ 163 w 345"/>
                <a:gd name="T47" fmla="*/ 404 h 527"/>
                <a:gd name="T48" fmla="*/ 151 w 345"/>
                <a:gd name="T49" fmla="*/ 368 h 527"/>
                <a:gd name="T50" fmla="*/ 122 w 345"/>
                <a:gd name="T51" fmla="*/ 339 h 527"/>
                <a:gd name="T52" fmla="*/ 65 w 345"/>
                <a:gd name="T53" fmla="*/ 306 h 527"/>
                <a:gd name="T54" fmla="*/ 19 w 345"/>
                <a:gd name="T55" fmla="*/ 264 h 527"/>
                <a:gd name="T56" fmla="*/ 0 w 345"/>
                <a:gd name="T57" fmla="*/ 221 h 527"/>
                <a:gd name="T58" fmla="*/ 7 w 345"/>
                <a:gd name="T59" fmla="*/ 209 h 527"/>
                <a:gd name="T60" fmla="*/ 41 w 345"/>
                <a:gd name="T61" fmla="*/ 178 h 527"/>
                <a:gd name="T62" fmla="*/ 91 w 345"/>
                <a:gd name="T63" fmla="*/ 135 h 527"/>
                <a:gd name="T64" fmla="*/ 144 w 345"/>
                <a:gd name="T65" fmla="*/ 95 h 527"/>
                <a:gd name="T66" fmla="*/ 201 w 345"/>
                <a:gd name="T67" fmla="*/ 50 h 527"/>
                <a:gd name="T68" fmla="*/ 256 w 345"/>
                <a:gd name="T69" fmla="*/ 21 h 52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5"/>
                <a:gd name="T106" fmla="*/ 0 h 527"/>
                <a:gd name="T107" fmla="*/ 345 w 345"/>
                <a:gd name="T108" fmla="*/ 527 h 52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5" h="527">
                  <a:moveTo>
                    <a:pt x="256" y="21"/>
                  </a:moveTo>
                  <a:lnTo>
                    <a:pt x="307" y="0"/>
                  </a:lnTo>
                  <a:lnTo>
                    <a:pt x="345" y="0"/>
                  </a:lnTo>
                  <a:lnTo>
                    <a:pt x="338" y="50"/>
                  </a:lnTo>
                  <a:lnTo>
                    <a:pt x="288" y="81"/>
                  </a:lnTo>
                  <a:lnTo>
                    <a:pt x="206" y="116"/>
                  </a:lnTo>
                  <a:lnTo>
                    <a:pt x="127" y="166"/>
                  </a:lnTo>
                  <a:lnTo>
                    <a:pt x="69" y="221"/>
                  </a:lnTo>
                  <a:lnTo>
                    <a:pt x="65" y="235"/>
                  </a:lnTo>
                  <a:lnTo>
                    <a:pt x="93" y="268"/>
                  </a:lnTo>
                  <a:lnTo>
                    <a:pt x="137" y="306"/>
                  </a:lnTo>
                  <a:lnTo>
                    <a:pt x="173" y="349"/>
                  </a:lnTo>
                  <a:lnTo>
                    <a:pt x="199" y="406"/>
                  </a:lnTo>
                  <a:lnTo>
                    <a:pt x="194" y="432"/>
                  </a:lnTo>
                  <a:lnTo>
                    <a:pt x="170" y="446"/>
                  </a:lnTo>
                  <a:lnTo>
                    <a:pt x="149" y="456"/>
                  </a:lnTo>
                  <a:lnTo>
                    <a:pt x="122" y="475"/>
                  </a:lnTo>
                  <a:lnTo>
                    <a:pt x="105" y="510"/>
                  </a:lnTo>
                  <a:lnTo>
                    <a:pt x="98" y="527"/>
                  </a:lnTo>
                  <a:lnTo>
                    <a:pt x="72" y="525"/>
                  </a:lnTo>
                  <a:lnTo>
                    <a:pt x="69" y="496"/>
                  </a:lnTo>
                  <a:lnTo>
                    <a:pt x="105" y="446"/>
                  </a:lnTo>
                  <a:lnTo>
                    <a:pt x="149" y="420"/>
                  </a:lnTo>
                  <a:lnTo>
                    <a:pt x="163" y="404"/>
                  </a:lnTo>
                  <a:lnTo>
                    <a:pt x="151" y="368"/>
                  </a:lnTo>
                  <a:lnTo>
                    <a:pt x="122" y="339"/>
                  </a:lnTo>
                  <a:lnTo>
                    <a:pt x="65" y="306"/>
                  </a:lnTo>
                  <a:lnTo>
                    <a:pt x="19" y="264"/>
                  </a:lnTo>
                  <a:lnTo>
                    <a:pt x="0" y="221"/>
                  </a:lnTo>
                  <a:lnTo>
                    <a:pt x="7" y="209"/>
                  </a:lnTo>
                  <a:lnTo>
                    <a:pt x="41" y="178"/>
                  </a:lnTo>
                  <a:lnTo>
                    <a:pt x="91" y="135"/>
                  </a:lnTo>
                  <a:lnTo>
                    <a:pt x="144" y="95"/>
                  </a:lnTo>
                  <a:lnTo>
                    <a:pt x="201" y="50"/>
                  </a:lnTo>
                  <a:lnTo>
                    <a:pt x="25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60"/>
            <p:cNvSpPr>
              <a:spLocks/>
            </p:cNvSpPr>
            <p:nvPr/>
          </p:nvSpPr>
          <p:spPr bwMode="auto">
            <a:xfrm>
              <a:off x="2271" y="1981"/>
              <a:ext cx="275" cy="560"/>
            </a:xfrm>
            <a:custGeom>
              <a:avLst/>
              <a:gdLst>
                <a:gd name="T0" fmla="*/ 34 w 275"/>
                <a:gd name="T1" fmla="*/ 0 h 560"/>
                <a:gd name="T2" fmla="*/ 101 w 275"/>
                <a:gd name="T3" fmla="*/ 43 h 560"/>
                <a:gd name="T4" fmla="*/ 150 w 275"/>
                <a:gd name="T5" fmla="*/ 93 h 560"/>
                <a:gd name="T6" fmla="*/ 179 w 275"/>
                <a:gd name="T7" fmla="*/ 142 h 560"/>
                <a:gd name="T8" fmla="*/ 203 w 275"/>
                <a:gd name="T9" fmla="*/ 192 h 560"/>
                <a:gd name="T10" fmla="*/ 232 w 275"/>
                <a:gd name="T11" fmla="*/ 235 h 560"/>
                <a:gd name="T12" fmla="*/ 265 w 275"/>
                <a:gd name="T13" fmla="*/ 282 h 560"/>
                <a:gd name="T14" fmla="*/ 275 w 275"/>
                <a:gd name="T15" fmla="*/ 299 h 560"/>
                <a:gd name="T16" fmla="*/ 273 w 275"/>
                <a:gd name="T17" fmla="*/ 318 h 560"/>
                <a:gd name="T18" fmla="*/ 224 w 275"/>
                <a:gd name="T19" fmla="*/ 342 h 560"/>
                <a:gd name="T20" fmla="*/ 159 w 275"/>
                <a:gd name="T21" fmla="*/ 375 h 560"/>
                <a:gd name="T22" fmla="*/ 106 w 275"/>
                <a:gd name="T23" fmla="*/ 396 h 560"/>
                <a:gd name="T24" fmla="*/ 65 w 275"/>
                <a:gd name="T25" fmla="*/ 411 h 560"/>
                <a:gd name="T26" fmla="*/ 63 w 275"/>
                <a:gd name="T27" fmla="*/ 427 h 560"/>
                <a:gd name="T28" fmla="*/ 94 w 275"/>
                <a:gd name="T29" fmla="*/ 448 h 560"/>
                <a:gd name="T30" fmla="*/ 121 w 275"/>
                <a:gd name="T31" fmla="*/ 484 h 560"/>
                <a:gd name="T32" fmla="*/ 142 w 275"/>
                <a:gd name="T33" fmla="*/ 534 h 560"/>
                <a:gd name="T34" fmla="*/ 138 w 275"/>
                <a:gd name="T35" fmla="*/ 555 h 560"/>
                <a:gd name="T36" fmla="*/ 121 w 275"/>
                <a:gd name="T37" fmla="*/ 560 h 560"/>
                <a:gd name="T38" fmla="*/ 106 w 275"/>
                <a:gd name="T39" fmla="*/ 548 h 560"/>
                <a:gd name="T40" fmla="*/ 94 w 275"/>
                <a:gd name="T41" fmla="*/ 517 h 560"/>
                <a:gd name="T42" fmla="*/ 80 w 275"/>
                <a:gd name="T43" fmla="*/ 489 h 560"/>
                <a:gd name="T44" fmla="*/ 58 w 275"/>
                <a:gd name="T45" fmla="*/ 463 h 560"/>
                <a:gd name="T46" fmla="*/ 29 w 275"/>
                <a:gd name="T47" fmla="*/ 448 h 560"/>
                <a:gd name="T48" fmla="*/ 12 w 275"/>
                <a:gd name="T49" fmla="*/ 427 h 560"/>
                <a:gd name="T50" fmla="*/ 29 w 275"/>
                <a:gd name="T51" fmla="*/ 396 h 560"/>
                <a:gd name="T52" fmla="*/ 63 w 275"/>
                <a:gd name="T53" fmla="*/ 382 h 560"/>
                <a:gd name="T54" fmla="*/ 116 w 275"/>
                <a:gd name="T55" fmla="*/ 349 h 560"/>
                <a:gd name="T56" fmla="*/ 174 w 275"/>
                <a:gd name="T57" fmla="*/ 325 h 560"/>
                <a:gd name="T58" fmla="*/ 217 w 275"/>
                <a:gd name="T59" fmla="*/ 306 h 560"/>
                <a:gd name="T60" fmla="*/ 217 w 275"/>
                <a:gd name="T61" fmla="*/ 292 h 560"/>
                <a:gd name="T62" fmla="*/ 203 w 275"/>
                <a:gd name="T63" fmla="*/ 261 h 560"/>
                <a:gd name="T64" fmla="*/ 159 w 275"/>
                <a:gd name="T65" fmla="*/ 214 h 560"/>
                <a:gd name="T66" fmla="*/ 116 w 275"/>
                <a:gd name="T67" fmla="*/ 164 h 560"/>
                <a:gd name="T68" fmla="*/ 65 w 275"/>
                <a:gd name="T69" fmla="*/ 102 h 560"/>
                <a:gd name="T70" fmla="*/ 29 w 275"/>
                <a:gd name="T71" fmla="*/ 71 h 560"/>
                <a:gd name="T72" fmla="*/ 7 w 275"/>
                <a:gd name="T73" fmla="*/ 36 h 560"/>
                <a:gd name="T74" fmla="*/ 0 w 275"/>
                <a:gd name="T75" fmla="*/ 2 h 560"/>
                <a:gd name="T76" fmla="*/ 34 w 275"/>
                <a:gd name="T77" fmla="*/ 0 h 5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75"/>
                <a:gd name="T118" fmla="*/ 0 h 560"/>
                <a:gd name="T119" fmla="*/ 275 w 275"/>
                <a:gd name="T120" fmla="*/ 560 h 5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75" h="560">
                  <a:moveTo>
                    <a:pt x="34" y="0"/>
                  </a:moveTo>
                  <a:lnTo>
                    <a:pt x="101" y="43"/>
                  </a:lnTo>
                  <a:lnTo>
                    <a:pt x="150" y="93"/>
                  </a:lnTo>
                  <a:lnTo>
                    <a:pt x="179" y="142"/>
                  </a:lnTo>
                  <a:lnTo>
                    <a:pt x="203" y="192"/>
                  </a:lnTo>
                  <a:lnTo>
                    <a:pt x="232" y="235"/>
                  </a:lnTo>
                  <a:lnTo>
                    <a:pt x="265" y="282"/>
                  </a:lnTo>
                  <a:lnTo>
                    <a:pt x="275" y="299"/>
                  </a:lnTo>
                  <a:lnTo>
                    <a:pt x="273" y="318"/>
                  </a:lnTo>
                  <a:lnTo>
                    <a:pt x="224" y="342"/>
                  </a:lnTo>
                  <a:lnTo>
                    <a:pt x="159" y="375"/>
                  </a:lnTo>
                  <a:lnTo>
                    <a:pt x="106" y="396"/>
                  </a:lnTo>
                  <a:lnTo>
                    <a:pt x="65" y="411"/>
                  </a:lnTo>
                  <a:lnTo>
                    <a:pt x="63" y="427"/>
                  </a:lnTo>
                  <a:lnTo>
                    <a:pt x="94" y="448"/>
                  </a:lnTo>
                  <a:lnTo>
                    <a:pt x="121" y="484"/>
                  </a:lnTo>
                  <a:lnTo>
                    <a:pt x="142" y="534"/>
                  </a:lnTo>
                  <a:lnTo>
                    <a:pt x="138" y="555"/>
                  </a:lnTo>
                  <a:lnTo>
                    <a:pt x="121" y="560"/>
                  </a:lnTo>
                  <a:lnTo>
                    <a:pt x="106" y="548"/>
                  </a:lnTo>
                  <a:lnTo>
                    <a:pt x="94" y="517"/>
                  </a:lnTo>
                  <a:lnTo>
                    <a:pt x="80" y="489"/>
                  </a:lnTo>
                  <a:lnTo>
                    <a:pt x="58" y="463"/>
                  </a:lnTo>
                  <a:lnTo>
                    <a:pt x="29" y="448"/>
                  </a:lnTo>
                  <a:lnTo>
                    <a:pt x="12" y="427"/>
                  </a:lnTo>
                  <a:lnTo>
                    <a:pt x="29" y="396"/>
                  </a:lnTo>
                  <a:lnTo>
                    <a:pt x="63" y="382"/>
                  </a:lnTo>
                  <a:lnTo>
                    <a:pt x="116" y="349"/>
                  </a:lnTo>
                  <a:lnTo>
                    <a:pt x="174" y="325"/>
                  </a:lnTo>
                  <a:lnTo>
                    <a:pt x="217" y="306"/>
                  </a:lnTo>
                  <a:lnTo>
                    <a:pt x="217" y="292"/>
                  </a:lnTo>
                  <a:lnTo>
                    <a:pt x="203" y="261"/>
                  </a:lnTo>
                  <a:lnTo>
                    <a:pt x="159" y="214"/>
                  </a:lnTo>
                  <a:lnTo>
                    <a:pt x="116" y="164"/>
                  </a:lnTo>
                  <a:lnTo>
                    <a:pt x="65" y="102"/>
                  </a:lnTo>
                  <a:lnTo>
                    <a:pt x="29" y="71"/>
                  </a:lnTo>
                  <a:lnTo>
                    <a:pt x="7" y="36"/>
                  </a:lnTo>
                  <a:lnTo>
                    <a:pt x="0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61"/>
            <p:cNvSpPr>
              <a:spLocks/>
            </p:cNvSpPr>
            <p:nvPr/>
          </p:nvSpPr>
          <p:spPr bwMode="auto">
            <a:xfrm>
              <a:off x="2191" y="2395"/>
              <a:ext cx="257" cy="743"/>
            </a:xfrm>
            <a:custGeom>
              <a:avLst/>
              <a:gdLst>
                <a:gd name="T0" fmla="*/ 22 w 257"/>
                <a:gd name="T1" fmla="*/ 5 h 743"/>
                <a:gd name="T2" fmla="*/ 53 w 257"/>
                <a:gd name="T3" fmla="*/ 0 h 743"/>
                <a:gd name="T4" fmla="*/ 82 w 257"/>
                <a:gd name="T5" fmla="*/ 14 h 743"/>
                <a:gd name="T6" fmla="*/ 95 w 257"/>
                <a:gd name="T7" fmla="*/ 40 h 743"/>
                <a:gd name="T8" fmla="*/ 95 w 257"/>
                <a:gd name="T9" fmla="*/ 154 h 743"/>
                <a:gd name="T10" fmla="*/ 104 w 257"/>
                <a:gd name="T11" fmla="*/ 225 h 743"/>
                <a:gd name="T12" fmla="*/ 124 w 257"/>
                <a:gd name="T13" fmla="*/ 319 h 743"/>
                <a:gd name="T14" fmla="*/ 145 w 257"/>
                <a:gd name="T15" fmla="*/ 405 h 743"/>
                <a:gd name="T16" fmla="*/ 175 w 257"/>
                <a:gd name="T17" fmla="*/ 497 h 743"/>
                <a:gd name="T18" fmla="*/ 192 w 257"/>
                <a:gd name="T19" fmla="*/ 558 h 743"/>
                <a:gd name="T20" fmla="*/ 211 w 257"/>
                <a:gd name="T21" fmla="*/ 601 h 743"/>
                <a:gd name="T22" fmla="*/ 242 w 257"/>
                <a:gd name="T23" fmla="*/ 629 h 743"/>
                <a:gd name="T24" fmla="*/ 257 w 257"/>
                <a:gd name="T25" fmla="*/ 651 h 743"/>
                <a:gd name="T26" fmla="*/ 247 w 257"/>
                <a:gd name="T27" fmla="*/ 672 h 743"/>
                <a:gd name="T28" fmla="*/ 218 w 257"/>
                <a:gd name="T29" fmla="*/ 681 h 743"/>
                <a:gd name="T30" fmla="*/ 184 w 257"/>
                <a:gd name="T31" fmla="*/ 696 h 743"/>
                <a:gd name="T32" fmla="*/ 160 w 257"/>
                <a:gd name="T33" fmla="*/ 722 h 743"/>
                <a:gd name="T34" fmla="*/ 141 w 257"/>
                <a:gd name="T35" fmla="*/ 743 h 743"/>
                <a:gd name="T36" fmla="*/ 116 w 257"/>
                <a:gd name="T37" fmla="*/ 738 h 743"/>
                <a:gd name="T38" fmla="*/ 102 w 257"/>
                <a:gd name="T39" fmla="*/ 724 h 743"/>
                <a:gd name="T40" fmla="*/ 90 w 257"/>
                <a:gd name="T41" fmla="*/ 689 h 743"/>
                <a:gd name="T42" fmla="*/ 112 w 257"/>
                <a:gd name="T43" fmla="*/ 674 h 743"/>
                <a:gd name="T44" fmla="*/ 160 w 257"/>
                <a:gd name="T45" fmla="*/ 651 h 743"/>
                <a:gd name="T46" fmla="*/ 189 w 257"/>
                <a:gd name="T47" fmla="*/ 644 h 743"/>
                <a:gd name="T48" fmla="*/ 192 w 257"/>
                <a:gd name="T49" fmla="*/ 632 h 743"/>
                <a:gd name="T50" fmla="*/ 177 w 257"/>
                <a:gd name="T51" fmla="*/ 608 h 743"/>
                <a:gd name="T52" fmla="*/ 153 w 257"/>
                <a:gd name="T53" fmla="*/ 551 h 743"/>
                <a:gd name="T54" fmla="*/ 119 w 257"/>
                <a:gd name="T55" fmla="*/ 473 h 743"/>
                <a:gd name="T56" fmla="*/ 87 w 257"/>
                <a:gd name="T57" fmla="*/ 374 h 743"/>
                <a:gd name="T58" fmla="*/ 53 w 257"/>
                <a:gd name="T59" fmla="*/ 274 h 743"/>
                <a:gd name="T60" fmla="*/ 29 w 257"/>
                <a:gd name="T61" fmla="*/ 182 h 743"/>
                <a:gd name="T62" fmla="*/ 15 w 257"/>
                <a:gd name="T63" fmla="*/ 121 h 743"/>
                <a:gd name="T64" fmla="*/ 0 w 257"/>
                <a:gd name="T65" fmla="*/ 62 h 743"/>
                <a:gd name="T66" fmla="*/ 22 w 257"/>
                <a:gd name="T67" fmla="*/ 5 h 7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7"/>
                <a:gd name="T103" fmla="*/ 0 h 743"/>
                <a:gd name="T104" fmla="*/ 257 w 257"/>
                <a:gd name="T105" fmla="*/ 743 h 7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7" h="743">
                  <a:moveTo>
                    <a:pt x="22" y="5"/>
                  </a:moveTo>
                  <a:lnTo>
                    <a:pt x="53" y="0"/>
                  </a:lnTo>
                  <a:lnTo>
                    <a:pt x="82" y="14"/>
                  </a:lnTo>
                  <a:lnTo>
                    <a:pt x="95" y="40"/>
                  </a:lnTo>
                  <a:lnTo>
                    <a:pt x="95" y="154"/>
                  </a:lnTo>
                  <a:lnTo>
                    <a:pt x="104" y="225"/>
                  </a:lnTo>
                  <a:lnTo>
                    <a:pt x="124" y="319"/>
                  </a:lnTo>
                  <a:lnTo>
                    <a:pt x="145" y="405"/>
                  </a:lnTo>
                  <a:lnTo>
                    <a:pt x="175" y="497"/>
                  </a:lnTo>
                  <a:lnTo>
                    <a:pt x="192" y="558"/>
                  </a:lnTo>
                  <a:lnTo>
                    <a:pt x="211" y="601"/>
                  </a:lnTo>
                  <a:lnTo>
                    <a:pt x="242" y="629"/>
                  </a:lnTo>
                  <a:lnTo>
                    <a:pt x="257" y="651"/>
                  </a:lnTo>
                  <a:lnTo>
                    <a:pt x="247" y="672"/>
                  </a:lnTo>
                  <a:lnTo>
                    <a:pt x="218" y="681"/>
                  </a:lnTo>
                  <a:lnTo>
                    <a:pt x="184" y="696"/>
                  </a:lnTo>
                  <a:lnTo>
                    <a:pt x="160" y="722"/>
                  </a:lnTo>
                  <a:lnTo>
                    <a:pt x="141" y="743"/>
                  </a:lnTo>
                  <a:lnTo>
                    <a:pt x="116" y="738"/>
                  </a:lnTo>
                  <a:lnTo>
                    <a:pt x="102" y="724"/>
                  </a:lnTo>
                  <a:lnTo>
                    <a:pt x="90" y="689"/>
                  </a:lnTo>
                  <a:lnTo>
                    <a:pt x="112" y="674"/>
                  </a:lnTo>
                  <a:lnTo>
                    <a:pt x="160" y="651"/>
                  </a:lnTo>
                  <a:lnTo>
                    <a:pt x="189" y="644"/>
                  </a:lnTo>
                  <a:lnTo>
                    <a:pt x="192" y="632"/>
                  </a:lnTo>
                  <a:lnTo>
                    <a:pt x="177" y="608"/>
                  </a:lnTo>
                  <a:lnTo>
                    <a:pt x="153" y="551"/>
                  </a:lnTo>
                  <a:lnTo>
                    <a:pt x="119" y="473"/>
                  </a:lnTo>
                  <a:lnTo>
                    <a:pt x="87" y="374"/>
                  </a:lnTo>
                  <a:lnTo>
                    <a:pt x="53" y="274"/>
                  </a:lnTo>
                  <a:lnTo>
                    <a:pt x="29" y="182"/>
                  </a:lnTo>
                  <a:lnTo>
                    <a:pt x="15" y="121"/>
                  </a:lnTo>
                  <a:lnTo>
                    <a:pt x="0" y="62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Freeform 62"/>
            <p:cNvSpPr>
              <a:spLocks/>
            </p:cNvSpPr>
            <p:nvPr/>
          </p:nvSpPr>
          <p:spPr bwMode="auto">
            <a:xfrm>
              <a:off x="2017" y="2379"/>
              <a:ext cx="198" cy="717"/>
            </a:xfrm>
            <a:custGeom>
              <a:avLst/>
              <a:gdLst>
                <a:gd name="T0" fmla="*/ 59 w 198"/>
                <a:gd name="T1" fmla="*/ 142 h 717"/>
                <a:gd name="T2" fmla="*/ 78 w 198"/>
                <a:gd name="T3" fmla="*/ 35 h 717"/>
                <a:gd name="T4" fmla="*/ 117 w 198"/>
                <a:gd name="T5" fmla="*/ 0 h 717"/>
                <a:gd name="T6" fmla="*/ 147 w 198"/>
                <a:gd name="T7" fmla="*/ 28 h 717"/>
                <a:gd name="T8" fmla="*/ 161 w 198"/>
                <a:gd name="T9" fmla="*/ 57 h 717"/>
                <a:gd name="T10" fmla="*/ 139 w 198"/>
                <a:gd name="T11" fmla="*/ 106 h 717"/>
                <a:gd name="T12" fmla="*/ 122 w 198"/>
                <a:gd name="T13" fmla="*/ 185 h 717"/>
                <a:gd name="T14" fmla="*/ 115 w 198"/>
                <a:gd name="T15" fmla="*/ 265 h 717"/>
                <a:gd name="T16" fmla="*/ 108 w 198"/>
                <a:gd name="T17" fmla="*/ 348 h 717"/>
                <a:gd name="T18" fmla="*/ 117 w 198"/>
                <a:gd name="T19" fmla="*/ 407 h 717"/>
                <a:gd name="T20" fmla="*/ 137 w 198"/>
                <a:gd name="T21" fmla="*/ 483 h 717"/>
                <a:gd name="T22" fmla="*/ 159 w 198"/>
                <a:gd name="T23" fmla="*/ 549 h 717"/>
                <a:gd name="T24" fmla="*/ 181 w 198"/>
                <a:gd name="T25" fmla="*/ 620 h 717"/>
                <a:gd name="T26" fmla="*/ 191 w 198"/>
                <a:gd name="T27" fmla="*/ 646 h 717"/>
                <a:gd name="T28" fmla="*/ 198 w 198"/>
                <a:gd name="T29" fmla="*/ 663 h 717"/>
                <a:gd name="T30" fmla="*/ 191 w 198"/>
                <a:gd name="T31" fmla="*/ 689 h 717"/>
                <a:gd name="T32" fmla="*/ 176 w 198"/>
                <a:gd name="T33" fmla="*/ 698 h 717"/>
                <a:gd name="T34" fmla="*/ 130 w 198"/>
                <a:gd name="T35" fmla="*/ 691 h 717"/>
                <a:gd name="T36" fmla="*/ 73 w 198"/>
                <a:gd name="T37" fmla="*/ 698 h 717"/>
                <a:gd name="T38" fmla="*/ 44 w 198"/>
                <a:gd name="T39" fmla="*/ 712 h 717"/>
                <a:gd name="T40" fmla="*/ 15 w 198"/>
                <a:gd name="T41" fmla="*/ 717 h 717"/>
                <a:gd name="T42" fmla="*/ 0 w 198"/>
                <a:gd name="T43" fmla="*/ 698 h 717"/>
                <a:gd name="T44" fmla="*/ 42 w 198"/>
                <a:gd name="T45" fmla="*/ 653 h 717"/>
                <a:gd name="T46" fmla="*/ 81 w 198"/>
                <a:gd name="T47" fmla="*/ 648 h 717"/>
                <a:gd name="T48" fmla="*/ 132 w 198"/>
                <a:gd name="T49" fmla="*/ 648 h 717"/>
                <a:gd name="T50" fmla="*/ 152 w 198"/>
                <a:gd name="T51" fmla="*/ 648 h 717"/>
                <a:gd name="T52" fmla="*/ 154 w 198"/>
                <a:gd name="T53" fmla="*/ 625 h 717"/>
                <a:gd name="T54" fmla="*/ 137 w 198"/>
                <a:gd name="T55" fmla="*/ 575 h 717"/>
                <a:gd name="T56" fmla="*/ 95 w 198"/>
                <a:gd name="T57" fmla="*/ 483 h 717"/>
                <a:gd name="T58" fmla="*/ 71 w 198"/>
                <a:gd name="T59" fmla="*/ 407 h 717"/>
                <a:gd name="T60" fmla="*/ 59 w 198"/>
                <a:gd name="T61" fmla="*/ 329 h 717"/>
                <a:gd name="T62" fmla="*/ 51 w 198"/>
                <a:gd name="T63" fmla="*/ 258 h 717"/>
                <a:gd name="T64" fmla="*/ 51 w 198"/>
                <a:gd name="T65" fmla="*/ 192 h 717"/>
                <a:gd name="T66" fmla="*/ 59 w 198"/>
                <a:gd name="T67" fmla="*/ 142 h 7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8"/>
                <a:gd name="T103" fmla="*/ 0 h 717"/>
                <a:gd name="T104" fmla="*/ 198 w 198"/>
                <a:gd name="T105" fmla="*/ 717 h 7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8" h="717">
                  <a:moveTo>
                    <a:pt x="59" y="142"/>
                  </a:moveTo>
                  <a:lnTo>
                    <a:pt x="78" y="35"/>
                  </a:lnTo>
                  <a:lnTo>
                    <a:pt x="117" y="0"/>
                  </a:lnTo>
                  <a:lnTo>
                    <a:pt x="147" y="28"/>
                  </a:lnTo>
                  <a:lnTo>
                    <a:pt x="161" y="57"/>
                  </a:lnTo>
                  <a:lnTo>
                    <a:pt x="139" y="106"/>
                  </a:lnTo>
                  <a:lnTo>
                    <a:pt x="122" y="185"/>
                  </a:lnTo>
                  <a:lnTo>
                    <a:pt x="115" y="265"/>
                  </a:lnTo>
                  <a:lnTo>
                    <a:pt x="108" y="348"/>
                  </a:lnTo>
                  <a:lnTo>
                    <a:pt x="117" y="407"/>
                  </a:lnTo>
                  <a:lnTo>
                    <a:pt x="137" y="483"/>
                  </a:lnTo>
                  <a:lnTo>
                    <a:pt x="159" y="549"/>
                  </a:lnTo>
                  <a:lnTo>
                    <a:pt x="181" y="620"/>
                  </a:lnTo>
                  <a:lnTo>
                    <a:pt x="191" y="646"/>
                  </a:lnTo>
                  <a:lnTo>
                    <a:pt x="198" y="663"/>
                  </a:lnTo>
                  <a:lnTo>
                    <a:pt x="191" y="689"/>
                  </a:lnTo>
                  <a:lnTo>
                    <a:pt x="176" y="698"/>
                  </a:lnTo>
                  <a:lnTo>
                    <a:pt x="130" y="691"/>
                  </a:lnTo>
                  <a:lnTo>
                    <a:pt x="73" y="698"/>
                  </a:lnTo>
                  <a:lnTo>
                    <a:pt x="44" y="712"/>
                  </a:lnTo>
                  <a:lnTo>
                    <a:pt x="15" y="717"/>
                  </a:lnTo>
                  <a:lnTo>
                    <a:pt x="0" y="698"/>
                  </a:lnTo>
                  <a:lnTo>
                    <a:pt x="42" y="653"/>
                  </a:lnTo>
                  <a:lnTo>
                    <a:pt x="81" y="648"/>
                  </a:lnTo>
                  <a:lnTo>
                    <a:pt x="132" y="648"/>
                  </a:lnTo>
                  <a:lnTo>
                    <a:pt x="152" y="648"/>
                  </a:lnTo>
                  <a:lnTo>
                    <a:pt x="154" y="625"/>
                  </a:lnTo>
                  <a:lnTo>
                    <a:pt x="137" y="575"/>
                  </a:lnTo>
                  <a:lnTo>
                    <a:pt x="95" y="483"/>
                  </a:lnTo>
                  <a:lnTo>
                    <a:pt x="71" y="407"/>
                  </a:lnTo>
                  <a:lnTo>
                    <a:pt x="59" y="329"/>
                  </a:lnTo>
                  <a:lnTo>
                    <a:pt x="51" y="258"/>
                  </a:lnTo>
                  <a:lnTo>
                    <a:pt x="51" y="192"/>
                  </a:lnTo>
                  <a:lnTo>
                    <a:pt x="59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2837795" y="4713896"/>
            <a:ext cx="12770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1000 m</a:t>
            </a:r>
            <a:r>
              <a:rPr lang="pt-BR" baseline="30000" dirty="0" smtClean="0">
                <a:solidFill>
                  <a:srgbClr val="002060"/>
                </a:solidFill>
              </a:rPr>
              <a:t>2</a:t>
            </a:r>
            <a:endParaRPr lang="pt-BR" baseline="30000" dirty="0">
              <a:solidFill>
                <a:srgbClr val="002060"/>
              </a:solidFill>
            </a:endParaRPr>
          </a:p>
        </p:txBody>
      </p:sp>
      <p:sp>
        <p:nvSpPr>
          <p:cNvPr id="16" name="Seta para cima 15"/>
          <p:cNvSpPr/>
          <p:nvPr/>
        </p:nvSpPr>
        <p:spPr>
          <a:xfrm>
            <a:off x="3247703" y="3689125"/>
            <a:ext cx="425663" cy="945932"/>
          </a:xfrm>
          <a:prstGeom prst="up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2832593" y="3226674"/>
            <a:ext cx="12664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1500 m</a:t>
            </a:r>
            <a:r>
              <a:rPr lang="pt-BR" baseline="30000" dirty="0" smtClean="0">
                <a:solidFill>
                  <a:srgbClr val="002060"/>
                </a:solidFill>
              </a:rPr>
              <a:t>2</a:t>
            </a:r>
            <a:endParaRPr lang="pt-BR" baseline="30000" dirty="0">
              <a:solidFill>
                <a:srgbClr val="002060"/>
              </a:solidFill>
            </a:endParaRPr>
          </a:p>
        </p:txBody>
      </p:sp>
      <p:sp>
        <p:nvSpPr>
          <p:cNvPr id="18" name="Texto explicativo em forma de nuvem 17"/>
          <p:cNvSpPr/>
          <p:nvPr/>
        </p:nvSpPr>
        <p:spPr>
          <a:xfrm>
            <a:off x="252246" y="3074263"/>
            <a:ext cx="2017988" cy="740980"/>
          </a:xfrm>
          <a:prstGeom prst="cloudCallout">
            <a:avLst>
              <a:gd name="adj1" fmla="val 26823"/>
              <a:gd name="adj2" fmla="val 60372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C00000"/>
                </a:solidFill>
              </a:rPr>
              <a:t>Atrativo?</a:t>
            </a:r>
            <a:endParaRPr lang="pt-BR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21091" y="682625"/>
            <a:ext cx="7235825" cy="39143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2: Definir as Alternativas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03200" y="1726502"/>
            <a:ext cx="2946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Fácil de identificar quais são as alternativas?</a:t>
            </a:r>
          </a:p>
        </p:txBody>
      </p:sp>
      <p:pic>
        <p:nvPicPr>
          <p:cNvPr id="266242" name="Picture 2" descr="http://meuespaco.files.wordpress.com/2007/10/interrogaca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3013" y="1349834"/>
            <a:ext cx="2477285" cy="1988457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1291756" y="4410822"/>
            <a:ext cx="640081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Eliminando as alternativas que não atinjam um nível preestabelecido em algum critério.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Determinando uns poucos critérios críticos para a avaliação e a seleção daquelas alternativas que possuem um desempenho melhor de acordo com esses critérios.</a:t>
            </a:r>
          </a:p>
        </p:txBody>
      </p:sp>
      <p:sp>
        <p:nvSpPr>
          <p:cNvPr id="7" name="Chave esquerda 6"/>
          <p:cNvSpPr/>
          <p:nvPr/>
        </p:nvSpPr>
        <p:spPr>
          <a:xfrm rot="16200000">
            <a:off x="4235901" y="1623331"/>
            <a:ext cx="425459" cy="4978396"/>
          </a:xfrm>
          <a:prstGeom prst="lef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5987140" y="1704732"/>
            <a:ext cx="2336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Necessário definir as alternativas!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494971" y="3381136"/>
            <a:ext cx="5979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Necessidade de reduzir uma longa lista de alternativas numa lista menor.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uiExpand="1" build="p"/>
      <p:bldP spid="7" grpId="0" animBg="1"/>
      <p:bldP spid="9" grpId="0"/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95151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Função valor</a:t>
            </a:r>
          </a:p>
        </p:txBody>
      </p:sp>
      <p:sp>
        <p:nvSpPr>
          <p:cNvPr id="6" name="Retângulo 5"/>
          <p:cNvSpPr/>
          <p:nvPr/>
        </p:nvSpPr>
        <p:spPr>
          <a:xfrm>
            <a:off x="302614" y="2332476"/>
            <a:ext cx="84928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Nestes casos, é necessária a transformação da área em valores.</a:t>
            </a:r>
          </a:p>
        </p:txBody>
      </p:sp>
      <p:pic>
        <p:nvPicPr>
          <p:cNvPr id="7" name="Picture 2" descr="7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5002" y="3241898"/>
            <a:ext cx="1399629" cy="1158667"/>
          </a:xfrm>
          <a:prstGeom prst="rect">
            <a:avLst/>
          </a:prstGeom>
          <a:noFill/>
        </p:spPr>
      </p:pic>
      <p:sp>
        <p:nvSpPr>
          <p:cNvPr id="8" name="Retângulo 7"/>
          <p:cNvSpPr/>
          <p:nvPr/>
        </p:nvSpPr>
        <p:spPr>
          <a:xfrm>
            <a:off x="744236" y="3346587"/>
            <a:ext cx="22512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Julga que o local de maior tamanho é o mais atrativo</a:t>
            </a:r>
          </a:p>
        </p:txBody>
      </p:sp>
      <p:pic>
        <p:nvPicPr>
          <p:cNvPr id="2990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670" y="3076747"/>
            <a:ext cx="2443984" cy="251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ângulo 8"/>
          <p:cNvSpPr/>
          <p:nvPr/>
        </p:nvSpPr>
        <p:spPr>
          <a:xfrm>
            <a:off x="5691356" y="4808490"/>
            <a:ext cx="2175641" cy="18918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3005149" y="4746303"/>
          <a:ext cx="1945290" cy="457715"/>
        </p:xfrm>
        <a:graphic>
          <a:graphicData uri="http://schemas.openxmlformats.org/presentationml/2006/ole">
            <p:oleObj spid="_x0000_s299013" name="Equação" r:id="rId6" imgW="863225" imgH="203112" progId="Equation.3">
              <p:embed/>
            </p:oleObj>
          </a:graphicData>
        </a:graphic>
      </p:graphicFrame>
      <p:sp>
        <p:nvSpPr>
          <p:cNvPr id="11" name="Retângulo 10"/>
          <p:cNvSpPr/>
          <p:nvPr/>
        </p:nvSpPr>
        <p:spPr>
          <a:xfrm>
            <a:off x="5701862" y="4267186"/>
            <a:ext cx="2175641" cy="18918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5686096" y="5071252"/>
            <a:ext cx="2175641" cy="18918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99012" name="Object 4"/>
          <p:cNvGraphicFramePr>
            <a:graphicFrameLocks noChangeAspect="1"/>
          </p:cNvGraphicFramePr>
          <p:nvPr/>
        </p:nvGraphicFramePr>
        <p:xfrm>
          <a:off x="3145492" y="5555331"/>
          <a:ext cx="1485900" cy="458787"/>
        </p:xfrm>
        <a:graphic>
          <a:graphicData uri="http://schemas.openxmlformats.org/presentationml/2006/ole">
            <p:oleObj spid="_x0000_s299014" name="Equação" r:id="rId7" imgW="660113" imgH="20311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  <p:bldP spid="8" grpId="0"/>
      <p:bldP spid="9" grpId="0" animBg="1"/>
      <p:bldP spid="11" grpId="0" animBg="1"/>
      <p:bldP spid="1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Função valor</a:t>
            </a:r>
          </a:p>
        </p:txBody>
      </p:sp>
      <p:sp>
        <p:nvSpPr>
          <p:cNvPr id="6" name="Retângulo 5"/>
          <p:cNvSpPr/>
          <p:nvPr/>
        </p:nvSpPr>
        <p:spPr>
          <a:xfrm>
            <a:off x="302614" y="2332476"/>
            <a:ext cx="8492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próximo passo é determinar os valores das áreas dos locais que se encontram entre a área mais preferida e a menos preferida.</a:t>
            </a:r>
          </a:p>
        </p:txBody>
      </p:sp>
      <p:pic>
        <p:nvPicPr>
          <p:cNvPr id="13" name="Picture 2" descr="Director Informátic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1849" y="3800331"/>
            <a:ext cx="872400" cy="1883537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/>
        </p:nvSpPr>
        <p:spPr>
          <a:xfrm>
            <a:off x="646386" y="3803728"/>
            <a:ext cx="33422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decisor pode atribuir diretamente valores às áreas dos locais considerados (valoração direta).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5087138" y="4145320"/>
            <a:ext cx="33422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decisor pode estimar uma função de valor.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5454868" y="5060731"/>
            <a:ext cx="27747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u="sng" dirty="0" smtClean="0">
                <a:latin typeface="Arial Narrow" pitchFamily="34" charset="0"/>
              </a:rPr>
              <a:t>Método da Bisseção</a:t>
            </a:r>
            <a:endParaRPr lang="pt-BR" u="sng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  <p:bldP spid="14" grpId="0"/>
      <p:bldP spid="15" grpId="0"/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Função valor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9698" y="1721286"/>
            <a:ext cx="7898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ts val="2400"/>
              </a:lnSpc>
              <a:defRPr/>
            </a:pPr>
            <a:r>
              <a:rPr lang="pt-BR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Bisseção:</a:t>
            </a:r>
            <a:endParaRPr lang="pt-BR" u="sng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02614" y="2332476"/>
            <a:ext cx="84928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Requer que o dono identifique uma área na qual o valor associado esteja exatamente no meio entre o valor da área mais preferida e o da área menos preferida.</a:t>
            </a:r>
          </a:p>
        </p:txBody>
      </p:sp>
      <p:pic>
        <p:nvPicPr>
          <p:cNvPr id="9" name="Picture 2" descr="7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5002" y="3809474"/>
            <a:ext cx="1399629" cy="1158667"/>
          </a:xfrm>
          <a:prstGeom prst="rect">
            <a:avLst/>
          </a:prstGeom>
          <a:noFill/>
        </p:spPr>
      </p:pic>
      <p:sp>
        <p:nvSpPr>
          <p:cNvPr id="10" name="Retângulo 9"/>
          <p:cNvSpPr/>
          <p:nvPr/>
        </p:nvSpPr>
        <p:spPr>
          <a:xfrm>
            <a:off x="744236" y="3914163"/>
            <a:ext cx="2251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Ponto meio: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670" y="3644323"/>
            <a:ext cx="2443984" cy="251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1058" name="Object 2"/>
          <p:cNvGraphicFramePr>
            <a:graphicFrameLocks noChangeAspect="1"/>
          </p:cNvGraphicFramePr>
          <p:nvPr/>
        </p:nvGraphicFramePr>
        <p:xfrm>
          <a:off x="1166813" y="4624388"/>
          <a:ext cx="1657350" cy="458787"/>
        </p:xfrm>
        <a:graphic>
          <a:graphicData uri="http://schemas.openxmlformats.org/presentationml/2006/ole">
            <p:oleObj spid="_x0000_s301059" name="Equação" r:id="rId6" imgW="7366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Função valor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9698" y="1721286"/>
            <a:ext cx="7898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ts val="2400"/>
              </a:lnSpc>
              <a:defRPr/>
            </a:pPr>
            <a:r>
              <a:rPr lang="pt-BR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Bisseção:</a:t>
            </a:r>
            <a:endParaRPr lang="pt-BR" u="sng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02614" y="2332476"/>
            <a:ext cx="8492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Logo, pede-se ao dono que identifique os pontos que se aproximem a um quarto e a três quartos da função de valor.</a:t>
            </a:r>
          </a:p>
        </p:txBody>
      </p:sp>
      <p:pic>
        <p:nvPicPr>
          <p:cNvPr id="9" name="Picture 2" descr="7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5002" y="3809474"/>
            <a:ext cx="1399629" cy="1158667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670" y="3644323"/>
            <a:ext cx="2443984" cy="251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1058" name="Object 2"/>
          <p:cNvGraphicFramePr>
            <a:graphicFrameLocks noChangeAspect="1"/>
          </p:cNvGraphicFramePr>
          <p:nvPr/>
        </p:nvGraphicFramePr>
        <p:xfrm>
          <a:off x="993393" y="3820347"/>
          <a:ext cx="1657350" cy="458787"/>
        </p:xfrm>
        <a:graphic>
          <a:graphicData uri="http://schemas.openxmlformats.org/presentationml/2006/ole">
            <p:oleObj spid="_x0000_s302084" name="Equação" r:id="rId6" imgW="736600" imgH="203200" progId="Equation.3">
              <p:embed/>
            </p:oleObj>
          </a:graphicData>
        </a:graphic>
      </p:graphicFrame>
      <p:graphicFrame>
        <p:nvGraphicFramePr>
          <p:cNvPr id="302083" name="Object 2"/>
          <p:cNvGraphicFramePr>
            <a:graphicFrameLocks noChangeAspect="1"/>
          </p:cNvGraphicFramePr>
          <p:nvPr/>
        </p:nvGraphicFramePr>
        <p:xfrm>
          <a:off x="865515" y="4678363"/>
          <a:ext cx="1800225" cy="458787"/>
        </p:xfrm>
        <a:graphic>
          <a:graphicData uri="http://schemas.openxmlformats.org/presentationml/2006/ole">
            <p:oleObj spid="_x0000_s302085" name="Equação" r:id="rId7" imgW="799753" imgH="20311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Função valor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9698" y="1721286"/>
            <a:ext cx="7898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lnSpc>
                <a:spcPts val="2400"/>
              </a:lnSpc>
              <a:defRPr/>
            </a:pPr>
            <a:r>
              <a:rPr lang="pt-BR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Bisseção:</a:t>
            </a:r>
            <a:endParaRPr lang="pt-BR" u="sng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02614" y="2332476"/>
            <a:ext cx="8492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Como foram estabelecidos valores para cinco áreas , é possível traçar a função de valor do tamanho do local.</a:t>
            </a:r>
          </a:p>
        </p:txBody>
      </p:sp>
      <p:sp>
        <p:nvSpPr>
          <p:cNvPr id="52" name="Forma livre 51"/>
          <p:cNvSpPr/>
          <p:nvPr/>
        </p:nvSpPr>
        <p:spPr>
          <a:xfrm>
            <a:off x="1986456" y="3373811"/>
            <a:ext cx="5155324" cy="1954924"/>
          </a:xfrm>
          <a:custGeom>
            <a:avLst/>
            <a:gdLst>
              <a:gd name="connsiteX0" fmla="*/ 0 w 5155324"/>
              <a:gd name="connsiteY0" fmla="*/ 1954924 h 1954924"/>
              <a:gd name="connsiteX1" fmla="*/ 898635 w 5155324"/>
              <a:gd name="connsiteY1" fmla="*/ 1261241 h 1954924"/>
              <a:gd name="connsiteX2" fmla="*/ 1560786 w 5155324"/>
              <a:gd name="connsiteY2" fmla="*/ 945931 h 1954924"/>
              <a:gd name="connsiteX3" fmla="*/ 2822028 w 5155324"/>
              <a:gd name="connsiteY3" fmla="*/ 189186 h 1954924"/>
              <a:gd name="connsiteX4" fmla="*/ 5155324 w 5155324"/>
              <a:gd name="connsiteY4" fmla="*/ 0 h 1954924"/>
              <a:gd name="connsiteX0" fmla="*/ 0 w 5155324"/>
              <a:gd name="connsiteY0" fmla="*/ 1954924 h 1954924"/>
              <a:gd name="connsiteX1" fmla="*/ 898635 w 5155324"/>
              <a:gd name="connsiteY1" fmla="*/ 1261241 h 1954924"/>
              <a:gd name="connsiteX2" fmla="*/ 1466193 w 5155324"/>
              <a:gd name="connsiteY2" fmla="*/ 993227 h 1954924"/>
              <a:gd name="connsiteX3" fmla="*/ 2822028 w 5155324"/>
              <a:gd name="connsiteY3" fmla="*/ 189186 h 1954924"/>
              <a:gd name="connsiteX4" fmla="*/ 5155324 w 5155324"/>
              <a:gd name="connsiteY4" fmla="*/ 0 h 1954924"/>
              <a:gd name="connsiteX0" fmla="*/ 0 w 5155324"/>
              <a:gd name="connsiteY0" fmla="*/ 1954924 h 1954924"/>
              <a:gd name="connsiteX1" fmla="*/ 709449 w 5155324"/>
              <a:gd name="connsiteY1" fmla="*/ 1497724 h 1954924"/>
              <a:gd name="connsiteX2" fmla="*/ 1466193 w 5155324"/>
              <a:gd name="connsiteY2" fmla="*/ 993227 h 1954924"/>
              <a:gd name="connsiteX3" fmla="*/ 2822028 w 5155324"/>
              <a:gd name="connsiteY3" fmla="*/ 189186 h 1954924"/>
              <a:gd name="connsiteX4" fmla="*/ 5155324 w 5155324"/>
              <a:gd name="connsiteY4" fmla="*/ 0 h 1954924"/>
              <a:gd name="connsiteX0" fmla="*/ 0 w 5155324"/>
              <a:gd name="connsiteY0" fmla="*/ 1954924 h 1954924"/>
              <a:gd name="connsiteX1" fmla="*/ 709449 w 5155324"/>
              <a:gd name="connsiteY1" fmla="*/ 1497724 h 1954924"/>
              <a:gd name="connsiteX2" fmla="*/ 1466193 w 5155324"/>
              <a:gd name="connsiteY2" fmla="*/ 993227 h 1954924"/>
              <a:gd name="connsiteX3" fmla="*/ 3105807 w 5155324"/>
              <a:gd name="connsiteY3" fmla="*/ 204952 h 1954924"/>
              <a:gd name="connsiteX4" fmla="*/ 5155324 w 5155324"/>
              <a:gd name="connsiteY4" fmla="*/ 0 h 1954924"/>
              <a:gd name="connsiteX0" fmla="*/ 0 w 5155324"/>
              <a:gd name="connsiteY0" fmla="*/ 1954924 h 1954924"/>
              <a:gd name="connsiteX1" fmla="*/ 709449 w 5155324"/>
              <a:gd name="connsiteY1" fmla="*/ 1497724 h 1954924"/>
              <a:gd name="connsiteX2" fmla="*/ 1466193 w 5155324"/>
              <a:gd name="connsiteY2" fmla="*/ 1024758 h 1954924"/>
              <a:gd name="connsiteX3" fmla="*/ 3105807 w 5155324"/>
              <a:gd name="connsiteY3" fmla="*/ 204952 h 1954924"/>
              <a:gd name="connsiteX4" fmla="*/ 5155324 w 5155324"/>
              <a:gd name="connsiteY4" fmla="*/ 0 h 1954924"/>
              <a:gd name="connsiteX0" fmla="*/ 0 w 5155324"/>
              <a:gd name="connsiteY0" fmla="*/ 1954924 h 1954924"/>
              <a:gd name="connsiteX1" fmla="*/ 630622 w 5155324"/>
              <a:gd name="connsiteY1" fmla="*/ 1560786 h 1954924"/>
              <a:gd name="connsiteX2" fmla="*/ 1466193 w 5155324"/>
              <a:gd name="connsiteY2" fmla="*/ 1024758 h 1954924"/>
              <a:gd name="connsiteX3" fmla="*/ 3105807 w 5155324"/>
              <a:gd name="connsiteY3" fmla="*/ 204952 h 1954924"/>
              <a:gd name="connsiteX4" fmla="*/ 5155324 w 5155324"/>
              <a:gd name="connsiteY4" fmla="*/ 0 h 1954924"/>
              <a:gd name="connsiteX0" fmla="*/ 0 w 5155324"/>
              <a:gd name="connsiteY0" fmla="*/ 1954924 h 1954924"/>
              <a:gd name="connsiteX1" fmla="*/ 630622 w 5155324"/>
              <a:gd name="connsiteY1" fmla="*/ 1497724 h 1954924"/>
              <a:gd name="connsiteX2" fmla="*/ 1466193 w 5155324"/>
              <a:gd name="connsiteY2" fmla="*/ 1024758 h 1954924"/>
              <a:gd name="connsiteX3" fmla="*/ 3105807 w 5155324"/>
              <a:gd name="connsiteY3" fmla="*/ 204952 h 1954924"/>
              <a:gd name="connsiteX4" fmla="*/ 5155324 w 5155324"/>
              <a:gd name="connsiteY4" fmla="*/ 0 h 1954924"/>
              <a:gd name="connsiteX0" fmla="*/ 0 w 5155324"/>
              <a:gd name="connsiteY0" fmla="*/ 1954924 h 1954924"/>
              <a:gd name="connsiteX1" fmla="*/ 630622 w 5155324"/>
              <a:gd name="connsiteY1" fmla="*/ 1497724 h 1954924"/>
              <a:gd name="connsiteX2" fmla="*/ 1466193 w 5155324"/>
              <a:gd name="connsiteY2" fmla="*/ 1024758 h 1954924"/>
              <a:gd name="connsiteX3" fmla="*/ 3153103 w 5155324"/>
              <a:gd name="connsiteY3" fmla="*/ 283780 h 1954924"/>
              <a:gd name="connsiteX4" fmla="*/ 5155324 w 5155324"/>
              <a:gd name="connsiteY4" fmla="*/ 0 h 195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5324" h="1954924">
                <a:moveTo>
                  <a:pt x="0" y="1954924"/>
                </a:moveTo>
                <a:cubicBezTo>
                  <a:pt x="319252" y="1692165"/>
                  <a:pt x="386257" y="1652752"/>
                  <a:pt x="630622" y="1497724"/>
                </a:cubicBezTo>
                <a:cubicBezTo>
                  <a:pt x="874987" y="1342696"/>
                  <a:pt x="1045780" y="1227082"/>
                  <a:pt x="1466193" y="1024758"/>
                </a:cubicBezTo>
                <a:cubicBezTo>
                  <a:pt x="1886607" y="822434"/>
                  <a:pt x="2538248" y="454573"/>
                  <a:pt x="3153103" y="283780"/>
                </a:cubicBezTo>
                <a:cubicBezTo>
                  <a:pt x="3767958" y="112987"/>
                  <a:pt x="4288221" y="15765"/>
                  <a:pt x="515532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6" name="Grupo 55"/>
          <p:cNvGrpSpPr/>
          <p:nvPr/>
        </p:nvGrpSpPr>
        <p:grpSpPr>
          <a:xfrm>
            <a:off x="974477" y="3090030"/>
            <a:ext cx="6540533" cy="3379804"/>
            <a:chOff x="974477" y="3090030"/>
            <a:chExt cx="6540533" cy="3379804"/>
          </a:xfrm>
        </p:grpSpPr>
        <p:grpSp>
          <p:nvGrpSpPr>
            <p:cNvPr id="53" name="Grupo 52"/>
            <p:cNvGrpSpPr/>
            <p:nvPr/>
          </p:nvGrpSpPr>
          <p:grpSpPr>
            <a:xfrm>
              <a:off x="1371608" y="3090030"/>
              <a:ext cx="6143402" cy="3226672"/>
              <a:chOff x="1371608" y="3247690"/>
              <a:chExt cx="6143402" cy="3226672"/>
            </a:xfrm>
          </p:grpSpPr>
          <p:cxnSp>
            <p:nvCxnSpPr>
              <p:cNvPr id="12" name="Conector reto 11"/>
              <p:cNvCxnSpPr/>
              <p:nvPr/>
            </p:nvCxnSpPr>
            <p:spPr>
              <a:xfrm rot="5400000">
                <a:off x="804049" y="4430105"/>
                <a:ext cx="236482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to 14"/>
              <p:cNvCxnSpPr/>
              <p:nvPr/>
            </p:nvCxnSpPr>
            <p:spPr>
              <a:xfrm rot="10800000">
                <a:off x="1899010" y="5465377"/>
                <a:ext cx="561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CaixaDeTexto 15"/>
              <p:cNvSpPr txBox="1"/>
              <p:nvPr/>
            </p:nvSpPr>
            <p:spPr>
              <a:xfrm rot="5400000">
                <a:off x="1702636" y="5770171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400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18" name="Conector reto 17"/>
              <p:cNvCxnSpPr/>
              <p:nvPr/>
            </p:nvCxnSpPr>
            <p:spPr>
              <a:xfrm rot="5400000">
                <a:off x="2371673" y="5542634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CaixaDeTexto 18"/>
              <p:cNvSpPr txBox="1"/>
              <p:nvPr/>
            </p:nvSpPr>
            <p:spPr>
              <a:xfrm rot="5400000">
                <a:off x="2138824" y="5780677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500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0" name="Conector reto 19"/>
              <p:cNvCxnSpPr/>
              <p:nvPr/>
            </p:nvCxnSpPr>
            <p:spPr>
              <a:xfrm rot="5400000">
                <a:off x="2839393" y="5537374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CaixaDeTexto 20"/>
              <p:cNvSpPr txBox="1"/>
              <p:nvPr/>
            </p:nvSpPr>
            <p:spPr>
              <a:xfrm rot="5400000">
                <a:off x="2606544" y="5775417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600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2" name="Conector reto 21"/>
              <p:cNvCxnSpPr/>
              <p:nvPr/>
            </p:nvCxnSpPr>
            <p:spPr>
              <a:xfrm rot="5400000">
                <a:off x="3312373" y="5537374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aixaDeTexto 22"/>
              <p:cNvSpPr txBox="1"/>
              <p:nvPr/>
            </p:nvSpPr>
            <p:spPr>
              <a:xfrm rot="5400000">
                <a:off x="3079524" y="5775417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700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4" name="Conector reto 23"/>
              <p:cNvCxnSpPr/>
              <p:nvPr/>
            </p:nvCxnSpPr>
            <p:spPr>
              <a:xfrm rot="5400000">
                <a:off x="3780093" y="5547880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CaixaDeTexto 24"/>
              <p:cNvSpPr txBox="1"/>
              <p:nvPr/>
            </p:nvSpPr>
            <p:spPr>
              <a:xfrm rot="5400000">
                <a:off x="3547244" y="5785923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800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6" name="Conector reto 25"/>
              <p:cNvCxnSpPr/>
              <p:nvPr/>
            </p:nvCxnSpPr>
            <p:spPr>
              <a:xfrm rot="5400000">
                <a:off x="4274099" y="5553140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CaixaDeTexto 26"/>
              <p:cNvSpPr txBox="1"/>
              <p:nvPr/>
            </p:nvSpPr>
            <p:spPr>
              <a:xfrm rot="5400000">
                <a:off x="4041250" y="5791183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900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8" name="Conector reto 27"/>
              <p:cNvCxnSpPr/>
              <p:nvPr/>
            </p:nvCxnSpPr>
            <p:spPr>
              <a:xfrm rot="5400000">
                <a:off x="4741819" y="5547880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CaixaDeTexto 28"/>
              <p:cNvSpPr txBox="1"/>
              <p:nvPr/>
            </p:nvSpPr>
            <p:spPr>
              <a:xfrm rot="5400000">
                <a:off x="4404413" y="5890479"/>
                <a:ext cx="8082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1000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30" name="Conector reto 29"/>
              <p:cNvCxnSpPr/>
              <p:nvPr/>
            </p:nvCxnSpPr>
            <p:spPr>
              <a:xfrm rot="5400000">
                <a:off x="5214799" y="5547880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CaixaDeTexto 30"/>
              <p:cNvSpPr txBox="1"/>
              <p:nvPr/>
            </p:nvSpPr>
            <p:spPr>
              <a:xfrm rot="5400000">
                <a:off x="4893159" y="5874713"/>
                <a:ext cx="7766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1100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32" name="Conector reto 31"/>
              <p:cNvCxnSpPr/>
              <p:nvPr/>
            </p:nvCxnSpPr>
            <p:spPr>
              <a:xfrm rot="5400000">
                <a:off x="5682519" y="5558386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CaixaDeTexto 32"/>
              <p:cNvSpPr txBox="1"/>
              <p:nvPr/>
            </p:nvSpPr>
            <p:spPr>
              <a:xfrm rot="5400000">
                <a:off x="5374014" y="5872084"/>
                <a:ext cx="7503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1200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34" name="Conector reto 33"/>
              <p:cNvCxnSpPr/>
              <p:nvPr/>
            </p:nvCxnSpPr>
            <p:spPr>
              <a:xfrm rot="5400000">
                <a:off x="6155499" y="5558386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CaixaDeTexto 34"/>
              <p:cNvSpPr txBox="1"/>
              <p:nvPr/>
            </p:nvSpPr>
            <p:spPr>
              <a:xfrm rot="5400000">
                <a:off x="5818093" y="5900985"/>
                <a:ext cx="8082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1300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36" name="Conector reto 35"/>
              <p:cNvCxnSpPr/>
              <p:nvPr/>
            </p:nvCxnSpPr>
            <p:spPr>
              <a:xfrm rot="5400000">
                <a:off x="6628479" y="5558386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CaixaDeTexto 36"/>
              <p:cNvSpPr txBox="1"/>
              <p:nvPr/>
            </p:nvSpPr>
            <p:spPr>
              <a:xfrm rot="5400000">
                <a:off x="6306839" y="5885219"/>
                <a:ext cx="7766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1400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38" name="Conector reto 37"/>
              <p:cNvCxnSpPr/>
              <p:nvPr/>
            </p:nvCxnSpPr>
            <p:spPr>
              <a:xfrm rot="5400000">
                <a:off x="7096199" y="5568892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CaixaDeTexto 38"/>
              <p:cNvSpPr txBox="1"/>
              <p:nvPr/>
            </p:nvSpPr>
            <p:spPr>
              <a:xfrm rot="5400000">
                <a:off x="6787694" y="5882590"/>
                <a:ext cx="7503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1500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40" name="Conector reto 39"/>
              <p:cNvCxnSpPr/>
              <p:nvPr/>
            </p:nvCxnSpPr>
            <p:spPr>
              <a:xfrm>
                <a:off x="1846135" y="5001330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CaixaDeTexto 40"/>
              <p:cNvSpPr txBox="1"/>
              <p:nvPr/>
            </p:nvSpPr>
            <p:spPr>
              <a:xfrm>
                <a:off x="1508184" y="4818951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25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42" name="Conector reto 41"/>
              <p:cNvCxnSpPr/>
              <p:nvPr/>
            </p:nvCxnSpPr>
            <p:spPr>
              <a:xfrm>
                <a:off x="1840875" y="4523090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CaixaDeTexto 42"/>
              <p:cNvSpPr txBox="1"/>
              <p:nvPr/>
            </p:nvSpPr>
            <p:spPr>
              <a:xfrm>
                <a:off x="1502924" y="4340711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50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44" name="Conector reto 43"/>
              <p:cNvCxnSpPr/>
              <p:nvPr/>
            </p:nvCxnSpPr>
            <p:spPr>
              <a:xfrm>
                <a:off x="1840875" y="4065876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CaixaDeTexto 44"/>
              <p:cNvSpPr txBox="1"/>
              <p:nvPr/>
            </p:nvSpPr>
            <p:spPr>
              <a:xfrm>
                <a:off x="1502924" y="3883497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75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46" name="Conector reto 45"/>
              <p:cNvCxnSpPr/>
              <p:nvPr/>
            </p:nvCxnSpPr>
            <p:spPr>
              <a:xfrm>
                <a:off x="1835615" y="3587636"/>
                <a:ext cx="14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CaixaDeTexto 46"/>
              <p:cNvSpPr txBox="1"/>
              <p:nvPr/>
            </p:nvSpPr>
            <p:spPr>
              <a:xfrm>
                <a:off x="1371608" y="3405256"/>
                <a:ext cx="677916" cy="34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100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48" name="CaixaDeTexto 47"/>
              <p:cNvSpPr txBox="1"/>
              <p:nvPr/>
            </p:nvSpPr>
            <p:spPr>
              <a:xfrm>
                <a:off x="1613286" y="5302437"/>
                <a:ext cx="599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0" dirty="0" smtClean="0">
                    <a:solidFill>
                      <a:srgbClr val="002060"/>
                    </a:solidFill>
                  </a:rPr>
                  <a:t>0</a:t>
                </a:r>
                <a:endParaRPr lang="pt-BR" sz="1600" b="0" dirty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54" name="CaixaDeTexto 53"/>
            <p:cNvSpPr txBox="1"/>
            <p:nvPr/>
          </p:nvSpPr>
          <p:spPr>
            <a:xfrm>
              <a:off x="3310757" y="6069724"/>
              <a:ext cx="31215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0" dirty="0" smtClean="0">
                  <a:latin typeface="+mn-lt"/>
                </a:rPr>
                <a:t>Tamanho do Local (m</a:t>
              </a:r>
              <a:r>
                <a:rPr lang="pt-BR" sz="2000" b="0" baseline="30000" dirty="0" smtClean="0">
                  <a:latin typeface="+mj-lt"/>
                </a:rPr>
                <a:t>2</a:t>
              </a:r>
              <a:r>
                <a:rPr lang="pt-BR" sz="2000" b="0" dirty="0" smtClean="0">
                  <a:latin typeface="+mn-lt"/>
                </a:rPr>
                <a:t>)</a:t>
              </a:r>
              <a:endParaRPr lang="pt-BR" sz="2000" b="0" dirty="0">
                <a:latin typeface="+mn-lt"/>
              </a:endParaRPr>
            </a:p>
          </p:txBody>
        </p:sp>
        <p:sp>
          <p:nvSpPr>
            <p:cNvPr id="55" name="CaixaDeTexto 54"/>
            <p:cNvSpPr txBox="1"/>
            <p:nvPr/>
          </p:nvSpPr>
          <p:spPr>
            <a:xfrm rot="16200000">
              <a:off x="725215" y="4156841"/>
              <a:ext cx="8986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0" dirty="0" smtClean="0">
                  <a:latin typeface="+mn-lt"/>
                </a:rPr>
                <a:t>Valor</a:t>
              </a:r>
              <a:endParaRPr lang="pt-BR" sz="2000" b="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  <p:bldP spid="5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089274" y="2006600"/>
            <a:ext cx="5940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Método do Produto Ponderado </a:t>
            </a:r>
          </a:p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(</a:t>
            </a:r>
            <a:r>
              <a:rPr lang="pt-BR" i="1" dirty="0" err="1" smtClean="0"/>
              <a:t>Weighted</a:t>
            </a:r>
            <a:r>
              <a:rPr lang="pt-BR" i="1" dirty="0" smtClean="0"/>
              <a:t> </a:t>
            </a:r>
            <a:r>
              <a:rPr lang="pt-BR" i="1" dirty="0" err="1" smtClean="0"/>
              <a:t>Product</a:t>
            </a:r>
            <a:r>
              <a:rPr lang="pt-BR" i="1" dirty="0" smtClean="0"/>
              <a:t> </a:t>
            </a:r>
            <a:r>
              <a:rPr lang="pt-BR" i="1" dirty="0" err="1" smtClean="0"/>
              <a:t>Model</a:t>
            </a:r>
            <a:r>
              <a:rPr lang="pt-BR" i="1" dirty="0" smtClean="0"/>
              <a:t> </a:t>
            </a:r>
            <a:r>
              <a:rPr lang="pt-BR" dirty="0" smtClean="0"/>
              <a:t>– WPM)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</a:t>
            </a: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do produto ponderado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352141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Proposto por D. W. Miller e M. K.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Starr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1969.</a:t>
            </a:r>
          </a:p>
        </p:txBody>
      </p:sp>
      <p:graphicFrame>
        <p:nvGraphicFramePr>
          <p:cNvPr id="475138" name="Object 2"/>
          <p:cNvGraphicFramePr>
            <a:graphicFrameLocks noChangeAspect="1"/>
          </p:cNvGraphicFramePr>
          <p:nvPr/>
        </p:nvGraphicFramePr>
        <p:xfrm>
          <a:off x="1528763" y="2355850"/>
          <a:ext cx="2143125" cy="1116013"/>
        </p:xfrm>
        <a:graphic>
          <a:graphicData uri="http://schemas.openxmlformats.org/presentationml/2006/ole">
            <p:oleObj spid="_x0000_s564226" name="Equação" r:id="rId4" imgW="876240" imgH="457200" progId="Equation.3">
              <p:embed/>
            </p:oleObj>
          </a:graphicData>
        </a:graphic>
      </p:graphicFrame>
      <p:sp>
        <p:nvSpPr>
          <p:cNvPr id="5" name="Retângulo 4"/>
          <p:cNvSpPr/>
          <p:nvPr/>
        </p:nvSpPr>
        <p:spPr>
          <a:xfrm>
            <a:off x="464558" y="4072370"/>
            <a:ext cx="82441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Onde: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</a:t>
            </a:r>
            <a:r>
              <a:rPr lang="pt-BR" sz="2000" b="0" i="1" baseline="-2500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– atributo da alternativa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considerando o critério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w</a:t>
            </a:r>
            <a:r>
              <a:rPr lang="pt-BR" sz="2000" b="0" i="1" baseline="-2500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i="1" baseline="-25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–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peso do critério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j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v</a:t>
            </a:r>
            <a:r>
              <a:rPr lang="pt-BR" sz="2000" b="0" i="1" baseline="-25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– valor da função multiatributo para a alternativa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; e</a:t>
            </a:r>
          </a:p>
          <a:p>
            <a:pPr marL="723900" lvl="1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 –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número de critérios.</a:t>
            </a:r>
            <a:endParaRPr lang="pt-BR" sz="2000" b="0" i="1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do produto ponderado</a:t>
            </a:r>
          </a:p>
          <a:p>
            <a:pPr marL="1262063" indent="-1262063" fontAlgn="auto">
              <a:spcAft>
                <a:spcPts val="0"/>
              </a:spcAft>
              <a:defRPr/>
            </a:pP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2470" y="1464875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Seja a tabela de pagamentos descrita abaixo:</a:t>
            </a:r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561456" y="2136071"/>
          <a:ext cx="6198082" cy="27115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692150"/>
                <a:gridCol w="617855"/>
                <a:gridCol w="598615"/>
                <a:gridCol w="667067"/>
                <a:gridCol w="638302"/>
                <a:gridCol w="242035"/>
                <a:gridCol w="1220915"/>
                <a:gridCol w="10639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0,20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0,15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0,40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28076">
                <a:tc row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491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0484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4414509" y="6443147"/>
            <a:ext cx="101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0" dirty="0" err="1" smtClean="0">
                <a:solidFill>
                  <a:prstClr val="white"/>
                </a:solidFill>
                <a:latin typeface="Constantia"/>
              </a:rPr>
              <a:t>Candida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77084" y="5237296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Pesos e atributos fornecidos pelo problema.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do produto ponderado</a:t>
            </a:r>
          </a:p>
          <a:p>
            <a:pPr marL="1262063" indent="-1262063" fontAlgn="auto">
              <a:spcAft>
                <a:spcPts val="0"/>
              </a:spcAft>
              <a:defRPr/>
            </a:pP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62470" y="1464875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Seja a tabela de pagamentos descrita abaixo:</a:t>
            </a:r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561456" y="2136071"/>
          <a:ext cx="6198082" cy="27115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692150"/>
                <a:gridCol w="617855"/>
                <a:gridCol w="598615"/>
                <a:gridCol w="667067"/>
                <a:gridCol w="638302"/>
                <a:gridCol w="242035"/>
                <a:gridCol w="1220915"/>
                <a:gridCol w="10639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0,20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0,15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0,40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28076">
                <a:tc row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20,6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491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19,5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0484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19,3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4414509" y="6443147"/>
            <a:ext cx="101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0" dirty="0" err="1" smtClean="0">
                <a:solidFill>
                  <a:prstClr val="white"/>
                </a:solidFill>
                <a:latin typeface="Constantia"/>
              </a:rPr>
              <a:t>Candida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77084" y="5237296"/>
            <a:ext cx="8244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Pesos e atributos fornecidos pelo problema.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Após o produto ponderado, é escolhida a alternativa de melhor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ranking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ou seja, a alternativa A1.</a:t>
            </a:r>
            <a:endParaRPr lang="pt-BR" sz="2000" b="0" i="1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do produto ponderado</a:t>
            </a:r>
          </a:p>
          <a:p>
            <a:pPr marL="1262063" indent="-1262063" fontAlgn="auto">
              <a:spcAft>
                <a:spcPts val="0"/>
              </a:spcAft>
              <a:defRPr/>
            </a:pP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327089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WPM:</a:t>
            </a:r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523878" y="1702393"/>
          <a:ext cx="5194302" cy="19677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240"/>
                <a:gridCol w="579311"/>
                <a:gridCol w="549593"/>
                <a:gridCol w="505714"/>
                <a:gridCol w="557530"/>
                <a:gridCol w="535877"/>
                <a:gridCol w="208280"/>
                <a:gridCol w="993077"/>
                <a:gridCol w="868680"/>
              </a:tblGrid>
              <a:tr h="266839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839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839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0,20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0,15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0,40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7027">
                <a:tc rowSpan="3"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A1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20,6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979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A2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19,5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7327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A3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19,3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4414509" y="6443147"/>
            <a:ext cx="101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0" dirty="0" err="1" smtClean="0">
                <a:solidFill>
                  <a:prstClr val="white"/>
                </a:solidFill>
                <a:latin typeface="Constantia"/>
              </a:rPr>
              <a:t>Candida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14662" y="3871959"/>
            <a:ext cx="8244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WSM:</a:t>
            </a:r>
          </a:p>
        </p:txBody>
      </p:sp>
      <p:graphicFrame>
        <p:nvGraphicFramePr>
          <p:cNvPr id="7" name="Espaço Reservado para Conteúdo 3"/>
          <p:cNvGraphicFramePr>
            <a:graphicFrameLocks/>
          </p:cNvGraphicFramePr>
          <p:nvPr/>
        </p:nvGraphicFramePr>
        <p:xfrm>
          <a:off x="548929" y="4252969"/>
          <a:ext cx="5213352" cy="2072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240"/>
                <a:gridCol w="579311"/>
                <a:gridCol w="549593"/>
                <a:gridCol w="505714"/>
                <a:gridCol w="557530"/>
                <a:gridCol w="535877"/>
                <a:gridCol w="227330"/>
                <a:gridCol w="993077"/>
                <a:gridCol w="868680"/>
              </a:tblGrid>
              <a:tr h="143667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C2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C4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0,20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0,15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0,40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94187">
                <a:tc rowSpan="3"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A1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21,5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833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A2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20,8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3255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</a:rPr>
                        <a:t>A3</a:t>
                      </a:r>
                      <a:endParaRPr lang="pt-B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22,0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21091" y="682625"/>
            <a:ext cx="7235825" cy="39143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2: Definir as Alternativas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pic>
        <p:nvPicPr>
          <p:cNvPr id="266242" name="Picture 2" descr="http://meuespaco.files.wordpress.com/2007/10/interrogaca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3013" y="1349834"/>
            <a:ext cx="2477285" cy="1988457"/>
          </a:xfrm>
          <a:prstGeom prst="rect">
            <a:avLst/>
          </a:prstGeom>
          <a:noFill/>
        </p:spPr>
      </p:pic>
      <p:sp>
        <p:nvSpPr>
          <p:cNvPr id="11" name="Retângulo 10"/>
          <p:cNvSpPr/>
          <p:nvPr/>
        </p:nvSpPr>
        <p:spPr>
          <a:xfrm>
            <a:off x="332508" y="3642380"/>
            <a:ext cx="84928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Ainda que, usando essa metodologia, não exista um limite teórico para o número de alternativas a ser avaliado, é preciso considerar que a coleta de informação para um grande número de alternativas pode ser uma tarefa extremamente cansativo, especialmente se a hierarquia de critérios for extensiva.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Método do produto ponderado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449944" y="1352141"/>
            <a:ext cx="82441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Exercício 5. Refaça o exercício 2 considerando agora o método do produto ponderado. 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Exercício 6. Refaça o exercício 1 considerando agora o método do produto ponderado. Para isso, considere C1 e C2 com peso 0,4 e C3 com peso 0,2.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3089274" y="2006600"/>
            <a:ext cx="5940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400"/>
              </a:lnSpc>
              <a:spcAft>
                <a:spcPts val="1000"/>
              </a:spcAft>
              <a:buClr>
                <a:srgbClr val="B80000"/>
              </a:buClr>
              <a:buSzPct val="60000"/>
              <a:buFont typeface="ZapfDingbats"/>
              <a:buNone/>
            </a:pPr>
            <a:r>
              <a:rPr lang="pt-BR" dirty="0" smtClean="0"/>
              <a:t>Exemplo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17128" y="1570792"/>
            <a:ext cx="84928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Um pequeno estabelecimento de fotocópias e impressão deve mudar-se de local. O dono do estabelecimento considera sete possibilidades para uma nova localização, todas implicando a locação de um novo lugar.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Exemplo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22" name="Tabela 21"/>
          <p:cNvGraphicFramePr>
            <a:graphicFrameLocks noGrp="1"/>
          </p:cNvGraphicFramePr>
          <p:nvPr/>
        </p:nvGraphicFramePr>
        <p:xfrm>
          <a:off x="2917368" y="2685736"/>
          <a:ext cx="5036459" cy="33870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8515"/>
                <a:gridCol w="3497944"/>
              </a:tblGrid>
              <a:tr h="420322">
                <a:tc gridSpan="2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Custos de Aluguel das Alternativas</a:t>
                      </a:r>
                      <a:endParaRPr lang="pt-BR" b="1" dirty="0"/>
                    </a:p>
                  </a:txBody>
                  <a:tcPr anchor="ctr"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Local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Preço do Aluguel (R$/ano</a:t>
                      </a:r>
                      <a:r>
                        <a:rPr lang="pt-BR" dirty="0" smtClean="0">
                          <a:sym typeface="Symbol"/>
                        </a:rPr>
                        <a:t>)</a:t>
                      </a:r>
                      <a:endParaRPr lang="pt-BR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 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 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15.000,00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 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  5.000,00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 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12.000,00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15.000,00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259" descr="C:\WINDOWS\Application Data\Microsoft\Media Catalog\Euideia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4655" y="4211415"/>
            <a:ext cx="620257" cy="188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 explicativo retangular com cantos arredondados 6"/>
          <p:cNvSpPr/>
          <p:nvPr/>
        </p:nvSpPr>
        <p:spPr>
          <a:xfrm>
            <a:off x="319314" y="2931886"/>
            <a:ext cx="2046515" cy="1190171"/>
          </a:xfrm>
          <a:prstGeom prst="wedgeRoundRectCallout">
            <a:avLst>
              <a:gd name="adj1" fmla="val -3103"/>
              <a:gd name="adj2" fmla="val 78354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Levar em conta outros critérios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46156" y="4821928"/>
            <a:ext cx="849283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dono identificou dois critérios principais.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Depois de serem estabelecidos os critérios principais, é necessário dividi-os até atingir níveis em que possam ser quantificados.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Construção de uma Árvore de Valor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 flipH="1">
            <a:off x="470578" y="1259570"/>
            <a:ext cx="559933" cy="1164317"/>
            <a:chOff x="1870" y="1632"/>
            <a:chExt cx="676" cy="1506"/>
          </a:xfrm>
        </p:grpSpPr>
        <p:sp>
          <p:nvSpPr>
            <p:cNvPr id="6" name="Freeform 57"/>
            <p:cNvSpPr>
              <a:spLocks/>
            </p:cNvSpPr>
            <p:nvPr/>
          </p:nvSpPr>
          <p:spPr bwMode="auto">
            <a:xfrm>
              <a:off x="2050" y="1632"/>
              <a:ext cx="369" cy="280"/>
            </a:xfrm>
            <a:custGeom>
              <a:avLst/>
              <a:gdLst>
                <a:gd name="T0" fmla="*/ 158 w 369"/>
                <a:gd name="T1" fmla="*/ 121 h 280"/>
                <a:gd name="T2" fmla="*/ 194 w 369"/>
                <a:gd name="T3" fmla="*/ 56 h 280"/>
                <a:gd name="T4" fmla="*/ 230 w 369"/>
                <a:gd name="T5" fmla="*/ 19 h 280"/>
                <a:gd name="T6" fmla="*/ 266 w 369"/>
                <a:gd name="T7" fmla="*/ 0 h 280"/>
                <a:gd name="T8" fmla="*/ 302 w 369"/>
                <a:gd name="T9" fmla="*/ 0 h 280"/>
                <a:gd name="T10" fmla="*/ 333 w 369"/>
                <a:gd name="T11" fmla="*/ 19 h 280"/>
                <a:gd name="T12" fmla="*/ 362 w 369"/>
                <a:gd name="T13" fmla="*/ 56 h 280"/>
                <a:gd name="T14" fmla="*/ 369 w 369"/>
                <a:gd name="T15" fmla="*/ 87 h 280"/>
                <a:gd name="T16" fmla="*/ 362 w 369"/>
                <a:gd name="T17" fmla="*/ 145 h 280"/>
                <a:gd name="T18" fmla="*/ 347 w 369"/>
                <a:gd name="T19" fmla="*/ 200 h 280"/>
                <a:gd name="T20" fmla="*/ 323 w 369"/>
                <a:gd name="T21" fmla="*/ 232 h 280"/>
                <a:gd name="T22" fmla="*/ 295 w 369"/>
                <a:gd name="T23" fmla="*/ 258 h 280"/>
                <a:gd name="T24" fmla="*/ 254 w 369"/>
                <a:gd name="T25" fmla="*/ 280 h 280"/>
                <a:gd name="T26" fmla="*/ 204 w 369"/>
                <a:gd name="T27" fmla="*/ 275 h 280"/>
                <a:gd name="T28" fmla="*/ 165 w 369"/>
                <a:gd name="T29" fmla="*/ 258 h 280"/>
                <a:gd name="T30" fmla="*/ 146 w 369"/>
                <a:gd name="T31" fmla="*/ 217 h 280"/>
                <a:gd name="T32" fmla="*/ 146 w 369"/>
                <a:gd name="T33" fmla="*/ 181 h 280"/>
                <a:gd name="T34" fmla="*/ 146 w 369"/>
                <a:gd name="T35" fmla="*/ 150 h 280"/>
                <a:gd name="T36" fmla="*/ 79 w 369"/>
                <a:gd name="T37" fmla="*/ 159 h 280"/>
                <a:gd name="T38" fmla="*/ 17 w 369"/>
                <a:gd name="T39" fmla="*/ 167 h 280"/>
                <a:gd name="T40" fmla="*/ 0 w 369"/>
                <a:gd name="T41" fmla="*/ 159 h 280"/>
                <a:gd name="T42" fmla="*/ 0 w 369"/>
                <a:gd name="T43" fmla="*/ 130 h 280"/>
                <a:gd name="T44" fmla="*/ 17 w 369"/>
                <a:gd name="T45" fmla="*/ 121 h 280"/>
                <a:gd name="T46" fmla="*/ 53 w 369"/>
                <a:gd name="T47" fmla="*/ 128 h 280"/>
                <a:gd name="T48" fmla="*/ 96 w 369"/>
                <a:gd name="T49" fmla="*/ 130 h 280"/>
                <a:gd name="T50" fmla="*/ 158 w 369"/>
                <a:gd name="T51" fmla="*/ 121 h 2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9"/>
                <a:gd name="T79" fmla="*/ 0 h 280"/>
                <a:gd name="T80" fmla="*/ 369 w 369"/>
                <a:gd name="T81" fmla="*/ 280 h 2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9" h="280">
                  <a:moveTo>
                    <a:pt x="158" y="121"/>
                  </a:moveTo>
                  <a:lnTo>
                    <a:pt x="194" y="56"/>
                  </a:lnTo>
                  <a:lnTo>
                    <a:pt x="230" y="19"/>
                  </a:lnTo>
                  <a:lnTo>
                    <a:pt x="266" y="0"/>
                  </a:lnTo>
                  <a:lnTo>
                    <a:pt x="302" y="0"/>
                  </a:lnTo>
                  <a:lnTo>
                    <a:pt x="333" y="19"/>
                  </a:lnTo>
                  <a:lnTo>
                    <a:pt x="362" y="56"/>
                  </a:lnTo>
                  <a:lnTo>
                    <a:pt x="369" y="87"/>
                  </a:lnTo>
                  <a:lnTo>
                    <a:pt x="362" y="145"/>
                  </a:lnTo>
                  <a:lnTo>
                    <a:pt x="347" y="200"/>
                  </a:lnTo>
                  <a:lnTo>
                    <a:pt x="323" y="232"/>
                  </a:lnTo>
                  <a:lnTo>
                    <a:pt x="295" y="258"/>
                  </a:lnTo>
                  <a:lnTo>
                    <a:pt x="254" y="280"/>
                  </a:lnTo>
                  <a:lnTo>
                    <a:pt x="204" y="275"/>
                  </a:lnTo>
                  <a:lnTo>
                    <a:pt x="165" y="258"/>
                  </a:lnTo>
                  <a:lnTo>
                    <a:pt x="146" y="217"/>
                  </a:lnTo>
                  <a:lnTo>
                    <a:pt x="146" y="181"/>
                  </a:lnTo>
                  <a:lnTo>
                    <a:pt x="146" y="150"/>
                  </a:lnTo>
                  <a:lnTo>
                    <a:pt x="79" y="159"/>
                  </a:lnTo>
                  <a:lnTo>
                    <a:pt x="17" y="167"/>
                  </a:lnTo>
                  <a:lnTo>
                    <a:pt x="0" y="159"/>
                  </a:lnTo>
                  <a:lnTo>
                    <a:pt x="0" y="130"/>
                  </a:lnTo>
                  <a:lnTo>
                    <a:pt x="17" y="121"/>
                  </a:lnTo>
                  <a:lnTo>
                    <a:pt x="53" y="128"/>
                  </a:lnTo>
                  <a:lnTo>
                    <a:pt x="96" y="130"/>
                  </a:lnTo>
                  <a:lnTo>
                    <a:pt x="158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58"/>
            <p:cNvSpPr>
              <a:spLocks/>
            </p:cNvSpPr>
            <p:nvPr/>
          </p:nvSpPr>
          <p:spPr bwMode="auto">
            <a:xfrm>
              <a:off x="2064" y="1946"/>
              <a:ext cx="276" cy="532"/>
            </a:xfrm>
            <a:custGeom>
              <a:avLst/>
              <a:gdLst>
                <a:gd name="T0" fmla="*/ 257 w 276"/>
                <a:gd name="T1" fmla="*/ 29 h 532"/>
                <a:gd name="T2" fmla="*/ 230 w 276"/>
                <a:gd name="T3" fmla="*/ 12 h 532"/>
                <a:gd name="T4" fmla="*/ 181 w 276"/>
                <a:gd name="T5" fmla="*/ 0 h 532"/>
                <a:gd name="T6" fmla="*/ 139 w 276"/>
                <a:gd name="T7" fmla="*/ 7 h 532"/>
                <a:gd name="T8" fmla="*/ 109 w 276"/>
                <a:gd name="T9" fmla="*/ 26 h 532"/>
                <a:gd name="T10" fmla="*/ 83 w 276"/>
                <a:gd name="T11" fmla="*/ 65 h 532"/>
                <a:gd name="T12" fmla="*/ 56 w 276"/>
                <a:gd name="T13" fmla="*/ 120 h 532"/>
                <a:gd name="T14" fmla="*/ 28 w 276"/>
                <a:gd name="T15" fmla="*/ 188 h 532"/>
                <a:gd name="T16" fmla="*/ 7 w 276"/>
                <a:gd name="T17" fmla="*/ 258 h 532"/>
                <a:gd name="T18" fmla="*/ 0 w 276"/>
                <a:gd name="T19" fmla="*/ 335 h 532"/>
                <a:gd name="T20" fmla="*/ 0 w 276"/>
                <a:gd name="T21" fmla="*/ 407 h 532"/>
                <a:gd name="T22" fmla="*/ 12 w 276"/>
                <a:gd name="T23" fmla="*/ 460 h 532"/>
                <a:gd name="T24" fmla="*/ 42 w 276"/>
                <a:gd name="T25" fmla="*/ 501 h 532"/>
                <a:gd name="T26" fmla="*/ 81 w 276"/>
                <a:gd name="T27" fmla="*/ 522 h 532"/>
                <a:gd name="T28" fmla="*/ 144 w 276"/>
                <a:gd name="T29" fmla="*/ 532 h 532"/>
                <a:gd name="T30" fmla="*/ 188 w 276"/>
                <a:gd name="T31" fmla="*/ 532 h 532"/>
                <a:gd name="T32" fmla="*/ 213 w 276"/>
                <a:gd name="T33" fmla="*/ 515 h 532"/>
                <a:gd name="T34" fmla="*/ 234 w 276"/>
                <a:gd name="T35" fmla="*/ 481 h 532"/>
                <a:gd name="T36" fmla="*/ 241 w 276"/>
                <a:gd name="T37" fmla="*/ 431 h 532"/>
                <a:gd name="T38" fmla="*/ 241 w 276"/>
                <a:gd name="T39" fmla="*/ 395 h 532"/>
                <a:gd name="T40" fmla="*/ 227 w 276"/>
                <a:gd name="T41" fmla="*/ 351 h 532"/>
                <a:gd name="T42" fmla="*/ 216 w 276"/>
                <a:gd name="T43" fmla="*/ 327 h 532"/>
                <a:gd name="T44" fmla="*/ 202 w 276"/>
                <a:gd name="T45" fmla="*/ 291 h 532"/>
                <a:gd name="T46" fmla="*/ 202 w 276"/>
                <a:gd name="T47" fmla="*/ 250 h 532"/>
                <a:gd name="T48" fmla="*/ 216 w 276"/>
                <a:gd name="T49" fmla="*/ 214 h 532"/>
                <a:gd name="T50" fmla="*/ 241 w 276"/>
                <a:gd name="T51" fmla="*/ 181 h 532"/>
                <a:gd name="T52" fmla="*/ 264 w 276"/>
                <a:gd name="T53" fmla="*/ 144 h 532"/>
                <a:gd name="T54" fmla="*/ 271 w 276"/>
                <a:gd name="T55" fmla="*/ 113 h 532"/>
                <a:gd name="T56" fmla="*/ 276 w 276"/>
                <a:gd name="T57" fmla="*/ 72 h 532"/>
                <a:gd name="T58" fmla="*/ 257 w 276"/>
                <a:gd name="T59" fmla="*/ 29 h 5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76"/>
                <a:gd name="T91" fmla="*/ 0 h 532"/>
                <a:gd name="T92" fmla="*/ 276 w 276"/>
                <a:gd name="T93" fmla="*/ 532 h 53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76" h="532">
                  <a:moveTo>
                    <a:pt x="257" y="29"/>
                  </a:moveTo>
                  <a:lnTo>
                    <a:pt x="230" y="12"/>
                  </a:lnTo>
                  <a:lnTo>
                    <a:pt x="181" y="0"/>
                  </a:lnTo>
                  <a:lnTo>
                    <a:pt x="139" y="7"/>
                  </a:lnTo>
                  <a:lnTo>
                    <a:pt x="109" y="26"/>
                  </a:lnTo>
                  <a:lnTo>
                    <a:pt x="83" y="65"/>
                  </a:lnTo>
                  <a:lnTo>
                    <a:pt x="56" y="120"/>
                  </a:lnTo>
                  <a:lnTo>
                    <a:pt x="28" y="188"/>
                  </a:lnTo>
                  <a:lnTo>
                    <a:pt x="7" y="258"/>
                  </a:lnTo>
                  <a:lnTo>
                    <a:pt x="0" y="335"/>
                  </a:lnTo>
                  <a:lnTo>
                    <a:pt x="0" y="407"/>
                  </a:lnTo>
                  <a:lnTo>
                    <a:pt x="12" y="460"/>
                  </a:lnTo>
                  <a:lnTo>
                    <a:pt x="42" y="501"/>
                  </a:lnTo>
                  <a:lnTo>
                    <a:pt x="81" y="522"/>
                  </a:lnTo>
                  <a:lnTo>
                    <a:pt x="144" y="532"/>
                  </a:lnTo>
                  <a:lnTo>
                    <a:pt x="188" y="532"/>
                  </a:lnTo>
                  <a:lnTo>
                    <a:pt x="213" y="515"/>
                  </a:lnTo>
                  <a:lnTo>
                    <a:pt x="234" y="481"/>
                  </a:lnTo>
                  <a:lnTo>
                    <a:pt x="241" y="431"/>
                  </a:lnTo>
                  <a:lnTo>
                    <a:pt x="241" y="395"/>
                  </a:lnTo>
                  <a:lnTo>
                    <a:pt x="227" y="351"/>
                  </a:lnTo>
                  <a:lnTo>
                    <a:pt x="216" y="327"/>
                  </a:lnTo>
                  <a:lnTo>
                    <a:pt x="202" y="291"/>
                  </a:lnTo>
                  <a:lnTo>
                    <a:pt x="202" y="250"/>
                  </a:lnTo>
                  <a:lnTo>
                    <a:pt x="216" y="214"/>
                  </a:lnTo>
                  <a:lnTo>
                    <a:pt x="241" y="181"/>
                  </a:lnTo>
                  <a:lnTo>
                    <a:pt x="264" y="144"/>
                  </a:lnTo>
                  <a:lnTo>
                    <a:pt x="271" y="113"/>
                  </a:lnTo>
                  <a:lnTo>
                    <a:pt x="276" y="72"/>
                  </a:lnTo>
                  <a:lnTo>
                    <a:pt x="257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Freeform 59"/>
            <p:cNvSpPr>
              <a:spLocks/>
            </p:cNvSpPr>
            <p:nvPr/>
          </p:nvSpPr>
          <p:spPr bwMode="auto">
            <a:xfrm>
              <a:off x="1870" y="1967"/>
              <a:ext cx="345" cy="527"/>
            </a:xfrm>
            <a:custGeom>
              <a:avLst/>
              <a:gdLst>
                <a:gd name="T0" fmla="*/ 256 w 345"/>
                <a:gd name="T1" fmla="*/ 21 h 527"/>
                <a:gd name="T2" fmla="*/ 307 w 345"/>
                <a:gd name="T3" fmla="*/ 0 h 527"/>
                <a:gd name="T4" fmla="*/ 345 w 345"/>
                <a:gd name="T5" fmla="*/ 0 h 527"/>
                <a:gd name="T6" fmla="*/ 338 w 345"/>
                <a:gd name="T7" fmla="*/ 50 h 527"/>
                <a:gd name="T8" fmla="*/ 288 w 345"/>
                <a:gd name="T9" fmla="*/ 81 h 527"/>
                <a:gd name="T10" fmla="*/ 206 w 345"/>
                <a:gd name="T11" fmla="*/ 116 h 527"/>
                <a:gd name="T12" fmla="*/ 127 w 345"/>
                <a:gd name="T13" fmla="*/ 166 h 527"/>
                <a:gd name="T14" fmla="*/ 69 w 345"/>
                <a:gd name="T15" fmla="*/ 221 h 527"/>
                <a:gd name="T16" fmla="*/ 65 w 345"/>
                <a:gd name="T17" fmla="*/ 235 h 527"/>
                <a:gd name="T18" fmla="*/ 93 w 345"/>
                <a:gd name="T19" fmla="*/ 268 h 527"/>
                <a:gd name="T20" fmla="*/ 137 w 345"/>
                <a:gd name="T21" fmla="*/ 306 h 527"/>
                <a:gd name="T22" fmla="*/ 173 w 345"/>
                <a:gd name="T23" fmla="*/ 349 h 527"/>
                <a:gd name="T24" fmla="*/ 199 w 345"/>
                <a:gd name="T25" fmla="*/ 406 h 527"/>
                <a:gd name="T26" fmla="*/ 194 w 345"/>
                <a:gd name="T27" fmla="*/ 432 h 527"/>
                <a:gd name="T28" fmla="*/ 170 w 345"/>
                <a:gd name="T29" fmla="*/ 446 h 527"/>
                <a:gd name="T30" fmla="*/ 149 w 345"/>
                <a:gd name="T31" fmla="*/ 456 h 527"/>
                <a:gd name="T32" fmla="*/ 122 w 345"/>
                <a:gd name="T33" fmla="*/ 475 h 527"/>
                <a:gd name="T34" fmla="*/ 105 w 345"/>
                <a:gd name="T35" fmla="*/ 510 h 527"/>
                <a:gd name="T36" fmla="*/ 98 w 345"/>
                <a:gd name="T37" fmla="*/ 527 h 527"/>
                <a:gd name="T38" fmla="*/ 72 w 345"/>
                <a:gd name="T39" fmla="*/ 525 h 527"/>
                <a:gd name="T40" fmla="*/ 69 w 345"/>
                <a:gd name="T41" fmla="*/ 496 h 527"/>
                <a:gd name="T42" fmla="*/ 105 w 345"/>
                <a:gd name="T43" fmla="*/ 446 h 527"/>
                <a:gd name="T44" fmla="*/ 149 w 345"/>
                <a:gd name="T45" fmla="*/ 420 h 527"/>
                <a:gd name="T46" fmla="*/ 163 w 345"/>
                <a:gd name="T47" fmla="*/ 404 h 527"/>
                <a:gd name="T48" fmla="*/ 151 w 345"/>
                <a:gd name="T49" fmla="*/ 368 h 527"/>
                <a:gd name="T50" fmla="*/ 122 w 345"/>
                <a:gd name="T51" fmla="*/ 339 h 527"/>
                <a:gd name="T52" fmla="*/ 65 w 345"/>
                <a:gd name="T53" fmla="*/ 306 h 527"/>
                <a:gd name="T54" fmla="*/ 19 w 345"/>
                <a:gd name="T55" fmla="*/ 264 h 527"/>
                <a:gd name="T56" fmla="*/ 0 w 345"/>
                <a:gd name="T57" fmla="*/ 221 h 527"/>
                <a:gd name="T58" fmla="*/ 7 w 345"/>
                <a:gd name="T59" fmla="*/ 209 h 527"/>
                <a:gd name="T60" fmla="*/ 41 w 345"/>
                <a:gd name="T61" fmla="*/ 178 h 527"/>
                <a:gd name="T62" fmla="*/ 91 w 345"/>
                <a:gd name="T63" fmla="*/ 135 h 527"/>
                <a:gd name="T64" fmla="*/ 144 w 345"/>
                <a:gd name="T65" fmla="*/ 95 h 527"/>
                <a:gd name="T66" fmla="*/ 201 w 345"/>
                <a:gd name="T67" fmla="*/ 50 h 527"/>
                <a:gd name="T68" fmla="*/ 256 w 345"/>
                <a:gd name="T69" fmla="*/ 21 h 52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5"/>
                <a:gd name="T106" fmla="*/ 0 h 527"/>
                <a:gd name="T107" fmla="*/ 345 w 345"/>
                <a:gd name="T108" fmla="*/ 527 h 52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5" h="527">
                  <a:moveTo>
                    <a:pt x="256" y="21"/>
                  </a:moveTo>
                  <a:lnTo>
                    <a:pt x="307" y="0"/>
                  </a:lnTo>
                  <a:lnTo>
                    <a:pt x="345" y="0"/>
                  </a:lnTo>
                  <a:lnTo>
                    <a:pt x="338" y="50"/>
                  </a:lnTo>
                  <a:lnTo>
                    <a:pt x="288" y="81"/>
                  </a:lnTo>
                  <a:lnTo>
                    <a:pt x="206" y="116"/>
                  </a:lnTo>
                  <a:lnTo>
                    <a:pt x="127" y="166"/>
                  </a:lnTo>
                  <a:lnTo>
                    <a:pt x="69" y="221"/>
                  </a:lnTo>
                  <a:lnTo>
                    <a:pt x="65" y="235"/>
                  </a:lnTo>
                  <a:lnTo>
                    <a:pt x="93" y="268"/>
                  </a:lnTo>
                  <a:lnTo>
                    <a:pt x="137" y="306"/>
                  </a:lnTo>
                  <a:lnTo>
                    <a:pt x="173" y="349"/>
                  </a:lnTo>
                  <a:lnTo>
                    <a:pt x="199" y="406"/>
                  </a:lnTo>
                  <a:lnTo>
                    <a:pt x="194" y="432"/>
                  </a:lnTo>
                  <a:lnTo>
                    <a:pt x="170" y="446"/>
                  </a:lnTo>
                  <a:lnTo>
                    <a:pt x="149" y="456"/>
                  </a:lnTo>
                  <a:lnTo>
                    <a:pt x="122" y="475"/>
                  </a:lnTo>
                  <a:lnTo>
                    <a:pt x="105" y="510"/>
                  </a:lnTo>
                  <a:lnTo>
                    <a:pt x="98" y="527"/>
                  </a:lnTo>
                  <a:lnTo>
                    <a:pt x="72" y="525"/>
                  </a:lnTo>
                  <a:lnTo>
                    <a:pt x="69" y="496"/>
                  </a:lnTo>
                  <a:lnTo>
                    <a:pt x="105" y="446"/>
                  </a:lnTo>
                  <a:lnTo>
                    <a:pt x="149" y="420"/>
                  </a:lnTo>
                  <a:lnTo>
                    <a:pt x="163" y="404"/>
                  </a:lnTo>
                  <a:lnTo>
                    <a:pt x="151" y="368"/>
                  </a:lnTo>
                  <a:lnTo>
                    <a:pt x="122" y="339"/>
                  </a:lnTo>
                  <a:lnTo>
                    <a:pt x="65" y="306"/>
                  </a:lnTo>
                  <a:lnTo>
                    <a:pt x="19" y="264"/>
                  </a:lnTo>
                  <a:lnTo>
                    <a:pt x="0" y="221"/>
                  </a:lnTo>
                  <a:lnTo>
                    <a:pt x="7" y="209"/>
                  </a:lnTo>
                  <a:lnTo>
                    <a:pt x="41" y="178"/>
                  </a:lnTo>
                  <a:lnTo>
                    <a:pt x="91" y="135"/>
                  </a:lnTo>
                  <a:lnTo>
                    <a:pt x="144" y="95"/>
                  </a:lnTo>
                  <a:lnTo>
                    <a:pt x="201" y="50"/>
                  </a:lnTo>
                  <a:lnTo>
                    <a:pt x="25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60"/>
            <p:cNvSpPr>
              <a:spLocks/>
            </p:cNvSpPr>
            <p:nvPr/>
          </p:nvSpPr>
          <p:spPr bwMode="auto">
            <a:xfrm>
              <a:off x="2271" y="1981"/>
              <a:ext cx="275" cy="560"/>
            </a:xfrm>
            <a:custGeom>
              <a:avLst/>
              <a:gdLst>
                <a:gd name="T0" fmla="*/ 34 w 275"/>
                <a:gd name="T1" fmla="*/ 0 h 560"/>
                <a:gd name="T2" fmla="*/ 101 w 275"/>
                <a:gd name="T3" fmla="*/ 43 h 560"/>
                <a:gd name="T4" fmla="*/ 150 w 275"/>
                <a:gd name="T5" fmla="*/ 93 h 560"/>
                <a:gd name="T6" fmla="*/ 179 w 275"/>
                <a:gd name="T7" fmla="*/ 142 h 560"/>
                <a:gd name="T8" fmla="*/ 203 w 275"/>
                <a:gd name="T9" fmla="*/ 192 h 560"/>
                <a:gd name="T10" fmla="*/ 232 w 275"/>
                <a:gd name="T11" fmla="*/ 235 h 560"/>
                <a:gd name="T12" fmla="*/ 265 w 275"/>
                <a:gd name="T13" fmla="*/ 282 h 560"/>
                <a:gd name="T14" fmla="*/ 275 w 275"/>
                <a:gd name="T15" fmla="*/ 299 h 560"/>
                <a:gd name="T16" fmla="*/ 273 w 275"/>
                <a:gd name="T17" fmla="*/ 318 h 560"/>
                <a:gd name="T18" fmla="*/ 224 w 275"/>
                <a:gd name="T19" fmla="*/ 342 h 560"/>
                <a:gd name="T20" fmla="*/ 159 w 275"/>
                <a:gd name="T21" fmla="*/ 375 h 560"/>
                <a:gd name="T22" fmla="*/ 106 w 275"/>
                <a:gd name="T23" fmla="*/ 396 h 560"/>
                <a:gd name="T24" fmla="*/ 65 w 275"/>
                <a:gd name="T25" fmla="*/ 411 h 560"/>
                <a:gd name="T26" fmla="*/ 63 w 275"/>
                <a:gd name="T27" fmla="*/ 427 h 560"/>
                <a:gd name="T28" fmla="*/ 94 w 275"/>
                <a:gd name="T29" fmla="*/ 448 h 560"/>
                <a:gd name="T30" fmla="*/ 121 w 275"/>
                <a:gd name="T31" fmla="*/ 484 h 560"/>
                <a:gd name="T32" fmla="*/ 142 w 275"/>
                <a:gd name="T33" fmla="*/ 534 h 560"/>
                <a:gd name="T34" fmla="*/ 138 w 275"/>
                <a:gd name="T35" fmla="*/ 555 h 560"/>
                <a:gd name="T36" fmla="*/ 121 w 275"/>
                <a:gd name="T37" fmla="*/ 560 h 560"/>
                <a:gd name="T38" fmla="*/ 106 w 275"/>
                <a:gd name="T39" fmla="*/ 548 h 560"/>
                <a:gd name="T40" fmla="*/ 94 w 275"/>
                <a:gd name="T41" fmla="*/ 517 h 560"/>
                <a:gd name="T42" fmla="*/ 80 w 275"/>
                <a:gd name="T43" fmla="*/ 489 h 560"/>
                <a:gd name="T44" fmla="*/ 58 w 275"/>
                <a:gd name="T45" fmla="*/ 463 h 560"/>
                <a:gd name="T46" fmla="*/ 29 w 275"/>
                <a:gd name="T47" fmla="*/ 448 h 560"/>
                <a:gd name="T48" fmla="*/ 12 w 275"/>
                <a:gd name="T49" fmla="*/ 427 h 560"/>
                <a:gd name="T50" fmla="*/ 29 w 275"/>
                <a:gd name="T51" fmla="*/ 396 h 560"/>
                <a:gd name="T52" fmla="*/ 63 w 275"/>
                <a:gd name="T53" fmla="*/ 382 h 560"/>
                <a:gd name="T54" fmla="*/ 116 w 275"/>
                <a:gd name="T55" fmla="*/ 349 h 560"/>
                <a:gd name="T56" fmla="*/ 174 w 275"/>
                <a:gd name="T57" fmla="*/ 325 h 560"/>
                <a:gd name="T58" fmla="*/ 217 w 275"/>
                <a:gd name="T59" fmla="*/ 306 h 560"/>
                <a:gd name="T60" fmla="*/ 217 w 275"/>
                <a:gd name="T61" fmla="*/ 292 h 560"/>
                <a:gd name="T62" fmla="*/ 203 w 275"/>
                <a:gd name="T63" fmla="*/ 261 h 560"/>
                <a:gd name="T64" fmla="*/ 159 w 275"/>
                <a:gd name="T65" fmla="*/ 214 h 560"/>
                <a:gd name="T66" fmla="*/ 116 w 275"/>
                <a:gd name="T67" fmla="*/ 164 h 560"/>
                <a:gd name="T68" fmla="*/ 65 w 275"/>
                <a:gd name="T69" fmla="*/ 102 h 560"/>
                <a:gd name="T70" fmla="*/ 29 w 275"/>
                <a:gd name="T71" fmla="*/ 71 h 560"/>
                <a:gd name="T72" fmla="*/ 7 w 275"/>
                <a:gd name="T73" fmla="*/ 36 h 560"/>
                <a:gd name="T74" fmla="*/ 0 w 275"/>
                <a:gd name="T75" fmla="*/ 2 h 560"/>
                <a:gd name="T76" fmla="*/ 34 w 275"/>
                <a:gd name="T77" fmla="*/ 0 h 5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75"/>
                <a:gd name="T118" fmla="*/ 0 h 560"/>
                <a:gd name="T119" fmla="*/ 275 w 275"/>
                <a:gd name="T120" fmla="*/ 560 h 5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75" h="560">
                  <a:moveTo>
                    <a:pt x="34" y="0"/>
                  </a:moveTo>
                  <a:lnTo>
                    <a:pt x="101" y="43"/>
                  </a:lnTo>
                  <a:lnTo>
                    <a:pt x="150" y="93"/>
                  </a:lnTo>
                  <a:lnTo>
                    <a:pt x="179" y="142"/>
                  </a:lnTo>
                  <a:lnTo>
                    <a:pt x="203" y="192"/>
                  </a:lnTo>
                  <a:lnTo>
                    <a:pt x="232" y="235"/>
                  </a:lnTo>
                  <a:lnTo>
                    <a:pt x="265" y="282"/>
                  </a:lnTo>
                  <a:lnTo>
                    <a:pt x="275" y="299"/>
                  </a:lnTo>
                  <a:lnTo>
                    <a:pt x="273" y="318"/>
                  </a:lnTo>
                  <a:lnTo>
                    <a:pt x="224" y="342"/>
                  </a:lnTo>
                  <a:lnTo>
                    <a:pt x="159" y="375"/>
                  </a:lnTo>
                  <a:lnTo>
                    <a:pt x="106" y="396"/>
                  </a:lnTo>
                  <a:lnTo>
                    <a:pt x="65" y="411"/>
                  </a:lnTo>
                  <a:lnTo>
                    <a:pt x="63" y="427"/>
                  </a:lnTo>
                  <a:lnTo>
                    <a:pt x="94" y="448"/>
                  </a:lnTo>
                  <a:lnTo>
                    <a:pt x="121" y="484"/>
                  </a:lnTo>
                  <a:lnTo>
                    <a:pt x="142" y="534"/>
                  </a:lnTo>
                  <a:lnTo>
                    <a:pt x="138" y="555"/>
                  </a:lnTo>
                  <a:lnTo>
                    <a:pt x="121" y="560"/>
                  </a:lnTo>
                  <a:lnTo>
                    <a:pt x="106" y="548"/>
                  </a:lnTo>
                  <a:lnTo>
                    <a:pt x="94" y="517"/>
                  </a:lnTo>
                  <a:lnTo>
                    <a:pt x="80" y="489"/>
                  </a:lnTo>
                  <a:lnTo>
                    <a:pt x="58" y="463"/>
                  </a:lnTo>
                  <a:lnTo>
                    <a:pt x="29" y="448"/>
                  </a:lnTo>
                  <a:lnTo>
                    <a:pt x="12" y="427"/>
                  </a:lnTo>
                  <a:lnTo>
                    <a:pt x="29" y="396"/>
                  </a:lnTo>
                  <a:lnTo>
                    <a:pt x="63" y="382"/>
                  </a:lnTo>
                  <a:lnTo>
                    <a:pt x="116" y="349"/>
                  </a:lnTo>
                  <a:lnTo>
                    <a:pt x="174" y="325"/>
                  </a:lnTo>
                  <a:lnTo>
                    <a:pt x="217" y="306"/>
                  </a:lnTo>
                  <a:lnTo>
                    <a:pt x="217" y="292"/>
                  </a:lnTo>
                  <a:lnTo>
                    <a:pt x="203" y="261"/>
                  </a:lnTo>
                  <a:lnTo>
                    <a:pt x="159" y="214"/>
                  </a:lnTo>
                  <a:lnTo>
                    <a:pt x="116" y="164"/>
                  </a:lnTo>
                  <a:lnTo>
                    <a:pt x="65" y="102"/>
                  </a:lnTo>
                  <a:lnTo>
                    <a:pt x="29" y="71"/>
                  </a:lnTo>
                  <a:lnTo>
                    <a:pt x="7" y="36"/>
                  </a:lnTo>
                  <a:lnTo>
                    <a:pt x="0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61"/>
            <p:cNvSpPr>
              <a:spLocks/>
            </p:cNvSpPr>
            <p:nvPr/>
          </p:nvSpPr>
          <p:spPr bwMode="auto">
            <a:xfrm>
              <a:off x="2191" y="2395"/>
              <a:ext cx="257" cy="743"/>
            </a:xfrm>
            <a:custGeom>
              <a:avLst/>
              <a:gdLst>
                <a:gd name="T0" fmla="*/ 22 w 257"/>
                <a:gd name="T1" fmla="*/ 5 h 743"/>
                <a:gd name="T2" fmla="*/ 53 w 257"/>
                <a:gd name="T3" fmla="*/ 0 h 743"/>
                <a:gd name="T4" fmla="*/ 82 w 257"/>
                <a:gd name="T5" fmla="*/ 14 h 743"/>
                <a:gd name="T6" fmla="*/ 95 w 257"/>
                <a:gd name="T7" fmla="*/ 40 h 743"/>
                <a:gd name="T8" fmla="*/ 95 w 257"/>
                <a:gd name="T9" fmla="*/ 154 h 743"/>
                <a:gd name="T10" fmla="*/ 104 w 257"/>
                <a:gd name="T11" fmla="*/ 225 h 743"/>
                <a:gd name="T12" fmla="*/ 124 w 257"/>
                <a:gd name="T13" fmla="*/ 319 h 743"/>
                <a:gd name="T14" fmla="*/ 145 w 257"/>
                <a:gd name="T15" fmla="*/ 405 h 743"/>
                <a:gd name="T16" fmla="*/ 175 w 257"/>
                <a:gd name="T17" fmla="*/ 497 h 743"/>
                <a:gd name="T18" fmla="*/ 192 w 257"/>
                <a:gd name="T19" fmla="*/ 558 h 743"/>
                <a:gd name="T20" fmla="*/ 211 w 257"/>
                <a:gd name="T21" fmla="*/ 601 h 743"/>
                <a:gd name="T22" fmla="*/ 242 w 257"/>
                <a:gd name="T23" fmla="*/ 629 h 743"/>
                <a:gd name="T24" fmla="*/ 257 w 257"/>
                <a:gd name="T25" fmla="*/ 651 h 743"/>
                <a:gd name="T26" fmla="*/ 247 w 257"/>
                <a:gd name="T27" fmla="*/ 672 h 743"/>
                <a:gd name="T28" fmla="*/ 218 w 257"/>
                <a:gd name="T29" fmla="*/ 681 h 743"/>
                <a:gd name="T30" fmla="*/ 184 w 257"/>
                <a:gd name="T31" fmla="*/ 696 h 743"/>
                <a:gd name="T32" fmla="*/ 160 w 257"/>
                <a:gd name="T33" fmla="*/ 722 h 743"/>
                <a:gd name="T34" fmla="*/ 141 w 257"/>
                <a:gd name="T35" fmla="*/ 743 h 743"/>
                <a:gd name="T36" fmla="*/ 116 w 257"/>
                <a:gd name="T37" fmla="*/ 738 h 743"/>
                <a:gd name="T38" fmla="*/ 102 w 257"/>
                <a:gd name="T39" fmla="*/ 724 h 743"/>
                <a:gd name="T40" fmla="*/ 90 w 257"/>
                <a:gd name="T41" fmla="*/ 689 h 743"/>
                <a:gd name="T42" fmla="*/ 112 w 257"/>
                <a:gd name="T43" fmla="*/ 674 h 743"/>
                <a:gd name="T44" fmla="*/ 160 w 257"/>
                <a:gd name="T45" fmla="*/ 651 h 743"/>
                <a:gd name="T46" fmla="*/ 189 w 257"/>
                <a:gd name="T47" fmla="*/ 644 h 743"/>
                <a:gd name="T48" fmla="*/ 192 w 257"/>
                <a:gd name="T49" fmla="*/ 632 h 743"/>
                <a:gd name="T50" fmla="*/ 177 w 257"/>
                <a:gd name="T51" fmla="*/ 608 h 743"/>
                <a:gd name="T52" fmla="*/ 153 w 257"/>
                <a:gd name="T53" fmla="*/ 551 h 743"/>
                <a:gd name="T54" fmla="*/ 119 w 257"/>
                <a:gd name="T55" fmla="*/ 473 h 743"/>
                <a:gd name="T56" fmla="*/ 87 w 257"/>
                <a:gd name="T57" fmla="*/ 374 h 743"/>
                <a:gd name="T58" fmla="*/ 53 w 257"/>
                <a:gd name="T59" fmla="*/ 274 h 743"/>
                <a:gd name="T60" fmla="*/ 29 w 257"/>
                <a:gd name="T61" fmla="*/ 182 h 743"/>
                <a:gd name="T62" fmla="*/ 15 w 257"/>
                <a:gd name="T63" fmla="*/ 121 h 743"/>
                <a:gd name="T64" fmla="*/ 0 w 257"/>
                <a:gd name="T65" fmla="*/ 62 h 743"/>
                <a:gd name="T66" fmla="*/ 22 w 257"/>
                <a:gd name="T67" fmla="*/ 5 h 7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7"/>
                <a:gd name="T103" fmla="*/ 0 h 743"/>
                <a:gd name="T104" fmla="*/ 257 w 257"/>
                <a:gd name="T105" fmla="*/ 743 h 7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7" h="743">
                  <a:moveTo>
                    <a:pt x="22" y="5"/>
                  </a:moveTo>
                  <a:lnTo>
                    <a:pt x="53" y="0"/>
                  </a:lnTo>
                  <a:lnTo>
                    <a:pt x="82" y="14"/>
                  </a:lnTo>
                  <a:lnTo>
                    <a:pt x="95" y="40"/>
                  </a:lnTo>
                  <a:lnTo>
                    <a:pt x="95" y="154"/>
                  </a:lnTo>
                  <a:lnTo>
                    <a:pt x="104" y="225"/>
                  </a:lnTo>
                  <a:lnTo>
                    <a:pt x="124" y="319"/>
                  </a:lnTo>
                  <a:lnTo>
                    <a:pt x="145" y="405"/>
                  </a:lnTo>
                  <a:lnTo>
                    <a:pt x="175" y="497"/>
                  </a:lnTo>
                  <a:lnTo>
                    <a:pt x="192" y="558"/>
                  </a:lnTo>
                  <a:lnTo>
                    <a:pt x="211" y="601"/>
                  </a:lnTo>
                  <a:lnTo>
                    <a:pt x="242" y="629"/>
                  </a:lnTo>
                  <a:lnTo>
                    <a:pt x="257" y="651"/>
                  </a:lnTo>
                  <a:lnTo>
                    <a:pt x="247" y="672"/>
                  </a:lnTo>
                  <a:lnTo>
                    <a:pt x="218" y="681"/>
                  </a:lnTo>
                  <a:lnTo>
                    <a:pt x="184" y="696"/>
                  </a:lnTo>
                  <a:lnTo>
                    <a:pt x="160" y="722"/>
                  </a:lnTo>
                  <a:lnTo>
                    <a:pt x="141" y="743"/>
                  </a:lnTo>
                  <a:lnTo>
                    <a:pt x="116" y="738"/>
                  </a:lnTo>
                  <a:lnTo>
                    <a:pt x="102" y="724"/>
                  </a:lnTo>
                  <a:lnTo>
                    <a:pt x="90" y="689"/>
                  </a:lnTo>
                  <a:lnTo>
                    <a:pt x="112" y="674"/>
                  </a:lnTo>
                  <a:lnTo>
                    <a:pt x="160" y="651"/>
                  </a:lnTo>
                  <a:lnTo>
                    <a:pt x="189" y="644"/>
                  </a:lnTo>
                  <a:lnTo>
                    <a:pt x="192" y="632"/>
                  </a:lnTo>
                  <a:lnTo>
                    <a:pt x="177" y="608"/>
                  </a:lnTo>
                  <a:lnTo>
                    <a:pt x="153" y="551"/>
                  </a:lnTo>
                  <a:lnTo>
                    <a:pt x="119" y="473"/>
                  </a:lnTo>
                  <a:lnTo>
                    <a:pt x="87" y="374"/>
                  </a:lnTo>
                  <a:lnTo>
                    <a:pt x="53" y="274"/>
                  </a:lnTo>
                  <a:lnTo>
                    <a:pt x="29" y="182"/>
                  </a:lnTo>
                  <a:lnTo>
                    <a:pt x="15" y="121"/>
                  </a:lnTo>
                  <a:lnTo>
                    <a:pt x="0" y="62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62"/>
            <p:cNvSpPr>
              <a:spLocks/>
            </p:cNvSpPr>
            <p:nvPr/>
          </p:nvSpPr>
          <p:spPr bwMode="auto">
            <a:xfrm>
              <a:off x="2017" y="2379"/>
              <a:ext cx="198" cy="717"/>
            </a:xfrm>
            <a:custGeom>
              <a:avLst/>
              <a:gdLst>
                <a:gd name="T0" fmla="*/ 59 w 198"/>
                <a:gd name="T1" fmla="*/ 142 h 717"/>
                <a:gd name="T2" fmla="*/ 78 w 198"/>
                <a:gd name="T3" fmla="*/ 35 h 717"/>
                <a:gd name="T4" fmla="*/ 117 w 198"/>
                <a:gd name="T5" fmla="*/ 0 h 717"/>
                <a:gd name="T6" fmla="*/ 147 w 198"/>
                <a:gd name="T7" fmla="*/ 28 h 717"/>
                <a:gd name="T8" fmla="*/ 161 w 198"/>
                <a:gd name="T9" fmla="*/ 57 h 717"/>
                <a:gd name="T10" fmla="*/ 139 w 198"/>
                <a:gd name="T11" fmla="*/ 106 h 717"/>
                <a:gd name="T12" fmla="*/ 122 w 198"/>
                <a:gd name="T13" fmla="*/ 185 h 717"/>
                <a:gd name="T14" fmla="*/ 115 w 198"/>
                <a:gd name="T15" fmla="*/ 265 h 717"/>
                <a:gd name="T16" fmla="*/ 108 w 198"/>
                <a:gd name="T17" fmla="*/ 348 h 717"/>
                <a:gd name="T18" fmla="*/ 117 w 198"/>
                <a:gd name="T19" fmla="*/ 407 h 717"/>
                <a:gd name="T20" fmla="*/ 137 w 198"/>
                <a:gd name="T21" fmla="*/ 483 h 717"/>
                <a:gd name="T22" fmla="*/ 159 w 198"/>
                <a:gd name="T23" fmla="*/ 549 h 717"/>
                <a:gd name="T24" fmla="*/ 181 w 198"/>
                <a:gd name="T25" fmla="*/ 620 h 717"/>
                <a:gd name="T26" fmla="*/ 191 w 198"/>
                <a:gd name="T27" fmla="*/ 646 h 717"/>
                <a:gd name="T28" fmla="*/ 198 w 198"/>
                <a:gd name="T29" fmla="*/ 663 h 717"/>
                <a:gd name="T30" fmla="*/ 191 w 198"/>
                <a:gd name="T31" fmla="*/ 689 h 717"/>
                <a:gd name="T32" fmla="*/ 176 w 198"/>
                <a:gd name="T33" fmla="*/ 698 h 717"/>
                <a:gd name="T34" fmla="*/ 130 w 198"/>
                <a:gd name="T35" fmla="*/ 691 h 717"/>
                <a:gd name="T36" fmla="*/ 73 w 198"/>
                <a:gd name="T37" fmla="*/ 698 h 717"/>
                <a:gd name="T38" fmla="*/ 44 w 198"/>
                <a:gd name="T39" fmla="*/ 712 h 717"/>
                <a:gd name="T40" fmla="*/ 15 w 198"/>
                <a:gd name="T41" fmla="*/ 717 h 717"/>
                <a:gd name="T42" fmla="*/ 0 w 198"/>
                <a:gd name="T43" fmla="*/ 698 h 717"/>
                <a:gd name="T44" fmla="*/ 42 w 198"/>
                <a:gd name="T45" fmla="*/ 653 h 717"/>
                <a:gd name="T46" fmla="*/ 81 w 198"/>
                <a:gd name="T47" fmla="*/ 648 h 717"/>
                <a:gd name="T48" fmla="*/ 132 w 198"/>
                <a:gd name="T49" fmla="*/ 648 h 717"/>
                <a:gd name="T50" fmla="*/ 152 w 198"/>
                <a:gd name="T51" fmla="*/ 648 h 717"/>
                <a:gd name="T52" fmla="*/ 154 w 198"/>
                <a:gd name="T53" fmla="*/ 625 h 717"/>
                <a:gd name="T54" fmla="*/ 137 w 198"/>
                <a:gd name="T55" fmla="*/ 575 h 717"/>
                <a:gd name="T56" fmla="*/ 95 w 198"/>
                <a:gd name="T57" fmla="*/ 483 h 717"/>
                <a:gd name="T58" fmla="*/ 71 w 198"/>
                <a:gd name="T59" fmla="*/ 407 h 717"/>
                <a:gd name="T60" fmla="*/ 59 w 198"/>
                <a:gd name="T61" fmla="*/ 329 h 717"/>
                <a:gd name="T62" fmla="*/ 51 w 198"/>
                <a:gd name="T63" fmla="*/ 258 h 717"/>
                <a:gd name="T64" fmla="*/ 51 w 198"/>
                <a:gd name="T65" fmla="*/ 192 h 717"/>
                <a:gd name="T66" fmla="*/ 59 w 198"/>
                <a:gd name="T67" fmla="*/ 142 h 7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8"/>
                <a:gd name="T103" fmla="*/ 0 h 717"/>
                <a:gd name="T104" fmla="*/ 198 w 198"/>
                <a:gd name="T105" fmla="*/ 717 h 7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8" h="717">
                  <a:moveTo>
                    <a:pt x="59" y="142"/>
                  </a:moveTo>
                  <a:lnTo>
                    <a:pt x="78" y="35"/>
                  </a:lnTo>
                  <a:lnTo>
                    <a:pt x="117" y="0"/>
                  </a:lnTo>
                  <a:lnTo>
                    <a:pt x="147" y="28"/>
                  </a:lnTo>
                  <a:lnTo>
                    <a:pt x="161" y="57"/>
                  </a:lnTo>
                  <a:lnTo>
                    <a:pt x="139" y="106"/>
                  </a:lnTo>
                  <a:lnTo>
                    <a:pt x="122" y="185"/>
                  </a:lnTo>
                  <a:lnTo>
                    <a:pt x="115" y="265"/>
                  </a:lnTo>
                  <a:lnTo>
                    <a:pt x="108" y="348"/>
                  </a:lnTo>
                  <a:lnTo>
                    <a:pt x="117" y="407"/>
                  </a:lnTo>
                  <a:lnTo>
                    <a:pt x="137" y="483"/>
                  </a:lnTo>
                  <a:lnTo>
                    <a:pt x="159" y="549"/>
                  </a:lnTo>
                  <a:lnTo>
                    <a:pt x="181" y="620"/>
                  </a:lnTo>
                  <a:lnTo>
                    <a:pt x="191" y="646"/>
                  </a:lnTo>
                  <a:lnTo>
                    <a:pt x="198" y="663"/>
                  </a:lnTo>
                  <a:lnTo>
                    <a:pt x="191" y="689"/>
                  </a:lnTo>
                  <a:lnTo>
                    <a:pt x="176" y="698"/>
                  </a:lnTo>
                  <a:lnTo>
                    <a:pt x="130" y="691"/>
                  </a:lnTo>
                  <a:lnTo>
                    <a:pt x="73" y="698"/>
                  </a:lnTo>
                  <a:lnTo>
                    <a:pt x="44" y="712"/>
                  </a:lnTo>
                  <a:lnTo>
                    <a:pt x="15" y="717"/>
                  </a:lnTo>
                  <a:lnTo>
                    <a:pt x="0" y="698"/>
                  </a:lnTo>
                  <a:lnTo>
                    <a:pt x="42" y="653"/>
                  </a:lnTo>
                  <a:lnTo>
                    <a:pt x="81" y="648"/>
                  </a:lnTo>
                  <a:lnTo>
                    <a:pt x="132" y="648"/>
                  </a:lnTo>
                  <a:lnTo>
                    <a:pt x="152" y="648"/>
                  </a:lnTo>
                  <a:lnTo>
                    <a:pt x="154" y="625"/>
                  </a:lnTo>
                  <a:lnTo>
                    <a:pt x="137" y="575"/>
                  </a:lnTo>
                  <a:lnTo>
                    <a:pt x="95" y="483"/>
                  </a:lnTo>
                  <a:lnTo>
                    <a:pt x="71" y="407"/>
                  </a:lnTo>
                  <a:lnTo>
                    <a:pt x="59" y="329"/>
                  </a:lnTo>
                  <a:lnTo>
                    <a:pt x="51" y="258"/>
                  </a:lnTo>
                  <a:lnTo>
                    <a:pt x="51" y="192"/>
                  </a:lnTo>
                  <a:lnTo>
                    <a:pt x="59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Retângulo 12"/>
          <p:cNvSpPr/>
          <p:nvPr/>
        </p:nvSpPr>
        <p:spPr>
          <a:xfrm>
            <a:off x="1277263" y="1915886"/>
            <a:ext cx="1553029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Custos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711293" y="1923142"/>
            <a:ext cx="1632933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Benefícios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Forma livre 14"/>
          <p:cNvSpPr/>
          <p:nvPr/>
        </p:nvSpPr>
        <p:spPr>
          <a:xfrm>
            <a:off x="2061029" y="1683658"/>
            <a:ext cx="4441371" cy="232228"/>
          </a:xfrm>
          <a:custGeom>
            <a:avLst/>
            <a:gdLst>
              <a:gd name="connsiteX0" fmla="*/ 0 w 4049486"/>
              <a:gd name="connsiteY0" fmla="*/ 217714 h 232229"/>
              <a:gd name="connsiteX1" fmla="*/ 0 w 4049486"/>
              <a:gd name="connsiteY1" fmla="*/ 0 h 232229"/>
              <a:gd name="connsiteX2" fmla="*/ 4049486 w 4049486"/>
              <a:gd name="connsiteY2" fmla="*/ 0 h 232229"/>
              <a:gd name="connsiteX3" fmla="*/ 4049486 w 4049486"/>
              <a:gd name="connsiteY3" fmla="*/ 232229 h 23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9486" h="232229">
                <a:moveTo>
                  <a:pt x="0" y="217714"/>
                </a:moveTo>
                <a:lnTo>
                  <a:pt x="0" y="0"/>
                </a:lnTo>
                <a:lnTo>
                  <a:pt x="4049486" y="0"/>
                </a:lnTo>
                <a:lnTo>
                  <a:pt x="4049486" y="23222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1654971" y="1362761"/>
            <a:ext cx="535542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800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Árvore de Valor de Critérios</a:t>
            </a:r>
            <a:endParaRPr lang="pt-BR" sz="1800" dirty="0">
              <a:solidFill>
                <a:srgbClr val="7030A0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3" grpId="0" animBg="1"/>
      <p:bldP spid="14" grpId="0" animBg="1"/>
      <p:bldP spid="15" grpId="0" animBg="1"/>
      <p:bldP spid="1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46156" y="4821928"/>
            <a:ext cx="84928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dono identificou três custos importantes.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Também determinou que os benefícios podem ser subdivididos em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potencial para melhoria da renda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condições da equipe de trabalho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Construção de uma Árvore de Valor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 flipH="1">
            <a:off x="470578" y="1259570"/>
            <a:ext cx="559933" cy="1164317"/>
            <a:chOff x="1870" y="1632"/>
            <a:chExt cx="676" cy="1506"/>
          </a:xfrm>
        </p:grpSpPr>
        <p:sp>
          <p:nvSpPr>
            <p:cNvPr id="6" name="Freeform 57"/>
            <p:cNvSpPr>
              <a:spLocks/>
            </p:cNvSpPr>
            <p:nvPr/>
          </p:nvSpPr>
          <p:spPr bwMode="auto">
            <a:xfrm>
              <a:off x="2050" y="1632"/>
              <a:ext cx="369" cy="280"/>
            </a:xfrm>
            <a:custGeom>
              <a:avLst/>
              <a:gdLst>
                <a:gd name="T0" fmla="*/ 158 w 369"/>
                <a:gd name="T1" fmla="*/ 121 h 280"/>
                <a:gd name="T2" fmla="*/ 194 w 369"/>
                <a:gd name="T3" fmla="*/ 56 h 280"/>
                <a:gd name="T4" fmla="*/ 230 w 369"/>
                <a:gd name="T5" fmla="*/ 19 h 280"/>
                <a:gd name="T6" fmla="*/ 266 w 369"/>
                <a:gd name="T7" fmla="*/ 0 h 280"/>
                <a:gd name="T8" fmla="*/ 302 w 369"/>
                <a:gd name="T9" fmla="*/ 0 h 280"/>
                <a:gd name="T10" fmla="*/ 333 w 369"/>
                <a:gd name="T11" fmla="*/ 19 h 280"/>
                <a:gd name="T12" fmla="*/ 362 w 369"/>
                <a:gd name="T13" fmla="*/ 56 h 280"/>
                <a:gd name="T14" fmla="*/ 369 w 369"/>
                <a:gd name="T15" fmla="*/ 87 h 280"/>
                <a:gd name="T16" fmla="*/ 362 w 369"/>
                <a:gd name="T17" fmla="*/ 145 h 280"/>
                <a:gd name="T18" fmla="*/ 347 w 369"/>
                <a:gd name="T19" fmla="*/ 200 h 280"/>
                <a:gd name="T20" fmla="*/ 323 w 369"/>
                <a:gd name="T21" fmla="*/ 232 h 280"/>
                <a:gd name="T22" fmla="*/ 295 w 369"/>
                <a:gd name="T23" fmla="*/ 258 h 280"/>
                <a:gd name="T24" fmla="*/ 254 w 369"/>
                <a:gd name="T25" fmla="*/ 280 h 280"/>
                <a:gd name="T26" fmla="*/ 204 w 369"/>
                <a:gd name="T27" fmla="*/ 275 h 280"/>
                <a:gd name="T28" fmla="*/ 165 w 369"/>
                <a:gd name="T29" fmla="*/ 258 h 280"/>
                <a:gd name="T30" fmla="*/ 146 w 369"/>
                <a:gd name="T31" fmla="*/ 217 h 280"/>
                <a:gd name="T32" fmla="*/ 146 w 369"/>
                <a:gd name="T33" fmla="*/ 181 h 280"/>
                <a:gd name="T34" fmla="*/ 146 w 369"/>
                <a:gd name="T35" fmla="*/ 150 h 280"/>
                <a:gd name="T36" fmla="*/ 79 w 369"/>
                <a:gd name="T37" fmla="*/ 159 h 280"/>
                <a:gd name="T38" fmla="*/ 17 w 369"/>
                <a:gd name="T39" fmla="*/ 167 h 280"/>
                <a:gd name="T40" fmla="*/ 0 w 369"/>
                <a:gd name="T41" fmla="*/ 159 h 280"/>
                <a:gd name="T42" fmla="*/ 0 w 369"/>
                <a:gd name="T43" fmla="*/ 130 h 280"/>
                <a:gd name="T44" fmla="*/ 17 w 369"/>
                <a:gd name="T45" fmla="*/ 121 h 280"/>
                <a:gd name="T46" fmla="*/ 53 w 369"/>
                <a:gd name="T47" fmla="*/ 128 h 280"/>
                <a:gd name="T48" fmla="*/ 96 w 369"/>
                <a:gd name="T49" fmla="*/ 130 h 280"/>
                <a:gd name="T50" fmla="*/ 158 w 369"/>
                <a:gd name="T51" fmla="*/ 121 h 2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9"/>
                <a:gd name="T79" fmla="*/ 0 h 280"/>
                <a:gd name="T80" fmla="*/ 369 w 369"/>
                <a:gd name="T81" fmla="*/ 280 h 2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9" h="280">
                  <a:moveTo>
                    <a:pt x="158" y="121"/>
                  </a:moveTo>
                  <a:lnTo>
                    <a:pt x="194" y="56"/>
                  </a:lnTo>
                  <a:lnTo>
                    <a:pt x="230" y="19"/>
                  </a:lnTo>
                  <a:lnTo>
                    <a:pt x="266" y="0"/>
                  </a:lnTo>
                  <a:lnTo>
                    <a:pt x="302" y="0"/>
                  </a:lnTo>
                  <a:lnTo>
                    <a:pt x="333" y="19"/>
                  </a:lnTo>
                  <a:lnTo>
                    <a:pt x="362" y="56"/>
                  </a:lnTo>
                  <a:lnTo>
                    <a:pt x="369" y="87"/>
                  </a:lnTo>
                  <a:lnTo>
                    <a:pt x="362" y="145"/>
                  </a:lnTo>
                  <a:lnTo>
                    <a:pt x="347" y="200"/>
                  </a:lnTo>
                  <a:lnTo>
                    <a:pt x="323" y="232"/>
                  </a:lnTo>
                  <a:lnTo>
                    <a:pt x="295" y="258"/>
                  </a:lnTo>
                  <a:lnTo>
                    <a:pt x="254" y="280"/>
                  </a:lnTo>
                  <a:lnTo>
                    <a:pt x="204" y="275"/>
                  </a:lnTo>
                  <a:lnTo>
                    <a:pt x="165" y="258"/>
                  </a:lnTo>
                  <a:lnTo>
                    <a:pt x="146" y="217"/>
                  </a:lnTo>
                  <a:lnTo>
                    <a:pt x="146" y="181"/>
                  </a:lnTo>
                  <a:lnTo>
                    <a:pt x="146" y="150"/>
                  </a:lnTo>
                  <a:lnTo>
                    <a:pt x="79" y="159"/>
                  </a:lnTo>
                  <a:lnTo>
                    <a:pt x="17" y="167"/>
                  </a:lnTo>
                  <a:lnTo>
                    <a:pt x="0" y="159"/>
                  </a:lnTo>
                  <a:lnTo>
                    <a:pt x="0" y="130"/>
                  </a:lnTo>
                  <a:lnTo>
                    <a:pt x="17" y="121"/>
                  </a:lnTo>
                  <a:lnTo>
                    <a:pt x="53" y="128"/>
                  </a:lnTo>
                  <a:lnTo>
                    <a:pt x="96" y="130"/>
                  </a:lnTo>
                  <a:lnTo>
                    <a:pt x="158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58"/>
            <p:cNvSpPr>
              <a:spLocks/>
            </p:cNvSpPr>
            <p:nvPr/>
          </p:nvSpPr>
          <p:spPr bwMode="auto">
            <a:xfrm>
              <a:off x="2064" y="1946"/>
              <a:ext cx="276" cy="532"/>
            </a:xfrm>
            <a:custGeom>
              <a:avLst/>
              <a:gdLst>
                <a:gd name="T0" fmla="*/ 257 w 276"/>
                <a:gd name="T1" fmla="*/ 29 h 532"/>
                <a:gd name="T2" fmla="*/ 230 w 276"/>
                <a:gd name="T3" fmla="*/ 12 h 532"/>
                <a:gd name="T4" fmla="*/ 181 w 276"/>
                <a:gd name="T5" fmla="*/ 0 h 532"/>
                <a:gd name="T6" fmla="*/ 139 w 276"/>
                <a:gd name="T7" fmla="*/ 7 h 532"/>
                <a:gd name="T8" fmla="*/ 109 w 276"/>
                <a:gd name="T9" fmla="*/ 26 h 532"/>
                <a:gd name="T10" fmla="*/ 83 w 276"/>
                <a:gd name="T11" fmla="*/ 65 h 532"/>
                <a:gd name="T12" fmla="*/ 56 w 276"/>
                <a:gd name="T13" fmla="*/ 120 h 532"/>
                <a:gd name="T14" fmla="*/ 28 w 276"/>
                <a:gd name="T15" fmla="*/ 188 h 532"/>
                <a:gd name="T16" fmla="*/ 7 w 276"/>
                <a:gd name="T17" fmla="*/ 258 h 532"/>
                <a:gd name="T18" fmla="*/ 0 w 276"/>
                <a:gd name="T19" fmla="*/ 335 h 532"/>
                <a:gd name="T20" fmla="*/ 0 w 276"/>
                <a:gd name="T21" fmla="*/ 407 h 532"/>
                <a:gd name="T22" fmla="*/ 12 w 276"/>
                <a:gd name="T23" fmla="*/ 460 h 532"/>
                <a:gd name="T24" fmla="*/ 42 w 276"/>
                <a:gd name="T25" fmla="*/ 501 h 532"/>
                <a:gd name="T26" fmla="*/ 81 w 276"/>
                <a:gd name="T27" fmla="*/ 522 h 532"/>
                <a:gd name="T28" fmla="*/ 144 w 276"/>
                <a:gd name="T29" fmla="*/ 532 h 532"/>
                <a:gd name="T30" fmla="*/ 188 w 276"/>
                <a:gd name="T31" fmla="*/ 532 h 532"/>
                <a:gd name="T32" fmla="*/ 213 w 276"/>
                <a:gd name="T33" fmla="*/ 515 h 532"/>
                <a:gd name="T34" fmla="*/ 234 w 276"/>
                <a:gd name="T35" fmla="*/ 481 h 532"/>
                <a:gd name="T36" fmla="*/ 241 w 276"/>
                <a:gd name="T37" fmla="*/ 431 h 532"/>
                <a:gd name="T38" fmla="*/ 241 w 276"/>
                <a:gd name="T39" fmla="*/ 395 h 532"/>
                <a:gd name="T40" fmla="*/ 227 w 276"/>
                <a:gd name="T41" fmla="*/ 351 h 532"/>
                <a:gd name="T42" fmla="*/ 216 w 276"/>
                <a:gd name="T43" fmla="*/ 327 h 532"/>
                <a:gd name="T44" fmla="*/ 202 w 276"/>
                <a:gd name="T45" fmla="*/ 291 h 532"/>
                <a:gd name="T46" fmla="*/ 202 w 276"/>
                <a:gd name="T47" fmla="*/ 250 h 532"/>
                <a:gd name="T48" fmla="*/ 216 w 276"/>
                <a:gd name="T49" fmla="*/ 214 h 532"/>
                <a:gd name="T50" fmla="*/ 241 w 276"/>
                <a:gd name="T51" fmla="*/ 181 h 532"/>
                <a:gd name="T52" fmla="*/ 264 w 276"/>
                <a:gd name="T53" fmla="*/ 144 h 532"/>
                <a:gd name="T54" fmla="*/ 271 w 276"/>
                <a:gd name="T55" fmla="*/ 113 h 532"/>
                <a:gd name="T56" fmla="*/ 276 w 276"/>
                <a:gd name="T57" fmla="*/ 72 h 532"/>
                <a:gd name="T58" fmla="*/ 257 w 276"/>
                <a:gd name="T59" fmla="*/ 29 h 5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76"/>
                <a:gd name="T91" fmla="*/ 0 h 532"/>
                <a:gd name="T92" fmla="*/ 276 w 276"/>
                <a:gd name="T93" fmla="*/ 532 h 53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76" h="532">
                  <a:moveTo>
                    <a:pt x="257" y="29"/>
                  </a:moveTo>
                  <a:lnTo>
                    <a:pt x="230" y="12"/>
                  </a:lnTo>
                  <a:lnTo>
                    <a:pt x="181" y="0"/>
                  </a:lnTo>
                  <a:lnTo>
                    <a:pt x="139" y="7"/>
                  </a:lnTo>
                  <a:lnTo>
                    <a:pt x="109" y="26"/>
                  </a:lnTo>
                  <a:lnTo>
                    <a:pt x="83" y="65"/>
                  </a:lnTo>
                  <a:lnTo>
                    <a:pt x="56" y="120"/>
                  </a:lnTo>
                  <a:lnTo>
                    <a:pt x="28" y="188"/>
                  </a:lnTo>
                  <a:lnTo>
                    <a:pt x="7" y="258"/>
                  </a:lnTo>
                  <a:lnTo>
                    <a:pt x="0" y="335"/>
                  </a:lnTo>
                  <a:lnTo>
                    <a:pt x="0" y="407"/>
                  </a:lnTo>
                  <a:lnTo>
                    <a:pt x="12" y="460"/>
                  </a:lnTo>
                  <a:lnTo>
                    <a:pt x="42" y="501"/>
                  </a:lnTo>
                  <a:lnTo>
                    <a:pt x="81" y="522"/>
                  </a:lnTo>
                  <a:lnTo>
                    <a:pt x="144" y="532"/>
                  </a:lnTo>
                  <a:lnTo>
                    <a:pt x="188" y="532"/>
                  </a:lnTo>
                  <a:lnTo>
                    <a:pt x="213" y="515"/>
                  </a:lnTo>
                  <a:lnTo>
                    <a:pt x="234" y="481"/>
                  </a:lnTo>
                  <a:lnTo>
                    <a:pt x="241" y="431"/>
                  </a:lnTo>
                  <a:lnTo>
                    <a:pt x="241" y="395"/>
                  </a:lnTo>
                  <a:lnTo>
                    <a:pt x="227" y="351"/>
                  </a:lnTo>
                  <a:lnTo>
                    <a:pt x="216" y="327"/>
                  </a:lnTo>
                  <a:lnTo>
                    <a:pt x="202" y="291"/>
                  </a:lnTo>
                  <a:lnTo>
                    <a:pt x="202" y="250"/>
                  </a:lnTo>
                  <a:lnTo>
                    <a:pt x="216" y="214"/>
                  </a:lnTo>
                  <a:lnTo>
                    <a:pt x="241" y="181"/>
                  </a:lnTo>
                  <a:lnTo>
                    <a:pt x="264" y="144"/>
                  </a:lnTo>
                  <a:lnTo>
                    <a:pt x="271" y="113"/>
                  </a:lnTo>
                  <a:lnTo>
                    <a:pt x="276" y="72"/>
                  </a:lnTo>
                  <a:lnTo>
                    <a:pt x="257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Freeform 59"/>
            <p:cNvSpPr>
              <a:spLocks/>
            </p:cNvSpPr>
            <p:nvPr/>
          </p:nvSpPr>
          <p:spPr bwMode="auto">
            <a:xfrm>
              <a:off x="1870" y="1967"/>
              <a:ext cx="345" cy="527"/>
            </a:xfrm>
            <a:custGeom>
              <a:avLst/>
              <a:gdLst>
                <a:gd name="T0" fmla="*/ 256 w 345"/>
                <a:gd name="T1" fmla="*/ 21 h 527"/>
                <a:gd name="T2" fmla="*/ 307 w 345"/>
                <a:gd name="T3" fmla="*/ 0 h 527"/>
                <a:gd name="T4" fmla="*/ 345 w 345"/>
                <a:gd name="T5" fmla="*/ 0 h 527"/>
                <a:gd name="T6" fmla="*/ 338 w 345"/>
                <a:gd name="T7" fmla="*/ 50 h 527"/>
                <a:gd name="T8" fmla="*/ 288 w 345"/>
                <a:gd name="T9" fmla="*/ 81 h 527"/>
                <a:gd name="T10" fmla="*/ 206 w 345"/>
                <a:gd name="T11" fmla="*/ 116 h 527"/>
                <a:gd name="T12" fmla="*/ 127 w 345"/>
                <a:gd name="T13" fmla="*/ 166 h 527"/>
                <a:gd name="T14" fmla="*/ 69 w 345"/>
                <a:gd name="T15" fmla="*/ 221 h 527"/>
                <a:gd name="T16" fmla="*/ 65 w 345"/>
                <a:gd name="T17" fmla="*/ 235 h 527"/>
                <a:gd name="T18" fmla="*/ 93 w 345"/>
                <a:gd name="T19" fmla="*/ 268 h 527"/>
                <a:gd name="T20" fmla="*/ 137 w 345"/>
                <a:gd name="T21" fmla="*/ 306 h 527"/>
                <a:gd name="T22" fmla="*/ 173 w 345"/>
                <a:gd name="T23" fmla="*/ 349 h 527"/>
                <a:gd name="T24" fmla="*/ 199 w 345"/>
                <a:gd name="T25" fmla="*/ 406 h 527"/>
                <a:gd name="T26" fmla="*/ 194 w 345"/>
                <a:gd name="T27" fmla="*/ 432 h 527"/>
                <a:gd name="T28" fmla="*/ 170 w 345"/>
                <a:gd name="T29" fmla="*/ 446 h 527"/>
                <a:gd name="T30" fmla="*/ 149 w 345"/>
                <a:gd name="T31" fmla="*/ 456 h 527"/>
                <a:gd name="T32" fmla="*/ 122 w 345"/>
                <a:gd name="T33" fmla="*/ 475 h 527"/>
                <a:gd name="T34" fmla="*/ 105 w 345"/>
                <a:gd name="T35" fmla="*/ 510 h 527"/>
                <a:gd name="T36" fmla="*/ 98 w 345"/>
                <a:gd name="T37" fmla="*/ 527 h 527"/>
                <a:gd name="T38" fmla="*/ 72 w 345"/>
                <a:gd name="T39" fmla="*/ 525 h 527"/>
                <a:gd name="T40" fmla="*/ 69 w 345"/>
                <a:gd name="T41" fmla="*/ 496 h 527"/>
                <a:gd name="T42" fmla="*/ 105 w 345"/>
                <a:gd name="T43" fmla="*/ 446 h 527"/>
                <a:gd name="T44" fmla="*/ 149 w 345"/>
                <a:gd name="T45" fmla="*/ 420 h 527"/>
                <a:gd name="T46" fmla="*/ 163 w 345"/>
                <a:gd name="T47" fmla="*/ 404 h 527"/>
                <a:gd name="T48" fmla="*/ 151 w 345"/>
                <a:gd name="T49" fmla="*/ 368 h 527"/>
                <a:gd name="T50" fmla="*/ 122 w 345"/>
                <a:gd name="T51" fmla="*/ 339 h 527"/>
                <a:gd name="T52" fmla="*/ 65 w 345"/>
                <a:gd name="T53" fmla="*/ 306 h 527"/>
                <a:gd name="T54" fmla="*/ 19 w 345"/>
                <a:gd name="T55" fmla="*/ 264 h 527"/>
                <a:gd name="T56" fmla="*/ 0 w 345"/>
                <a:gd name="T57" fmla="*/ 221 h 527"/>
                <a:gd name="T58" fmla="*/ 7 w 345"/>
                <a:gd name="T59" fmla="*/ 209 h 527"/>
                <a:gd name="T60" fmla="*/ 41 w 345"/>
                <a:gd name="T61" fmla="*/ 178 h 527"/>
                <a:gd name="T62" fmla="*/ 91 w 345"/>
                <a:gd name="T63" fmla="*/ 135 h 527"/>
                <a:gd name="T64" fmla="*/ 144 w 345"/>
                <a:gd name="T65" fmla="*/ 95 h 527"/>
                <a:gd name="T66" fmla="*/ 201 w 345"/>
                <a:gd name="T67" fmla="*/ 50 h 527"/>
                <a:gd name="T68" fmla="*/ 256 w 345"/>
                <a:gd name="T69" fmla="*/ 21 h 52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5"/>
                <a:gd name="T106" fmla="*/ 0 h 527"/>
                <a:gd name="T107" fmla="*/ 345 w 345"/>
                <a:gd name="T108" fmla="*/ 527 h 52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5" h="527">
                  <a:moveTo>
                    <a:pt x="256" y="21"/>
                  </a:moveTo>
                  <a:lnTo>
                    <a:pt x="307" y="0"/>
                  </a:lnTo>
                  <a:lnTo>
                    <a:pt x="345" y="0"/>
                  </a:lnTo>
                  <a:lnTo>
                    <a:pt x="338" y="50"/>
                  </a:lnTo>
                  <a:lnTo>
                    <a:pt x="288" y="81"/>
                  </a:lnTo>
                  <a:lnTo>
                    <a:pt x="206" y="116"/>
                  </a:lnTo>
                  <a:lnTo>
                    <a:pt x="127" y="166"/>
                  </a:lnTo>
                  <a:lnTo>
                    <a:pt x="69" y="221"/>
                  </a:lnTo>
                  <a:lnTo>
                    <a:pt x="65" y="235"/>
                  </a:lnTo>
                  <a:lnTo>
                    <a:pt x="93" y="268"/>
                  </a:lnTo>
                  <a:lnTo>
                    <a:pt x="137" y="306"/>
                  </a:lnTo>
                  <a:lnTo>
                    <a:pt x="173" y="349"/>
                  </a:lnTo>
                  <a:lnTo>
                    <a:pt x="199" y="406"/>
                  </a:lnTo>
                  <a:lnTo>
                    <a:pt x="194" y="432"/>
                  </a:lnTo>
                  <a:lnTo>
                    <a:pt x="170" y="446"/>
                  </a:lnTo>
                  <a:lnTo>
                    <a:pt x="149" y="456"/>
                  </a:lnTo>
                  <a:lnTo>
                    <a:pt x="122" y="475"/>
                  </a:lnTo>
                  <a:lnTo>
                    <a:pt x="105" y="510"/>
                  </a:lnTo>
                  <a:lnTo>
                    <a:pt x="98" y="527"/>
                  </a:lnTo>
                  <a:lnTo>
                    <a:pt x="72" y="525"/>
                  </a:lnTo>
                  <a:lnTo>
                    <a:pt x="69" y="496"/>
                  </a:lnTo>
                  <a:lnTo>
                    <a:pt x="105" y="446"/>
                  </a:lnTo>
                  <a:lnTo>
                    <a:pt x="149" y="420"/>
                  </a:lnTo>
                  <a:lnTo>
                    <a:pt x="163" y="404"/>
                  </a:lnTo>
                  <a:lnTo>
                    <a:pt x="151" y="368"/>
                  </a:lnTo>
                  <a:lnTo>
                    <a:pt x="122" y="339"/>
                  </a:lnTo>
                  <a:lnTo>
                    <a:pt x="65" y="306"/>
                  </a:lnTo>
                  <a:lnTo>
                    <a:pt x="19" y="264"/>
                  </a:lnTo>
                  <a:lnTo>
                    <a:pt x="0" y="221"/>
                  </a:lnTo>
                  <a:lnTo>
                    <a:pt x="7" y="209"/>
                  </a:lnTo>
                  <a:lnTo>
                    <a:pt x="41" y="178"/>
                  </a:lnTo>
                  <a:lnTo>
                    <a:pt x="91" y="135"/>
                  </a:lnTo>
                  <a:lnTo>
                    <a:pt x="144" y="95"/>
                  </a:lnTo>
                  <a:lnTo>
                    <a:pt x="201" y="50"/>
                  </a:lnTo>
                  <a:lnTo>
                    <a:pt x="25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60"/>
            <p:cNvSpPr>
              <a:spLocks/>
            </p:cNvSpPr>
            <p:nvPr/>
          </p:nvSpPr>
          <p:spPr bwMode="auto">
            <a:xfrm>
              <a:off x="2271" y="1981"/>
              <a:ext cx="275" cy="560"/>
            </a:xfrm>
            <a:custGeom>
              <a:avLst/>
              <a:gdLst>
                <a:gd name="T0" fmla="*/ 34 w 275"/>
                <a:gd name="T1" fmla="*/ 0 h 560"/>
                <a:gd name="T2" fmla="*/ 101 w 275"/>
                <a:gd name="T3" fmla="*/ 43 h 560"/>
                <a:gd name="T4" fmla="*/ 150 w 275"/>
                <a:gd name="T5" fmla="*/ 93 h 560"/>
                <a:gd name="T6" fmla="*/ 179 w 275"/>
                <a:gd name="T7" fmla="*/ 142 h 560"/>
                <a:gd name="T8" fmla="*/ 203 w 275"/>
                <a:gd name="T9" fmla="*/ 192 h 560"/>
                <a:gd name="T10" fmla="*/ 232 w 275"/>
                <a:gd name="T11" fmla="*/ 235 h 560"/>
                <a:gd name="T12" fmla="*/ 265 w 275"/>
                <a:gd name="T13" fmla="*/ 282 h 560"/>
                <a:gd name="T14" fmla="*/ 275 w 275"/>
                <a:gd name="T15" fmla="*/ 299 h 560"/>
                <a:gd name="T16" fmla="*/ 273 w 275"/>
                <a:gd name="T17" fmla="*/ 318 h 560"/>
                <a:gd name="T18" fmla="*/ 224 w 275"/>
                <a:gd name="T19" fmla="*/ 342 h 560"/>
                <a:gd name="T20" fmla="*/ 159 w 275"/>
                <a:gd name="T21" fmla="*/ 375 h 560"/>
                <a:gd name="T22" fmla="*/ 106 w 275"/>
                <a:gd name="T23" fmla="*/ 396 h 560"/>
                <a:gd name="T24" fmla="*/ 65 w 275"/>
                <a:gd name="T25" fmla="*/ 411 h 560"/>
                <a:gd name="T26" fmla="*/ 63 w 275"/>
                <a:gd name="T27" fmla="*/ 427 h 560"/>
                <a:gd name="T28" fmla="*/ 94 w 275"/>
                <a:gd name="T29" fmla="*/ 448 h 560"/>
                <a:gd name="T30" fmla="*/ 121 w 275"/>
                <a:gd name="T31" fmla="*/ 484 h 560"/>
                <a:gd name="T32" fmla="*/ 142 w 275"/>
                <a:gd name="T33" fmla="*/ 534 h 560"/>
                <a:gd name="T34" fmla="*/ 138 w 275"/>
                <a:gd name="T35" fmla="*/ 555 h 560"/>
                <a:gd name="T36" fmla="*/ 121 w 275"/>
                <a:gd name="T37" fmla="*/ 560 h 560"/>
                <a:gd name="T38" fmla="*/ 106 w 275"/>
                <a:gd name="T39" fmla="*/ 548 h 560"/>
                <a:gd name="T40" fmla="*/ 94 w 275"/>
                <a:gd name="T41" fmla="*/ 517 h 560"/>
                <a:gd name="T42" fmla="*/ 80 w 275"/>
                <a:gd name="T43" fmla="*/ 489 h 560"/>
                <a:gd name="T44" fmla="*/ 58 w 275"/>
                <a:gd name="T45" fmla="*/ 463 h 560"/>
                <a:gd name="T46" fmla="*/ 29 w 275"/>
                <a:gd name="T47" fmla="*/ 448 h 560"/>
                <a:gd name="T48" fmla="*/ 12 w 275"/>
                <a:gd name="T49" fmla="*/ 427 h 560"/>
                <a:gd name="T50" fmla="*/ 29 w 275"/>
                <a:gd name="T51" fmla="*/ 396 h 560"/>
                <a:gd name="T52" fmla="*/ 63 w 275"/>
                <a:gd name="T53" fmla="*/ 382 h 560"/>
                <a:gd name="T54" fmla="*/ 116 w 275"/>
                <a:gd name="T55" fmla="*/ 349 h 560"/>
                <a:gd name="T56" fmla="*/ 174 w 275"/>
                <a:gd name="T57" fmla="*/ 325 h 560"/>
                <a:gd name="T58" fmla="*/ 217 w 275"/>
                <a:gd name="T59" fmla="*/ 306 h 560"/>
                <a:gd name="T60" fmla="*/ 217 w 275"/>
                <a:gd name="T61" fmla="*/ 292 h 560"/>
                <a:gd name="T62" fmla="*/ 203 w 275"/>
                <a:gd name="T63" fmla="*/ 261 h 560"/>
                <a:gd name="T64" fmla="*/ 159 w 275"/>
                <a:gd name="T65" fmla="*/ 214 h 560"/>
                <a:gd name="T66" fmla="*/ 116 w 275"/>
                <a:gd name="T67" fmla="*/ 164 h 560"/>
                <a:gd name="T68" fmla="*/ 65 w 275"/>
                <a:gd name="T69" fmla="*/ 102 h 560"/>
                <a:gd name="T70" fmla="*/ 29 w 275"/>
                <a:gd name="T71" fmla="*/ 71 h 560"/>
                <a:gd name="T72" fmla="*/ 7 w 275"/>
                <a:gd name="T73" fmla="*/ 36 h 560"/>
                <a:gd name="T74" fmla="*/ 0 w 275"/>
                <a:gd name="T75" fmla="*/ 2 h 560"/>
                <a:gd name="T76" fmla="*/ 34 w 275"/>
                <a:gd name="T77" fmla="*/ 0 h 5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75"/>
                <a:gd name="T118" fmla="*/ 0 h 560"/>
                <a:gd name="T119" fmla="*/ 275 w 275"/>
                <a:gd name="T120" fmla="*/ 560 h 5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75" h="560">
                  <a:moveTo>
                    <a:pt x="34" y="0"/>
                  </a:moveTo>
                  <a:lnTo>
                    <a:pt x="101" y="43"/>
                  </a:lnTo>
                  <a:lnTo>
                    <a:pt x="150" y="93"/>
                  </a:lnTo>
                  <a:lnTo>
                    <a:pt x="179" y="142"/>
                  </a:lnTo>
                  <a:lnTo>
                    <a:pt x="203" y="192"/>
                  </a:lnTo>
                  <a:lnTo>
                    <a:pt x="232" y="235"/>
                  </a:lnTo>
                  <a:lnTo>
                    <a:pt x="265" y="282"/>
                  </a:lnTo>
                  <a:lnTo>
                    <a:pt x="275" y="299"/>
                  </a:lnTo>
                  <a:lnTo>
                    <a:pt x="273" y="318"/>
                  </a:lnTo>
                  <a:lnTo>
                    <a:pt x="224" y="342"/>
                  </a:lnTo>
                  <a:lnTo>
                    <a:pt x="159" y="375"/>
                  </a:lnTo>
                  <a:lnTo>
                    <a:pt x="106" y="396"/>
                  </a:lnTo>
                  <a:lnTo>
                    <a:pt x="65" y="411"/>
                  </a:lnTo>
                  <a:lnTo>
                    <a:pt x="63" y="427"/>
                  </a:lnTo>
                  <a:lnTo>
                    <a:pt x="94" y="448"/>
                  </a:lnTo>
                  <a:lnTo>
                    <a:pt x="121" y="484"/>
                  </a:lnTo>
                  <a:lnTo>
                    <a:pt x="142" y="534"/>
                  </a:lnTo>
                  <a:lnTo>
                    <a:pt x="138" y="555"/>
                  </a:lnTo>
                  <a:lnTo>
                    <a:pt x="121" y="560"/>
                  </a:lnTo>
                  <a:lnTo>
                    <a:pt x="106" y="548"/>
                  </a:lnTo>
                  <a:lnTo>
                    <a:pt x="94" y="517"/>
                  </a:lnTo>
                  <a:lnTo>
                    <a:pt x="80" y="489"/>
                  </a:lnTo>
                  <a:lnTo>
                    <a:pt x="58" y="463"/>
                  </a:lnTo>
                  <a:lnTo>
                    <a:pt x="29" y="448"/>
                  </a:lnTo>
                  <a:lnTo>
                    <a:pt x="12" y="427"/>
                  </a:lnTo>
                  <a:lnTo>
                    <a:pt x="29" y="396"/>
                  </a:lnTo>
                  <a:lnTo>
                    <a:pt x="63" y="382"/>
                  </a:lnTo>
                  <a:lnTo>
                    <a:pt x="116" y="349"/>
                  </a:lnTo>
                  <a:lnTo>
                    <a:pt x="174" y="325"/>
                  </a:lnTo>
                  <a:lnTo>
                    <a:pt x="217" y="306"/>
                  </a:lnTo>
                  <a:lnTo>
                    <a:pt x="217" y="292"/>
                  </a:lnTo>
                  <a:lnTo>
                    <a:pt x="203" y="261"/>
                  </a:lnTo>
                  <a:lnTo>
                    <a:pt x="159" y="214"/>
                  </a:lnTo>
                  <a:lnTo>
                    <a:pt x="116" y="164"/>
                  </a:lnTo>
                  <a:lnTo>
                    <a:pt x="65" y="102"/>
                  </a:lnTo>
                  <a:lnTo>
                    <a:pt x="29" y="71"/>
                  </a:lnTo>
                  <a:lnTo>
                    <a:pt x="7" y="36"/>
                  </a:lnTo>
                  <a:lnTo>
                    <a:pt x="0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61"/>
            <p:cNvSpPr>
              <a:spLocks/>
            </p:cNvSpPr>
            <p:nvPr/>
          </p:nvSpPr>
          <p:spPr bwMode="auto">
            <a:xfrm>
              <a:off x="2191" y="2395"/>
              <a:ext cx="257" cy="743"/>
            </a:xfrm>
            <a:custGeom>
              <a:avLst/>
              <a:gdLst>
                <a:gd name="T0" fmla="*/ 22 w 257"/>
                <a:gd name="T1" fmla="*/ 5 h 743"/>
                <a:gd name="T2" fmla="*/ 53 w 257"/>
                <a:gd name="T3" fmla="*/ 0 h 743"/>
                <a:gd name="T4" fmla="*/ 82 w 257"/>
                <a:gd name="T5" fmla="*/ 14 h 743"/>
                <a:gd name="T6" fmla="*/ 95 w 257"/>
                <a:gd name="T7" fmla="*/ 40 h 743"/>
                <a:gd name="T8" fmla="*/ 95 w 257"/>
                <a:gd name="T9" fmla="*/ 154 h 743"/>
                <a:gd name="T10" fmla="*/ 104 w 257"/>
                <a:gd name="T11" fmla="*/ 225 h 743"/>
                <a:gd name="T12" fmla="*/ 124 w 257"/>
                <a:gd name="T13" fmla="*/ 319 h 743"/>
                <a:gd name="T14" fmla="*/ 145 w 257"/>
                <a:gd name="T15" fmla="*/ 405 h 743"/>
                <a:gd name="T16" fmla="*/ 175 w 257"/>
                <a:gd name="T17" fmla="*/ 497 h 743"/>
                <a:gd name="T18" fmla="*/ 192 w 257"/>
                <a:gd name="T19" fmla="*/ 558 h 743"/>
                <a:gd name="T20" fmla="*/ 211 w 257"/>
                <a:gd name="T21" fmla="*/ 601 h 743"/>
                <a:gd name="T22" fmla="*/ 242 w 257"/>
                <a:gd name="T23" fmla="*/ 629 h 743"/>
                <a:gd name="T24" fmla="*/ 257 w 257"/>
                <a:gd name="T25" fmla="*/ 651 h 743"/>
                <a:gd name="T26" fmla="*/ 247 w 257"/>
                <a:gd name="T27" fmla="*/ 672 h 743"/>
                <a:gd name="T28" fmla="*/ 218 w 257"/>
                <a:gd name="T29" fmla="*/ 681 h 743"/>
                <a:gd name="T30" fmla="*/ 184 w 257"/>
                <a:gd name="T31" fmla="*/ 696 h 743"/>
                <a:gd name="T32" fmla="*/ 160 w 257"/>
                <a:gd name="T33" fmla="*/ 722 h 743"/>
                <a:gd name="T34" fmla="*/ 141 w 257"/>
                <a:gd name="T35" fmla="*/ 743 h 743"/>
                <a:gd name="T36" fmla="*/ 116 w 257"/>
                <a:gd name="T37" fmla="*/ 738 h 743"/>
                <a:gd name="T38" fmla="*/ 102 w 257"/>
                <a:gd name="T39" fmla="*/ 724 h 743"/>
                <a:gd name="T40" fmla="*/ 90 w 257"/>
                <a:gd name="T41" fmla="*/ 689 h 743"/>
                <a:gd name="T42" fmla="*/ 112 w 257"/>
                <a:gd name="T43" fmla="*/ 674 h 743"/>
                <a:gd name="T44" fmla="*/ 160 w 257"/>
                <a:gd name="T45" fmla="*/ 651 h 743"/>
                <a:gd name="T46" fmla="*/ 189 w 257"/>
                <a:gd name="T47" fmla="*/ 644 h 743"/>
                <a:gd name="T48" fmla="*/ 192 w 257"/>
                <a:gd name="T49" fmla="*/ 632 h 743"/>
                <a:gd name="T50" fmla="*/ 177 w 257"/>
                <a:gd name="T51" fmla="*/ 608 h 743"/>
                <a:gd name="T52" fmla="*/ 153 w 257"/>
                <a:gd name="T53" fmla="*/ 551 h 743"/>
                <a:gd name="T54" fmla="*/ 119 w 257"/>
                <a:gd name="T55" fmla="*/ 473 h 743"/>
                <a:gd name="T56" fmla="*/ 87 w 257"/>
                <a:gd name="T57" fmla="*/ 374 h 743"/>
                <a:gd name="T58" fmla="*/ 53 w 257"/>
                <a:gd name="T59" fmla="*/ 274 h 743"/>
                <a:gd name="T60" fmla="*/ 29 w 257"/>
                <a:gd name="T61" fmla="*/ 182 h 743"/>
                <a:gd name="T62" fmla="*/ 15 w 257"/>
                <a:gd name="T63" fmla="*/ 121 h 743"/>
                <a:gd name="T64" fmla="*/ 0 w 257"/>
                <a:gd name="T65" fmla="*/ 62 h 743"/>
                <a:gd name="T66" fmla="*/ 22 w 257"/>
                <a:gd name="T67" fmla="*/ 5 h 7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7"/>
                <a:gd name="T103" fmla="*/ 0 h 743"/>
                <a:gd name="T104" fmla="*/ 257 w 257"/>
                <a:gd name="T105" fmla="*/ 743 h 7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7" h="743">
                  <a:moveTo>
                    <a:pt x="22" y="5"/>
                  </a:moveTo>
                  <a:lnTo>
                    <a:pt x="53" y="0"/>
                  </a:lnTo>
                  <a:lnTo>
                    <a:pt x="82" y="14"/>
                  </a:lnTo>
                  <a:lnTo>
                    <a:pt x="95" y="40"/>
                  </a:lnTo>
                  <a:lnTo>
                    <a:pt x="95" y="154"/>
                  </a:lnTo>
                  <a:lnTo>
                    <a:pt x="104" y="225"/>
                  </a:lnTo>
                  <a:lnTo>
                    <a:pt x="124" y="319"/>
                  </a:lnTo>
                  <a:lnTo>
                    <a:pt x="145" y="405"/>
                  </a:lnTo>
                  <a:lnTo>
                    <a:pt x="175" y="497"/>
                  </a:lnTo>
                  <a:lnTo>
                    <a:pt x="192" y="558"/>
                  </a:lnTo>
                  <a:lnTo>
                    <a:pt x="211" y="601"/>
                  </a:lnTo>
                  <a:lnTo>
                    <a:pt x="242" y="629"/>
                  </a:lnTo>
                  <a:lnTo>
                    <a:pt x="257" y="651"/>
                  </a:lnTo>
                  <a:lnTo>
                    <a:pt x="247" y="672"/>
                  </a:lnTo>
                  <a:lnTo>
                    <a:pt x="218" y="681"/>
                  </a:lnTo>
                  <a:lnTo>
                    <a:pt x="184" y="696"/>
                  </a:lnTo>
                  <a:lnTo>
                    <a:pt x="160" y="722"/>
                  </a:lnTo>
                  <a:lnTo>
                    <a:pt x="141" y="743"/>
                  </a:lnTo>
                  <a:lnTo>
                    <a:pt x="116" y="738"/>
                  </a:lnTo>
                  <a:lnTo>
                    <a:pt x="102" y="724"/>
                  </a:lnTo>
                  <a:lnTo>
                    <a:pt x="90" y="689"/>
                  </a:lnTo>
                  <a:lnTo>
                    <a:pt x="112" y="674"/>
                  </a:lnTo>
                  <a:lnTo>
                    <a:pt x="160" y="651"/>
                  </a:lnTo>
                  <a:lnTo>
                    <a:pt x="189" y="644"/>
                  </a:lnTo>
                  <a:lnTo>
                    <a:pt x="192" y="632"/>
                  </a:lnTo>
                  <a:lnTo>
                    <a:pt x="177" y="608"/>
                  </a:lnTo>
                  <a:lnTo>
                    <a:pt x="153" y="551"/>
                  </a:lnTo>
                  <a:lnTo>
                    <a:pt x="119" y="473"/>
                  </a:lnTo>
                  <a:lnTo>
                    <a:pt x="87" y="374"/>
                  </a:lnTo>
                  <a:lnTo>
                    <a:pt x="53" y="274"/>
                  </a:lnTo>
                  <a:lnTo>
                    <a:pt x="29" y="182"/>
                  </a:lnTo>
                  <a:lnTo>
                    <a:pt x="15" y="121"/>
                  </a:lnTo>
                  <a:lnTo>
                    <a:pt x="0" y="62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62"/>
            <p:cNvSpPr>
              <a:spLocks/>
            </p:cNvSpPr>
            <p:nvPr/>
          </p:nvSpPr>
          <p:spPr bwMode="auto">
            <a:xfrm>
              <a:off x="2017" y="2379"/>
              <a:ext cx="198" cy="717"/>
            </a:xfrm>
            <a:custGeom>
              <a:avLst/>
              <a:gdLst>
                <a:gd name="T0" fmla="*/ 59 w 198"/>
                <a:gd name="T1" fmla="*/ 142 h 717"/>
                <a:gd name="T2" fmla="*/ 78 w 198"/>
                <a:gd name="T3" fmla="*/ 35 h 717"/>
                <a:gd name="T4" fmla="*/ 117 w 198"/>
                <a:gd name="T5" fmla="*/ 0 h 717"/>
                <a:gd name="T6" fmla="*/ 147 w 198"/>
                <a:gd name="T7" fmla="*/ 28 h 717"/>
                <a:gd name="T8" fmla="*/ 161 w 198"/>
                <a:gd name="T9" fmla="*/ 57 h 717"/>
                <a:gd name="T10" fmla="*/ 139 w 198"/>
                <a:gd name="T11" fmla="*/ 106 h 717"/>
                <a:gd name="T12" fmla="*/ 122 w 198"/>
                <a:gd name="T13" fmla="*/ 185 h 717"/>
                <a:gd name="T14" fmla="*/ 115 w 198"/>
                <a:gd name="T15" fmla="*/ 265 h 717"/>
                <a:gd name="T16" fmla="*/ 108 w 198"/>
                <a:gd name="T17" fmla="*/ 348 h 717"/>
                <a:gd name="T18" fmla="*/ 117 w 198"/>
                <a:gd name="T19" fmla="*/ 407 h 717"/>
                <a:gd name="T20" fmla="*/ 137 w 198"/>
                <a:gd name="T21" fmla="*/ 483 h 717"/>
                <a:gd name="T22" fmla="*/ 159 w 198"/>
                <a:gd name="T23" fmla="*/ 549 h 717"/>
                <a:gd name="T24" fmla="*/ 181 w 198"/>
                <a:gd name="T25" fmla="*/ 620 h 717"/>
                <a:gd name="T26" fmla="*/ 191 w 198"/>
                <a:gd name="T27" fmla="*/ 646 h 717"/>
                <a:gd name="T28" fmla="*/ 198 w 198"/>
                <a:gd name="T29" fmla="*/ 663 h 717"/>
                <a:gd name="T30" fmla="*/ 191 w 198"/>
                <a:gd name="T31" fmla="*/ 689 h 717"/>
                <a:gd name="T32" fmla="*/ 176 w 198"/>
                <a:gd name="T33" fmla="*/ 698 h 717"/>
                <a:gd name="T34" fmla="*/ 130 w 198"/>
                <a:gd name="T35" fmla="*/ 691 h 717"/>
                <a:gd name="T36" fmla="*/ 73 w 198"/>
                <a:gd name="T37" fmla="*/ 698 h 717"/>
                <a:gd name="T38" fmla="*/ 44 w 198"/>
                <a:gd name="T39" fmla="*/ 712 h 717"/>
                <a:gd name="T40" fmla="*/ 15 w 198"/>
                <a:gd name="T41" fmla="*/ 717 h 717"/>
                <a:gd name="T42" fmla="*/ 0 w 198"/>
                <a:gd name="T43" fmla="*/ 698 h 717"/>
                <a:gd name="T44" fmla="*/ 42 w 198"/>
                <a:gd name="T45" fmla="*/ 653 h 717"/>
                <a:gd name="T46" fmla="*/ 81 w 198"/>
                <a:gd name="T47" fmla="*/ 648 h 717"/>
                <a:gd name="T48" fmla="*/ 132 w 198"/>
                <a:gd name="T49" fmla="*/ 648 h 717"/>
                <a:gd name="T50" fmla="*/ 152 w 198"/>
                <a:gd name="T51" fmla="*/ 648 h 717"/>
                <a:gd name="T52" fmla="*/ 154 w 198"/>
                <a:gd name="T53" fmla="*/ 625 h 717"/>
                <a:gd name="T54" fmla="*/ 137 w 198"/>
                <a:gd name="T55" fmla="*/ 575 h 717"/>
                <a:gd name="T56" fmla="*/ 95 w 198"/>
                <a:gd name="T57" fmla="*/ 483 h 717"/>
                <a:gd name="T58" fmla="*/ 71 w 198"/>
                <a:gd name="T59" fmla="*/ 407 h 717"/>
                <a:gd name="T60" fmla="*/ 59 w 198"/>
                <a:gd name="T61" fmla="*/ 329 h 717"/>
                <a:gd name="T62" fmla="*/ 51 w 198"/>
                <a:gd name="T63" fmla="*/ 258 h 717"/>
                <a:gd name="T64" fmla="*/ 51 w 198"/>
                <a:gd name="T65" fmla="*/ 192 h 717"/>
                <a:gd name="T66" fmla="*/ 59 w 198"/>
                <a:gd name="T67" fmla="*/ 142 h 7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8"/>
                <a:gd name="T103" fmla="*/ 0 h 717"/>
                <a:gd name="T104" fmla="*/ 198 w 198"/>
                <a:gd name="T105" fmla="*/ 717 h 7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8" h="717">
                  <a:moveTo>
                    <a:pt x="59" y="142"/>
                  </a:moveTo>
                  <a:lnTo>
                    <a:pt x="78" y="35"/>
                  </a:lnTo>
                  <a:lnTo>
                    <a:pt x="117" y="0"/>
                  </a:lnTo>
                  <a:lnTo>
                    <a:pt x="147" y="28"/>
                  </a:lnTo>
                  <a:lnTo>
                    <a:pt x="161" y="57"/>
                  </a:lnTo>
                  <a:lnTo>
                    <a:pt x="139" y="106"/>
                  </a:lnTo>
                  <a:lnTo>
                    <a:pt x="122" y="185"/>
                  </a:lnTo>
                  <a:lnTo>
                    <a:pt x="115" y="265"/>
                  </a:lnTo>
                  <a:lnTo>
                    <a:pt x="108" y="348"/>
                  </a:lnTo>
                  <a:lnTo>
                    <a:pt x="117" y="407"/>
                  </a:lnTo>
                  <a:lnTo>
                    <a:pt x="137" y="483"/>
                  </a:lnTo>
                  <a:lnTo>
                    <a:pt x="159" y="549"/>
                  </a:lnTo>
                  <a:lnTo>
                    <a:pt x="181" y="620"/>
                  </a:lnTo>
                  <a:lnTo>
                    <a:pt x="191" y="646"/>
                  </a:lnTo>
                  <a:lnTo>
                    <a:pt x="198" y="663"/>
                  </a:lnTo>
                  <a:lnTo>
                    <a:pt x="191" y="689"/>
                  </a:lnTo>
                  <a:lnTo>
                    <a:pt x="176" y="698"/>
                  </a:lnTo>
                  <a:lnTo>
                    <a:pt x="130" y="691"/>
                  </a:lnTo>
                  <a:lnTo>
                    <a:pt x="73" y="698"/>
                  </a:lnTo>
                  <a:lnTo>
                    <a:pt x="44" y="712"/>
                  </a:lnTo>
                  <a:lnTo>
                    <a:pt x="15" y="717"/>
                  </a:lnTo>
                  <a:lnTo>
                    <a:pt x="0" y="698"/>
                  </a:lnTo>
                  <a:lnTo>
                    <a:pt x="42" y="653"/>
                  </a:lnTo>
                  <a:lnTo>
                    <a:pt x="81" y="648"/>
                  </a:lnTo>
                  <a:lnTo>
                    <a:pt x="132" y="648"/>
                  </a:lnTo>
                  <a:lnTo>
                    <a:pt x="152" y="648"/>
                  </a:lnTo>
                  <a:lnTo>
                    <a:pt x="154" y="625"/>
                  </a:lnTo>
                  <a:lnTo>
                    <a:pt x="137" y="575"/>
                  </a:lnTo>
                  <a:lnTo>
                    <a:pt x="95" y="483"/>
                  </a:lnTo>
                  <a:lnTo>
                    <a:pt x="71" y="407"/>
                  </a:lnTo>
                  <a:lnTo>
                    <a:pt x="59" y="329"/>
                  </a:lnTo>
                  <a:lnTo>
                    <a:pt x="51" y="258"/>
                  </a:lnTo>
                  <a:lnTo>
                    <a:pt x="51" y="192"/>
                  </a:lnTo>
                  <a:lnTo>
                    <a:pt x="59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Retângulo 12"/>
          <p:cNvSpPr/>
          <p:nvPr/>
        </p:nvSpPr>
        <p:spPr>
          <a:xfrm>
            <a:off x="1277263" y="1915886"/>
            <a:ext cx="1553029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Custos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711293" y="1923142"/>
            <a:ext cx="1632933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Benefícios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Forma livre 14"/>
          <p:cNvSpPr/>
          <p:nvPr/>
        </p:nvSpPr>
        <p:spPr>
          <a:xfrm>
            <a:off x="2061029" y="1683658"/>
            <a:ext cx="4441371" cy="232228"/>
          </a:xfrm>
          <a:custGeom>
            <a:avLst/>
            <a:gdLst>
              <a:gd name="connsiteX0" fmla="*/ 0 w 4049486"/>
              <a:gd name="connsiteY0" fmla="*/ 217714 h 232229"/>
              <a:gd name="connsiteX1" fmla="*/ 0 w 4049486"/>
              <a:gd name="connsiteY1" fmla="*/ 0 h 232229"/>
              <a:gd name="connsiteX2" fmla="*/ 4049486 w 4049486"/>
              <a:gd name="connsiteY2" fmla="*/ 0 h 232229"/>
              <a:gd name="connsiteX3" fmla="*/ 4049486 w 4049486"/>
              <a:gd name="connsiteY3" fmla="*/ 232229 h 23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9486" h="232229">
                <a:moveTo>
                  <a:pt x="0" y="217714"/>
                </a:moveTo>
                <a:lnTo>
                  <a:pt x="0" y="0"/>
                </a:lnTo>
                <a:lnTo>
                  <a:pt x="4049486" y="0"/>
                </a:lnTo>
                <a:lnTo>
                  <a:pt x="4049486" y="23222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1654971" y="1362761"/>
            <a:ext cx="535542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800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Árvore de Valor de Critérios</a:t>
            </a:r>
            <a:endParaRPr lang="pt-BR" sz="1800" dirty="0">
              <a:solidFill>
                <a:srgbClr val="7030A0"/>
              </a:solidFill>
              <a:latin typeface="+mn-lt"/>
              <a:cs typeface="Times New Roman" pitchFamily="18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1284524" y="2365828"/>
            <a:ext cx="1531260" cy="1226437"/>
            <a:chOff x="1284524" y="2365828"/>
            <a:chExt cx="1531260" cy="1226437"/>
          </a:xfrm>
        </p:grpSpPr>
        <p:sp>
          <p:nvSpPr>
            <p:cNvPr id="18" name="Retângulo 17"/>
            <p:cNvSpPr/>
            <p:nvPr/>
          </p:nvSpPr>
          <p:spPr>
            <a:xfrm>
              <a:off x="1284524" y="3142322"/>
              <a:ext cx="1531260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Eletricidade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ector reto 18"/>
            <p:cNvCxnSpPr>
              <a:endCxn id="18" idx="0"/>
            </p:cNvCxnSpPr>
            <p:nvPr/>
          </p:nvCxnSpPr>
          <p:spPr>
            <a:xfrm rot="5400000">
              <a:off x="1663720" y="2752263"/>
              <a:ext cx="776493" cy="3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o 19"/>
          <p:cNvGrpSpPr/>
          <p:nvPr/>
        </p:nvGrpSpPr>
        <p:grpSpPr>
          <a:xfrm>
            <a:off x="2046514" y="2786743"/>
            <a:ext cx="2032006" cy="798275"/>
            <a:chOff x="2046514" y="2786743"/>
            <a:chExt cx="2032006" cy="798275"/>
          </a:xfrm>
        </p:grpSpPr>
        <p:sp>
          <p:nvSpPr>
            <p:cNvPr id="21" name="Retângulo 20"/>
            <p:cNvSpPr/>
            <p:nvPr/>
          </p:nvSpPr>
          <p:spPr>
            <a:xfrm>
              <a:off x="2917352" y="3135075"/>
              <a:ext cx="1161168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Limpeza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2046514" y="2786743"/>
              <a:ext cx="1480457" cy="333828"/>
            </a:xfrm>
            <a:custGeom>
              <a:avLst/>
              <a:gdLst>
                <a:gd name="connsiteX0" fmla="*/ 0 w 1480457"/>
                <a:gd name="connsiteY0" fmla="*/ 0 h 333828"/>
                <a:gd name="connsiteX1" fmla="*/ 1480457 w 1480457"/>
                <a:gd name="connsiteY1" fmla="*/ 0 h 333828"/>
                <a:gd name="connsiteX2" fmla="*/ 1480457 w 1480457"/>
                <a:gd name="connsiteY2" fmla="*/ 333828 h 33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80457" h="333828">
                  <a:moveTo>
                    <a:pt x="0" y="0"/>
                  </a:moveTo>
                  <a:lnTo>
                    <a:pt x="1480457" y="0"/>
                  </a:lnTo>
                  <a:lnTo>
                    <a:pt x="1480457" y="333828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152407" y="2786743"/>
            <a:ext cx="1894107" cy="791029"/>
            <a:chOff x="152407" y="2786743"/>
            <a:chExt cx="1894107" cy="791029"/>
          </a:xfrm>
        </p:grpSpPr>
        <p:sp>
          <p:nvSpPr>
            <p:cNvPr id="24" name="Retângulo 23"/>
            <p:cNvSpPr/>
            <p:nvPr/>
          </p:nvSpPr>
          <p:spPr>
            <a:xfrm>
              <a:off x="152407" y="3127829"/>
              <a:ext cx="1037770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Aluguel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667657" y="2786743"/>
              <a:ext cx="1378857" cy="333828"/>
            </a:xfrm>
            <a:custGeom>
              <a:avLst/>
              <a:gdLst>
                <a:gd name="connsiteX0" fmla="*/ 1378857 w 1378857"/>
                <a:gd name="connsiteY0" fmla="*/ 0 h 333828"/>
                <a:gd name="connsiteX1" fmla="*/ 0 w 1378857"/>
                <a:gd name="connsiteY1" fmla="*/ 0 h 333828"/>
                <a:gd name="connsiteX2" fmla="*/ 0 w 1378857"/>
                <a:gd name="connsiteY2" fmla="*/ 333828 h 33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8857" h="333828">
                  <a:moveTo>
                    <a:pt x="1378857" y="0"/>
                  </a:moveTo>
                  <a:lnTo>
                    <a:pt x="0" y="0"/>
                  </a:lnTo>
                  <a:lnTo>
                    <a:pt x="0" y="333828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4346953" y="2351314"/>
            <a:ext cx="2082877" cy="1226458"/>
            <a:chOff x="4346953" y="2351314"/>
            <a:chExt cx="2082877" cy="1226458"/>
          </a:xfrm>
        </p:grpSpPr>
        <p:sp>
          <p:nvSpPr>
            <p:cNvPr id="26" name="Retângulo 25"/>
            <p:cNvSpPr/>
            <p:nvPr/>
          </p:nvSpPr>
          <p:spPr>
            <a:xfrm>
              <a:off x="4346953" y="3127829"/>
              <a:ext cx="1037770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Rendas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4833258" y="2351314"/>
              <a:ext cx="1596572" cy="769257"/>
            </a:xfrm>
            <a:custGeom>
              <a:avLst/>
              <a:gdLst>
                <a:gd name="connsiteX0" fmla="*/ 1335315 w 1335315"/>
                <a:gd name="connsiteY0" fmla="*/ 0 h 769257"/>
                <a:gd name="connsiteX1" fmla="*/ 1335315 w 1335315"/>
                <a:gd name="connsiteY1" fmla="*/ 449943 h 769257"/>
                <a:gd name="connsiteX2" fmla="*/ 87086 w 1335315"/>
                <a:gd name="connsiteY2" fmla="*/ 449943 h 769257"/>
                <a:gd name="connsiteX3" fmla="*/ 0 w 1335315"/>
                <a:gd name="connsiteY3" fmla="*/ 449943 h 769257"/>
                <a:gd name="connsiteX4" fmla="*/ 0 w 1335315"/>
                <a:gd name="connsiteY4" fmla="*/ 769257 h 769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5315" h="769257">
                  <a:moveTo>
                    <a:pt x="1335315" y="0"/>
                  </a:moveTo>
                  <a:lnTo>
                    <a:pt x="1335315" y="449943"/>
                  </a:lnTo>
                  <a:lnTo>
                    <a:pt x="87086" y="449943"/>
                  </a:lnTo>
                  <a:lnTo>
                    <a:pt x="0" y="449943"/>
                  </a:lnTo>
                  <a:lnTo>
                    <a:pt x="0" y="769257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6429829" y="2801256"/>
            <a:ext cx="2046434" cy="783762"/>
            <a:chOff x="6429829" y="2801256"/>
            <a:chExt cx="2046434" cy="783762"/>
          </a:xfrm>
        </p:grpSpPr>
        <p:sp>
          <p:nvSpPr>
            <p:cNvPr id="27" name="Retângulo 26"/>
            <p:cNvSpPr/>
            <p:nvPr/>
          </p:nvSpPr>
          <p:spPr>
            <a:xfrm>
              <a:off x="6894293" y="3135075"/>
              <a:ext cx="1581970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</a:rPr>
                <a:t>Condição de Trabalho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6429829" y="2801256"/>
              <a:ext cx="1262742" cy="319315"/>
            </a:xfrm>
            <a:custGeom>
              <a:avLst/>
              <a:gdLst>
                <a:gd name="connsiteX0" fmla="*/ 0 w 1538514"/>
                <a:gd name="connsiteY0" fmla="*/ 0 h 319314"/>
                <a:gd name="connsiteX1" fmla="*/ 1538514 w 1538514"/>
                <a:gd name="connsiteY1" fmla="*/ 0 h 319314"/>
                <a:gd name="connsiteX2" fmla="*/ 1538514 w 1538514"/>
                <a:gd name="connsiteY2" fmla="*/ 319314 h 319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8514" h="319314">
                  <a:moveTo>
                    <a:pt x="0" y="0"/>
                  </a:moveTo>
                  <a:lnTo>
                    <a:pt x="1538514" y="0"/>
                  </a:lnTo>
                  <a:lnTo>
                    <a:pt x="1538514" y="319314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3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46156" y="5039638"/>
            <a:ext cx="849283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Porém, encontrou dificuldades para quantificar o critério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potencial para melhoria da renda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bem como quantificar o critério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condições de trabalho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6697663" cy="3048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Construção de uma Árvore de Valor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 flipH="1">
            <a:off x="470578" y="1259570"/>
            <a:ext cx="559933" cy="1164317"/>
            <a:chOff x="1870" y="1632"/>
            <a:chExt cx="676" cy="1506"/>
          </a:xfrm>
        </p:grpSpPr>
        <p:sp>
          <p:nvSpPr>
            <p:cNvPr id="6" name="Freeform 57"/>
            <p:cNvSpPr>
              <a:spLocks/>
            </p:cNvSpPr>
            <p:nvPr/>
          </p:nvSpPr>
          <p:spPr bwMode="auto">
            <a:xfrm>
              <a:off x="2050" y="1632"/>
              <a:ext cx="369" cy="280"/>
            </a:xfrm>
            <a:custGeom>
              <a:avLst/>
              <a:gdLst>
                <a:gd name="T0" fmla="*/ 158 w 369"/>
                <a:gd name="T1" fmla="*/ 121 h 280"/>
                <a:gd name="T2" fmla="*/ 194 w 369"/>
                <a:gd name="T3" fmla="*/ 56 h 280"/>
                <a:gd name="T4" fmla="*/ 230 w 369"/>
                <a:gd name="T5" fmla="*/ 19 h 280"/>
                <a:gd name="T6" fmla="*/ 266 w 369"/>
                <a:gd name="T7" fmla="*/ 0 h 280"/>
                <a:gd name="T8" fmla="*/ 302 w 369"/>
                <a:gd name="T9" fmla="*/ 0 h 280"/>
                <a:gd name="T10" fmla="*/ 333 w 369"/>
                <a:gd name="T11" fmla="*/ 19 h 280"/>
                <a:gd name="T12" fmla="*/ 362 w 369"/>
                <a:gd name="T13" fmla="*/ 56 h 280"/>
                <a:gd name="T14" fmla="*/ 369 w 369"/>
                <a:gd name="T15" fmla="*/ 87 h 280"/>
                <a:gd name="T16" fmla="*/ 362 w 369"/>
                <a:gd name="T17" fmla="*/ 145 h 280"/>
                <a:gd name="T18" fmla="*/ 347 w 369"/>
                <a:gd name="T19" fmla="*/ 200 h 280"/>
                <a:gd name="T20" fmla="*/ 323 w 369"/>
                <a:gd name="T21" fmla="*/ 232 h 280"/>
                <a:gd name="T22" fmla="*/ 295 w 369"/>
                <a:gd name="T23" fmla="*/ 258 h 280"/>
                <a:gd name="T24" fmla="*/ 254 w 369"/>
                <a:gd name="T25" fmla="*/ 280 h 280"/>
                <a:gd name="T26" fmla="*/ 204 w 369"/>
                <a:gd name="T27" fmla="*/ 275 h 280"/>
                <a:gd name="T28" fmla="*/ 165 w 369"/>
                <a:gd name="T29" fmla="*/ 258 h 280"/>
                <a:gd name="T30" fmla="*/ 146 w 369"/>
                <a:gd name="T31" fmla="*/ 217 h 280"/>
                <a:gd name="T32" fmla="*/ 146 w 369"/>
                <a:gd name="T33" fmla="*/ 181 h 280"/>
                <a:gd name="T34" fmla="*/ 146 w 369"/>
                <a:gd name="T35" fmla="*/ 150 h 280"/>
                <a:gd name="T36" fmla="*/ 79 w 369"/>
                <a:gd name="T37" fmla="*/ 159 h 280"/>
                <a:gd name="T38" fmla="*/ 17 w 369"/>
                <a:gd name="T39" fmla="*/ 167 h 280"/>
                <a:gd name="T40" fmla="*/ 0 w 369"/>
                <a:gd name="T41" fmla="*/ 159 h 280"/>
                <a:gd name="T42" fmla="*/ 0 w 369"/>
                <a:gd name="T43" fmla="*/ 130 h 280"/>
                <a:gd name="T44" fmla="*/ 17 w 369"/>
                <a:gd name="T45" fmla="*/ 121 h 280"/>
                <a:gd name="T46" fmla="*/ 53 w 369"/>
                <a:gd name="T47" fmla="*/ 128 h 280"/>
                <a:gd name="T48" fmla="*/ 96 w 369"/>
                <a:gd name="T49" fmla="*/ 130 h 280"/>
                <a:gd name="T50" fmla="*/ 158 w 369"/>
                <a:gd name="T51" fmla="*/ 121 h 2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9"/>
                <a:gd name="T79" fmla="*/ 0 h 280"/>
                <a:gd name="T80" fmla="*/ 369 w 369"/>
                <a:gd name="T81" fmla="*/ 280 h 2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9" h="280">
                  <a:moveTo>
                    <a:pt x="158" y="121"/>
                  </a:moveTo>
                  <a:lnTo>
                    <a:pt x="194" y="56"/>
                  </a:lnTo>
                  <a:lnTo>
                    <a:pt x="230" y="19"/>
                  </a:lnTo>
                  <a:lnTo>
                    <a:pt x="266" y="0"/>
                  </a:lnTo>
                  <a:lnTo>
                    <a:pt x="302" y="0"/>
                  </a:lnTo>
                  <a:lnTo>
                    <a:pt x="333" y="19"/>
                  </a:lnTo>
                  <a:lnTo>
                    <a:pt x="362" y="56"/>
                  </a:lnTo>
                  <a:lnTo>
                    <a:pt x="369" y="87"/>
                  </a:lnTo>
                  <a:lnTo>
                    <a:pt x="362" y="145"/>
                  </a:lnTo>
                  <a:lnTo>
                    <a:pt x="347" y="200"/>
                  </a:lnTo>
                  <a:lnTo>
                    <a:pt x="323" y="232"/>
                  </a:lnTo>
                  <a:lnTo>
                    <a:pt x="295" y="258"/>
                  </a:lnTo>
                  <a:lnTo>
                    <a:pt x="254" y="280"/>
                  </a:lnTo>
                  <a:lnTo>
                    <a:pt x="204" y="275"/>
                  </a:lnTo>
                  <a:lnTo>
                    <a:pt x="165" y="258"/>
                  </a:lnTo>
                  <a:lnTo>
                    <a:pt x="146" y="217"/>
                  </a:lnTo>
                  <a:lnTo>
                    <a:pt x="146" y="181"/>
                  </a:lnTo>
                  <a:lnTo>
                    <a:pt x="146" y="150"/>
                  </a:lnTo>
                  <a:lnTo>
                    <a:pt x="79" y="159"/>
                  </a:lnTo>
                  <a:lnTo>
                    <a:pt x="17" y="167"/>
                  </a:lnTo>
                  <a:lnTo>
                    <a:pt x="0" y="159"/>
                  </a:lnTo>
                  <a:lnTo>
                    <a:pt x="0" y="130"/>
                  </a:lnTo>
                  <a:lnTo>
                    <a:pt x="17" y="121"/>
                  </a:lnTo>
                  <a:lnTo>
                    <a:pt x="53" y="128"/>
                  </a:lnTo>
                  <a:lnTo>
                    <a:pt x="96" y="130"/>
                  </a:lnTo>
                  <a:lnTo>
                    <a:pt x="158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58"/>
            <p:cNvSpPr>
              <a:spLocks/>
            </p:cNvSpPr>
            <p:nvPr/>
          </p:nvSpPr>
          <p:spPr bwMode="auto">
            <a:xfrm>
              <a:off x="2064" y="1946"/>
              <a:ext cx="276" cy="532"/>
            </a:xfrm>
            <a:custGeom>
              <a:avLst/>
              <a:gdLst>
                <a:gd name="T0" fmla="*/ 257 w 276"/>
                <a:gd name="T1" fmla="*/ 29 h 532"/>
                <a:gd name="T2" fmla="*/ 230 w 276"/>
                <a:gd name="T3" fmla="*/ 12 h 532"/>
                <a:gd name="T4" fmla="*/ 181 w 276"/>
                <a:gd name="T5" fmla="*/ 0 h 532"/>
                <a:gd name="T6" fmla="*/ 139 w 276"/>
                <a:gd name="T7" fmla="*/ 7 h 532"/>
                <a:gd name="T8" fmla="*/ 109 w 276"/>
                <a:gd name="T9" fmla="*/ 26 h 532"/>
                <a:gd name="T10" fmla="*/ 83 w 276"/>
                <a:gd name="T11" fmla="*/ 65 h 532"/>
                <a:gd name="T12" fmla="*/ 56 w 276"/>
                <a:gd name="T13" fmla="*/ 120 h 532"/>
                <a:gd name="T14" fmla="*/ 28 w 276"/>
                <a:gd name="T15" fmla="*/ 188 h 532"/>
                <a:gd name="T16" fmla="*/ 7 w 276"/>
                <a:gd name="T17" fmla="*/ 258 h 532"/>
                <a:gd name="T18" fmla="*/ 0 w 276"/>
                <a:gd name="T19" fmla="*/ 335 h 532"/>
                <a:gd name="T20" fmla="*/ 0 w 276"/>
                <a:gd name="T21" fmla="*/ 407 h 532"/>
                <a:gd name="T22" fmla="*/ 12 w 276"/>
                <a:gd name="T23" fmla="*/ 460 h 532"/>
                <a:gd name="T24" fmla="*/ 42 w 276"/>
                <a:gd name="T25" fmla="*/ 501 h 532"/>
                <a:gd name="T26" fmla="*/ 81 w 276"/>
                <a:gd name="T27" fmla="*/ 522 h 532"/>
                <a:gd name="T28" fmla="*/ 144 w 276"/>
                <a:gd name="T29" fmla="*/ 532 h 532"/>
                <a:gd name="T30" fmla="*/ 188 w 276"/>
                <a:gd name="T31" fmla="*/ 532 h 532"/>
                <a:gd name="T32" fmla="*/ 213 w 276"/>
                <a:gd name="T33" fmla="*/ 515 h 532"/>
                <a:gd name="T34" fmla="*/ 234 w 276"/>
                <a:gd name="T35" fmla="*/ 481 h 532"/>
                <a:gd name="T36" fmla="*/ 241 w 276"/>
                <a:gd name="T37" fmla="*/ 431 h 532"/>
                <a:gd name="T38" fmla="*/ 241 w 276"/>
                <a:gd name="T39" fmla="*/ 395 h 532"/>
                <a:gd name="T40" fmla="*/ 227 w 276"/>
                <a:gd name="T41" fmla="*/ 351 h 532"/>
                <a:gd name="T42" fmla="*/ 216 w 276"/>
                <a:gd name="T43" fmla="*/ 327 h 532"/>
                <a:gd name="T44" fmla="*/ 202 w 276"/>
                <a:gd name="T45" fmla="*/ 291 h 532"/>
                <a:gd name="T46" fmla="*/ 202 w 276"/>
                <a:gd name="T47" fmla="*/ 250 h 532"/>
                <a:gd name="T48" fmla="*/ 216 w 276"/>
                <a:gd name="T49" fmla="*/ 214 h 532"/>
                <a:gd name="T50" fmla="*/ 241 w 276"/>
                <a:gd name="T51" fmla="*/ 181 h 532"/>
                <a:gd name="T52" fmla="*/ 264 w 276"/>
                <a:gd name="T53" fmla="*/ 144 h 532"/>
                <a:gd name="T54" fmla="*/ 271 w 276"/>
                <a:gd name="T55" fmla="*/ 113 h 532"/>
                <a:gd name="T56" fmla="*/ 276 w 276"/>
                <a:gd name="T57" fmla="*/ 72 h 532"/>
                <a:gd name="T58" fmla="*/ 257 w 276"/>
                <a:gd name="T59" fmla="*/ 29 h 5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76"/>
                <a:gd name="T91" fmla="*/ 0 h 532"/>
                <a:gd name="T92" fmla="*/ 276 w 276"/>
                <a:gd name="T93" fmla="*/ 532 h 53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76" h="532">
                  <a:moveTo>
                    <a:pt x="257" y="29"/>
                  </a:moveTo>
                  <a:lnTo>
                    <a:pt x="230" y="12"/>
                  </a:lnTo>
                  <a:lnTo>
                    <a:pt x="181" y="0"/>
                  </a:lnTo>
                  <a:lnTo>
                    <a:pt x="139" y="7"/>
                  </a:lnTo>
                  <a:lnTo>
                    <a:pt x="109" y="26"/>
                  </a:lnTo>
                  <a:lnTo>
                    <a:pt x="83" y="65"/>
                  </a:lnTo>
                  <a:lnTo>
                    <a:pt x="56" y="120"/>
                  </a:lnTo>
                  <a:lnTo>
                    <a:pt x="28" y="188"/>
                  </a:lnTo>
                  <a:lnTo>
                    <a:pt x="7" y="258"/>
                  </a:lnTo>
                  <a:lnTo>
                    <a:pt x="0" y="335"/>
                  </a:lnTo>
                  <a:lnTo>
                    <a:pt x="0" y="407"/>
                  </a:lnTo>
                  <a:lnTo>
                    <a:pt x="12" y="460"/>
                  </a:lnTo>
                  <a:lnTo>
                    <a:pt x="42" y="501"/>
                  </a:lnTo>
                  <a:lnTo>
                    <a:pt x="81" y="522"/>
                  </a:lnTo>
                  <a:lnTo>
                    <a:pt x="144" y="532"/>
                  </a:lnTo>
                  <a:lnTo>
                    <a:pt x="188" y="532"/>
                  </a:lnTo>
                  <a:lnTo>
                    <a:pt x="213" y="515"/>
                  </a:lnTo>
                  <a:lnTo>
                    <a:pt x="234" y="481"/>
                  </a:lnTo>
                  <a:lnTo>
                    <a:pt x="241" y="431"/>
                  </a:lnTo>
                  <a:lnTo>
                    <a:pt x="241" y="395"/>
                  </a:lnTo>
                  <a:lnTo>
                    <a:pt x="227" y="351"/>
                  </a:lnTo>
                  <a:lnTo>
                    <a:pt x="216" y="327"/>
                  </a:lnTo>
                  <a:lnTo>
                    <a:pt x="202" y="291"/>
                  </a:lnTo>
                  <a:lnTo>
                    <a:pt x="202" y="250"/>
                  </a:lnTo>
                  <a:lnTo>
                    <a:pt x="216" y="214"/>
                  </a:lnTo>
                  <a:lnTo>
                    <a:pt x="241" y="181"/>
                  </a:lnTo>
                  <a:lnTo>
                    <a:pt x="264" y="144"/>
                  </a:lnTo>
                  <a:lnTo>
                    <a:pt x="271" y="113"/>
                  </a:lnTo>
                  <a:lnTo>
                    <a:pt x="276" y="72"/>
                  </a:lnTo>
                  <a:lnTo>
                    <a:pt x="257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Freeform 59"/>
            <p:cNvSpPr>
              <a:spLocks/>
            </p:cNvSpPr>
            <p:nvPr/>
          </p:nvSpPr>
          <p:spPr bwMode="auto">
            <a:xfrm>
              <a:off x="1870" y="1967"/>
              <a:ext cx="345" cy="527"/>
            </a:xfrm>
            <a:custGeom>
              <a:avLst/>
              <a:gdLst>
                <a:gd name="T0" fmla="*/ 256 w 345"/>
                <a:gd name="T1" fmla="*/ 21 h 527"/>
                <a:gd name="T2" fmla="*/ 307 w 345"/>
                <a:gd name="T3" fmla="*/ 0 h 527"/>
                <a:gd name="T4" fmla="*/ 345 w 345"/>
                <a:gd name="T5" fmla="*/ 0 h 527"/>
                <a:gd name="T6" fmla="*/ 338 w 345"/>
                <a:gd name="T7" fmla="*/ 50 h 527"/>
                <a:gd name="T8" fmla="*/ 288 w 345"/>
                <a:gd name="T9" fmla="*/ 81 h 527"/>
                <a:gd name="T10" fmla="*/ 206 w 345"/>
                <a:gd name="T11" fmla="*/ 116 h 527"/>
                <a:gd name="T12" fmla="*/ 127 w 345"/>
                <a:gd name="T13" fmla="*/ 166 h 527"/>
                <a:gd name="T14" fmla="*/ 69 w 345"/>
                <a:gd name="T15" fmla="*/ 221 h 527"/>
                <a:gd name="T16" fmla="*/ 65 w 345"/>
                <a:gd name="T17" fmla="*/ 235 h 527"/>
                <a:gd name="T18" fmla="*/ 93 w 345"/>
                <a:gd name="T19" fmla="*/ 268 h 527"/>
                <a:gd name="T20" fmla="*/ 137 w 345"/>
                <a:gd name="T21" fmla="*/ 306 h 527"/>
                <a:gd name="T22" fmla="*/ 173 w 345"/>
                <a:gd name="T23" fmla="*/ 349 h 527"/>
                <a:gd name="T24" fmla="*/ 199 w 345"/>
                <a:gd name="T25" fmla="*/ 406 h 527"/>
                <a:gd name="T26" fmla="*/ 194 w 345"/>
                <a:gd name="T27" fmla="*/ 432 h 527"/>
                <a:gd name="T28" fmla="*/ 170 w 345"/>
                <a:gd name="T29" fmla="*/ 446 h 527"/>
                <a:gd name="T30" fmla="*/ 149 w 345"/>
                <a:gd name="T31" fmla="*/ 456 h 527"/>
                <a:gd name="T32" fmla="*/ 122 w 345"/>
                <a:gd name="T33" fmla="*/ 475 h 527"/>
                <a:gd name="T34" fmla="*/ 105 w 345"/>
                <a:gd name="T35" fmla="*/ 510 h 527"/>
                <a:gd name="T36" fmla="*/ 98 w 345"/>
                <a:gd name="T37" fmla="*/ 527 h 527"/>
                <a:gd name="T38" fmla="*/ 72 w 345"/>
                <a:gd name="T39" fmla="*/ 525 h 527"/>
                <a:gd name="T40" fmla="*/ 69 w 345"/>
                <a:gd name="T41" fmla="*/ 496 h 527"/>
                <a:gd name="T42" fmla="*/ 105 w 345"/>
                <a:gd name="T43" fmla="*/ 446 h 527"/>
                <a:gd name="T44" fmla="*/ 149 w 345"/>
                <a:gd name="T45" fmla="*/ 420 h 527"/>
                <a:gd name="T46" fmla="*/ 163 w 345"/>
                <a:gd name="T47" fmla="*/ 404 h 527"/>
                <a:gd name="T48" fmla="*/ 151 w 345"/>
                <a:gd name="T49" fmla="*/ 368 h 527"/>
                <a:gd name="T50" fmla="*/ 122 w 345"/>
                <a:gd name="T51" fmla="*/ 339 h 527"/>
                <a:gd name="T52" fmla="*/ 65 w 345"/>
                <a:gd name="T53" fmla="*/ 306 h 527"/>
                <a:gd name="T54" fmla="*/ 19 w 345"/>
                <a:gd name="T55" fmla="*/ 264 h 527"/>
                <a:gd name="T56" fmla="*/ 0 w 345"/>
                <a:gd name="T57" fmla="*/ 221 h 527"/>
                <a:gd name="T58" fmla="*/ 7 w 345"/>
                <a:gd name="T59" fmla="*/ 209 h 527"/>
                <a:gd name="T60" fmla="*/ 41 w 345"/>
                <a:gd name="T61" fmla="*/ 178 h 527"/>
                <a:gd name="T62" fmla="*/ 91 w 345"/>
                <a:gd name="T63" fmla="*/ 135 h 527"/>
                <a:gd name="T64" fmla="*/ 144 w 345"/>
                <a:gd name="T65" fmla="*/ 95 h 527"/>
                <a:gd name="T66" fmla="*/ 201 w 345"/>
                <a:gd name="T67" fmla="*/ 50 h 527"/>
                <a:gd name="T68" fmla="*/ 256 w 345"/>
                <a:gd name="T69" fmla="*/ 21 h 52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5"/>
                <a:gd name="T106" fmla="*/ 0 h 527"/>
                <a:gd name="T107" fmla="*/ 345 w 345"/>
                <a:gd name="T108" fmla="*/ 527 h 52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5" h="527">
                  <a:moveTo>
                    <a:pt x="256" y="21"/>
                  </a:moveTo>
                  <a:lnTo>
                    <a:pt x="307" y="0"/>
                  </a:lnTo>
                  <a:lnTo>
                    <a:pt x="345" y="0"/>
                  </a:lnTo>
                  <a:lnTo>
                    <a:pt x="338" y="50"/>
                  </a:lnTo>
                  <a:lnTo>
                    <a:pt x="288" y="81"/>
                  </a:lnTo>
                  <a:lnTo>
                    <a:pt x="206" y="116"/>
                  </a:lnTo>
                  <a:lnTo>
                    <a:pt x="127" y="166"/>
                  </a:lnTo>
                  <a:lnTo>
                    <a:pt x="69" y="221"/>
                  </a:lnTo>
                  <a:lnTo>
                    <a:pt x="65" y="235"/>
                  </a:lnTo>
                  <a:lnTo>
                    <a:pt x="93" y="268"/>
                  </a:lnTo>
                  <a:lnTo>
                    <a:pt x="137" y="306"/>
                  </a:lnTo>
                  <a:lnTo>
                    <a:pt x="173" y="349"/>
                  </a:lnTo>
                  <a:lnTo>
                    <a:pt x="199" y="406"/>
                  </a:lnTo>
                  <a:lnTo>
                    <a:pt x="194" y="432"/>
                  </a:lnTo>
                  <a:lnTo>
                    <a:pt x="170" y="446"/>
                  </a:lnTo>
                  <a:lnTo>
                    <a:pt x="149" y="456"/>
                  </a:lnTo>
                  <a:lnTo>
                    <a:pt x="122" y="475"/>
                  </a:lnTo>
                  <a:lnTo>
                    <a:pt x="105" y="510"/>
                  </a:lnTo>
                  <a:lnTo>
                    <a:pt x="98" y="527"/>
                  </a:lnTo>
                  <a:lnTo>
                    <a:pt x="72" y="525"/>
                  </a:lnTo>
                  <a:lnTo>
                    <a:pt x="69" y="496"/>
                  </a:lnTo>
                  <a:lnTo>
                    <a:pt x="105" y="446"/>
                  </a:lnTo>
                  <a:lnTo>
                    <a:pt x="149" y="420"/>
                  </a:lnTo>
                  <a:lnTo>
                    <a:pt x="163" y="404"/>
                  </a:lnTo>
                  <a:lnTo>
                    <a:pt x="151" y="368"/>
                  </a:lnTo>
                  <a:lnTo>
                    <a:pt x="122" y="339"/>
                  </a:lnTo>
                  <a:lnTo>
                    <a:pt x="65" y="306"/>
                  </a:lnTo>
                  <a:lnTo>
                    <a:pt x="19" y="264"/>
                  </a:lnTo>
                  <a:lnTo>
                    <a:pt x="0" y="221"/>
                  </a:lnTo>
                  <a:lnTo>
                    <a:pt x="7" y="209"/>
                  </a:lnTo>
                  <a:lnTo>
                    <a:pt x="41" y="178"/>
                  </a:lnTo>
                  <a:lnTo>
                    <a:pt x="91" y="135"/>
                  </a:lnTo>
                  <a:lnTo>
                    <a:pt x="144" y="95"/>
                  </a:lnTo>
                  <a:lnTo>
                    <a:pt x="201" y="50"/>
                  </a:lnTo>
                  <a:lnTo>
                    <a:pt x="25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60"/>
            <p:cNvSpPr>
              <a:spLocks/>
            </p:cNvSpPr>
            <p:nvPr/>
          </p:nvSpPr>
          <p:spPr bwMode="auto">
            <a:xfrm>
              <a:off x="2271" y="1981"/>
              <a:ext cx="275" cy="560"/>
            </a:xfrm>
            <a:custGeom>
              <a:avLst/>
              <a:gdLst>
                <a:gd name="T0" fmla="*/ 34 w 275"/>
                <a:gd name="T1" fmla="*/ 0 h 560"/>
                <a:gd name="T2" fmla="*/ 101 w 275"/>
                <a:gd name="T3" fmla="*/ 43 h 560"/>
                <a:gd name="T4" fmla="*/ 150 w 275"/>
                <a:gd name="T5" fmla="*/ 93 h 560"/>
                <a:gd name="T6" fmla="*/ 179 w 275"/>
                <a:gd name="T7" fmla="*/ 142 h 560"/>
                <a:gd name="T8" fmla="*/ 203 w 275"/>
                <a:gd name="T9" fmla="*/ 192 h 560"/>
                <a:gd name="T10" fmla="*/ 232 w 275"/>
                <a:gd name="T11" fmla="*/ 235 h 560"/>
                <a:gd name="T12" fmla="*/ 265 w 275"/>
                <a:gd name="T13" fmla="*/ 282 h 560"/>
                <a:gd name="T14" fmla="*/ 275 w 275"/>
                <a:gd name="T15" fmla="*/ 299 h 560"/>
                <a:gd name="T16" fmla="*/ 273 w 275"/>
                <a:gd name="T17" fmla="*/ 318 h 560"/>
                <a:gd name="T18" fmla="*/ 224 w 275"/>
                <a:gd name="T19" fmla="*/ 342 h 560"/>
                <a:gd name="T20" fmla="*/ 159 w 275"/>
                <a:gd name="T21" fmla="*/ 375 h 560"/>
                <a:gd name="T22" fmla="*/ 106 w 275"/>
                <a:gd name="T23" fmla="*/ 396 h 560"/>
                <a:gd name="T24" fmla="*/ 65 w 275"/>
                <a:gd name="T25" fmla="*/ 411 h 560"/>
                <a:gd name="T26" fmla="*/ 63 w 275"/>
                <a:gd name="T27" fmla="*/ 427 h 560"/>
                <a:gd name="T28" fmla="*/ 94 w 275"/>
                <a:gd name="T29" fmla="*/ 448 h 560"/>
                <a:gd name="T30" fmla="*/ 121 w 275"/>
                <a:gd name="T31" fmla="*/ 484 h 560"/>
                <a:gd name="T32" fmla="*/ 142 w 275"/>
                <a:gd name="T33" fmla="*/ 534 h 560"/>
                <a:gd name="T34" fmla="*/ 138 w 275"/>
                <a:gd name="T35" fmla="*/ 555 h 560"/>
                <a:gd name="T36" fmla="*/ 121 w 275"/>
                <a:gd name="T37" fmla="*/ 560 h 560"/>
                <a:gd name="T38" fmla="*/ 106 w 275"/>
                <a:gd name="T39" fmla="*/ 548 h 560"/>
                <a:gd name="T40" fmla="*/ 94 w 275"/>
                <a:gd name="T41" fmla="*/ 517 h 560"/>
                <a:gd name="T42" fmla="*/ 80 w 275"/>
                <a:gd name="T43" fmla="*/ 489 h 560"/>
                <a:gd name="T44" fmla="*/ 58 w 275"/>
                <a:gd name="T45" fmla="*/ 463 h 560"/>
                <a:gd name="T46" fmla="*/ 29 w 275"/>
                <a:gd name="T47" fmla="*/ 448 h 560"/>
                <a:gd name="T48" fmla="*/ 12 w 275"/>
                <a:gd name="T49" fmla="*/ 427 h 560"/>
                <a:gd name="T50" fmla="*/ 29 w 275"/>
                <a:gd name="T51" fmla="*/ 396 h 560"/>
                <a:gd name="T52" fmla="*/ 63 w 275"/>
                <a:gd name="T53" fmla="*/ 382 h 560"/>
                <a:gd name="T54" fmla="*/ 116 w 275"/>
                <a:gd name="T55" fmla="*/ 349 h 560"/>
                <a:gd name="T56" fmla="*/ 174 w 275"/>
                <a:gd name="T57" fmla="*/ 325 h 560"/>
                <a:gd name="T58" fmla="*/ 217 w 275"/>
                <a:gd name="T59" fmla="*/ 306 h 560"/>
                <a:gd name="T60" fmla="*/ 217 w 275"/>
                <a:gd name="T61" fmla="*/ 292 h 560"/>
                <a:gd name="T62" fmla="*/ 203 w 275"/>
                <a:gd name="T63" fmla="*/ 261 h 560"/>
                <a:gd name="T64" fmla="*/ 159 w 275"/>
                <a:gd name="T65" fmla="*/ 214 h 560"/>
                <a:gd name="T66" fmla="*/ 116 w 275"/>
                <a:gd name="T67" fmla="*/ 164 h 560"/>
                <a:gd name="T68" fmla="*/ 65 w 275"/>
                <a:gd name="T69" fmla="*/ 102 h 560"/>
                <a:gd name="T70" fmla="*/ 29 w 275"/>
                <a:gd name="T71" fmla="*/ 71 h 560"/>
                <a:gd name="T72" fmla="*/ 7 w 275"/>
                <a:gd name="T73" fmla="*/ 36 h 560"/>
                <a:gd name="T74" fmla="*/ 0 w 275"/>
                <a:gd name="T75" fmla="*/ 2 h 560"/>
                <a:gd name="T76" fmla="*/ 34 w 275"/>
                <a:gd name="T77" fmla="*/ 0 h 56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75"/>
                <a:gd name="T118" fmla="*/ 0 h 560"/>
                <a:gd name="T119" fmla="*/ 275 w 275"/>
                <a:gd name="T120" fmla="*/ 560 h 56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75" h="560">
                  <a:moveTo>
                    <a:pt x="34" y="0"/>
                  </a:moveTo>
                  <a:lnTo>
                    <a:pt x="101" y="43"/>
                  </a:lnTo>
                  <a:lnTo>
                    <a:pt x="150" y="93"/>
                  </a:lnTo>
                  <a:lnTo>
                    <a:pt x="179" y="142"/>
                  </a:lnTo>
                  <a:lnTo>
                    <a:pt x="203" y="192"/>
                  </a:lnTo>
                  <a:lnTo>
                    <a:pt x="232" y="235"/>
                  </a:lnTo>
                  <a:lnTo>
                    <a:pt x="265" y="282"/>
                  </a:lnTo>
                  <a:lnTo>
                    <a:pt x="275" y="299"/>
                  </a:lnTo>
                  <a:lnTo>
                    <a:pt x="273" y="318"/>
                  </a:lnTo>
                  <a:lnTo>
                    <a:pt x="224" y="342"/>
                  </a:lnTo>
                  <a:lnTo>
                    <a:pt x="159" y="375"/>
                  </a:lnTo>
                  <a:lnTo>
                    <a:pt x="106" y="396"/>
                  </a:lnTo>
                  <a:lnTo>
                    <a:pt x="65" y="411"/>
                  </a:lnTo>
                  <a:lnTo>
                    <a:pt x="63" y="427"/>
                  </a:lnTo>
                  <a:lnTo>
                    <a:pt x="94" y="448"/>
                  </a:lnTo>
                  <a:lnTo>
                    <a:pt x="121" y="484"/>
                  </a:lnTo>
                  <a:lnTo>
                    <a:pt x="142" y="534"/>
                  </a:lnTo>
                  <a:lnTo>
                    <a:pt x="138" y="555"/>
                  </a:lnTo>
                  <a:lnTo>
                    <a:pt x="121" y="560"/>
                  </a:lnTo>
                  <a:lnTo>
                    <a:pt x="106" y="548"/>
                  </a:lnTo>
                  <a:lnTo>
                    <a:pt x="94" y="517"/>
                  </a:lnTo>
                  <a:lnTo>
                    <a:pt x="80" y="489"/>
                  </a:lnTo>
                  <a:lnTo>
                    <a:pt x="58" y="463"/>
                  </a:lnTo>
                  <a:lnTo>
                    <a:pt x="29" y="448"/>
                  </a:lnTo>
                  <a:lnTo>
                    <a:pt x="12" y="427"/>
                  </a:lnTo>
                  <a:lnTo>
                    <a:pt x="29" y="396"/>
                  </a:lnTo>
                  <a:lnTo>
                    <a:pt x="63" y="382"/>
                  </a:lnTo>
                  <a:lnTo>
                    <a:pt x="116" y="349"/>
                  </a:lnTo>
                  <a:lnTo>
                    <a:pt x="174" y="325"/>
                  </a:lnTo>
                  <a:lnTo>
                    <a:pt x="217" y="306"/>
                  </a:lnTo>
                  <a:lnTo>
                    <a:pt x="217" y="292"/>
                  </a:lnTo>
                  <a:lnTo>
                    <a:pt x="203" y="261"/>
                  </a:lnTo>
                  <a:lnTo>
                    <a:pt x="159" y="214"/>
                  </a:lnTo>
                  <a:lnTo>
                    <a:pt x="116" y="164"/>
                  </a:lnTo>
                  <a:lnTo>
                    <a:pt x="65" y="102"/>
                  </a:lnTo>
                  <a:lnTo>
                    <a:pt x="29" y="71"/>
                  </a:lnTo>
                  <a:lnTo>
                    <a:pt x="7" y="36"/>
                  </a:lnTo>
                  <a:lnTo>
                    <a:pt x="0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61"/>
            <p:cNvSpPr>
              <a:spLocks/>
            </p:cNvSpPr>
            <p:nvPr/>
          </p:nvSpPr>
          <p:spPr bwMode="auto">
            <a:xfrm>
              <a:off x="2191" y="2395"/>
              <a:ext cx="257" cy="743"/>
            </a:xfrm>
            <a:custGeom>
              <a:avLst/>
              <a:gdLst>
                <a:gd name="T0" fmla="*/ 22 w 257"/>
                <a:gd name="T1" fmla="*/ 5 h 743"/>
                <a:gd name="T2" fmla="*/ 53 w 257"/>
                <a:gd name="T3" fmla="*/ 0 h 743"/>
                <a:gd name="T4" fmla="*/ 82 w 257"/>
                <a:gd name="T5" fmla="*/ 14 h 743"/>
                <a:gd name="T6" fmla="*/ 95 w 257"/>
                <a:gd name="T7" fmla="*/ 40 h 743"/>
                <a:gd name="T8" fmla="*/ 95 w 257"/>
                <a:gd name="T9" fmla="*/ 154 h 743"/>
                <a:gd name="T10" fmla="*/ 104 w 257"/>
                <a:gd name="T11" fmla="*/ 225 h 743"/>
                <a:gd name="T12" fmla="*/ 124 w 257"/>
                <a:gd name="T13" fmla="*/ 319 h 743"/>
                <a:gd name="T14" fmla="*/ 145 w 257"/>
                <a:gd name="T15" fmla="*/ 405 h 743"/>
                <a:gd name="T16" fmla="*/ 175 w 257"/>
                <a:gd name="T17" fmla="*/ 497 h 743"/>
                <a:gd name="T18" fmla="*/ 192 w 257"/>
                <a:gd name="T19" fmla="*/ 558 h 743"/>
                <a:gd name="T20" fmla="*/ 211 w 257"/>
                <a:gd name="T21" fmla="*/ 601 h 743"/>
                <a:gd name="T22" fmla="*/ 242 w 257"/>
                <a:gd name="T23" fmla="*/ 629 h 743"/>
                <a:gd name="T24" fmla="*/ 257 w 257"/>
                <a:gd name="T25" fmla="*/ 651 h 743"/>
                <a:gd name="T26" fmla="*/ 247 w 257"/>
                <a:gd name="T27" fmla="*/ 672 h 743"/>
                <a:gd name="T28" fmla="*/ 218 w 257"/>
                <a:gd name="T29" fmla="*/ 681 h 743"/>
                <a:gd name="T30" fmla="*/ 184 w 257"/>
                <a:gd name="T31" fmla="*/ 696 h 743"/>
                <a:gd name="T32" fmla="*/ 160 w 257"/>
                <a:gd name="T33" fmla="*/ 722 h 743"/>
                <a:gd name="T34" fmla="*/ 141 w 257"/>
                <a:gd name="T35" fmla="*/ 743 h 743"/>
                <a:gd name="T36" fmla="*/ 116 w 257"/>
                <a:gd name="T37" fmla="*/ 738 h 743"/>
                <a:gd name="T38" fmla="*/ 102 w 257"/>
                <a:gd name="T39" fmla="*/ 724 h 743"/>
                <a:gd name="T40" fmla="*/ 90 w 257"/>
                <a:gd name="T41" fmla="*/ 689 h 743"/>
                <a:gd name="T42" fmla="*/ 112 w 257"/>
                <a:gd name="T43" fmla="*/ 674 h 743"/>
                <a:gd name="T44" fmla="*/ 160 w 257"/>
                <a:gd name="T45" fmla="*/ 651 h 743"/>
                <a:gd name="T46" fmla="*/ 189 w 257"/>
                <a:gd name="T47" fmla="*/ 644 h 743"/>
                <a:gd name="T48" fmla="*/ 192 w 257"/>
                <a:gd name="T49" fmla="*/ 632 h 743"/>
                <a:gd name="T50" fmla="*/ 177 w 257"/>
                <a:gd name="T51" fmla="*/ 608 h 743"/>
                <a:gd name="T52" fmla="*/ 153 w 257"/>
                <a:gd name="T53" fmla="*/ 551 h 743"/>
                <a:gd name="T54" fmla="*/ 119 w 257"/>
                <a:gd name="T55" fmla="*/ 473 h 743"/>
                <a:gd name="T56" fmla="*/ 87 w 257"/>
                <a:gd name="T57" fmla="*/ 374 h 743"/>
                <a:gd name="T58" fmla="*/ 53 w 257"/>
                <a:gd name="T59" fmla="*/ 274 h 743"/>
                <a:gd name="T60" fmla="*/ 29 w 257"/>
                <a:gd name="T61" fmla="*/ 182 h 743"/>
                <a:gd name="T62" fmla="*/ 15 w 257"/>
                <a:gd name="T63" fmla="*/ 121 h 743"/>
                <a:gd name="T64" fmla="*/ 0 w 257"/>
                <a:gd name="T65" fmla="*/ 62 h 743"/>
                <a:gd name="T66" fmla="*/ 22 w 257"/>
                <a:gd name="T67" fmla="*/ 5 h 7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7"/>
                <a:gd name="T103" fmla="*/ 0 h 743"/>
                <a:gd name="T104" fmla="*/ 257 w 257"/>
                <a:gd name="T105" fmla="*/ 743 h 7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7" h="743">
                  <a:moveTo>
                    <a:pt x="22" y="5"/>
                  </a:moveTo>
                  <a:lnTo>
                    <a:pt x="53" y="0"/>
                  </a:lnTo>
                  <a:lnTo>
                    <a:pt x="82" y="14"/>
                  </a:lnTo>
                  <a:lnTo>
                    <a:pt x="95" y="40"/>
                  </a:lnTo>
                  <a:lnTo>
                    <a:pt x="95" y="154"/>
                  </a:lnTo>
                  <a:lnTo>
                    <a:pt x="104" y="225"/>
                  </a:lnTo>
                  <a:lnTo>
                    <a:pt x="124" y="319"/>
                  </a:lnTo>
                  <a:lnTo>
                    <a:pt x="145" y="405"/>
                  </a:lnTo>
                  <a:lnTo>
                    <a:pt x="175" y="497"/>
                  </a:lnTo>
                  <a:lnTo>
                    <a:pt x="192" y="558"/>
                  </a:lnTo>
                  <a:lnTo>
                    <a:pt x="211" y="601"/>
                  </a:lnTo>
                  <a:lnTo>
                    <a:pt x="242" y="629"/>
                  </a:lnTo>
                  <a:lnTo>
                    <a:pt x="257" y="651"/>
                  </a:lnTo>
                  <a:lnTo>
                    <a:pt x="247" y="672"/>
                  </a:lnTo>
                  <a:lnTo>
                    <a:pt x="218" y="681"/>
                  </a:lnTo>
                  <a:lnTo>
                    <a:pt x="184" y="696"/>
                  </a:lnTo>
                  <a:lnTo>
                    <a:pt x="160" y="722"/>
                  </a:lnTo>
                  <a:lnTo>
                    <a:pt x="141" y="743"/>
                  </a:lnTo>
                  <a:lnTo>
                    <a:pt x="116" y="738"/>
                  </a:lnTo>
                  <a:lnTo>
                    <a:pt x="102" y="724"/>
                  </a:lnTo>
                  <a:lnTo>
                    <a:pt x="90" y="689"/>
                  </a:lnTo>
                  <a:lnTo>
                    <a:pt x="112" y="674"/>
                  </a:lnTo>
                  <a:lnTo>
                    <a:pt x="160" y="651"/>
                  </a:lnTo>
                  <a:lnTo>
                    <a:pt x="189" y="644"/>
                  </a:lnTo>
                  <a:lnTo>
                    <a:pt x="192" y="632"/>
                  </a:lnTo>
                  <a:lnTo>
                    <a:pt x="177" y="608"/>
                  </a:lnTo>
                  <a:lnTo>
                    <a:pt x="153" y="551"/>
                  </a:lnTo>
                  <a:lnTo>
                    <a:pt x="119" y="473"/>
                  </a:lnTo>
                  <a:lnTo>
                    <a:pt x="87" y="374"/>
                  </a:lnTo>
                  <a:lnTo>
                    <a:pt x="53" y="274"/>
                  </a:lnTo>
                  <a:lnTo>
                    <a:pt x="29" y="182"/>
                  </a:lnTo>
                  <a:lnTo>
                    <a:pt x="15" y="121"/>
                  </a:lnTo>
                  <a:lnTo>
                    <a:pt x="0" y="62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62"/>
            <p:cNvSpPr>
              <a:spLocks/>
            </p:cNvSpPr>
            <p:nvPr/>
          </p:nvSpPr>
          <p:spPr bwMode="auto">
            <a:xfrm>
              <a:off x="2017" y="2379"/>
              <a:ext cx="198" cy="717"/>
            </a:xfrm>
            <a:custGeom>
              <a:avLst/>
              <a:gdLst>
                <a:gd name="T0" fmla="*/ 59 w 198"/>
                <a:gd name="T1" fmla="*/ 142 h 717"/>
                <a:gd name="T2" fmla="*/ 78 w 198"/>
                <a:gd name="T3" fmla="*/ 35 h 717"/>
                <a:gd name="T4" fmla="*/ 117 w 198"/>
                <a:gd name="T5" fmla="*/ 0 h 717"/>
                <a:gd name="T6" fmla="*/ 147 w 198"/>
                <a:gd name="T7" fmla="*/ 28 h 717"/>
                <a:gd name="T8" fmla="*/ 161 w 198"/>
                <a:gd name="T9" fmla="*/ 57 h 717"/>
                <a:gd name="T10" fmla="*/ 139 w 198"/>
                <a:gd name="T11" fmla="*/ 106 h 717"/>
                <a:gd name="T12" fmla="*/ 122 w 198"/>
                <a:gd name="T13" fmla="*/ 185 h 717"/>
                <a:gd name="T14" fmla="*/ 115 w 198"/>
                <a:gd name="T15" fmla="*/ 265 h 717"/>
                <a:gd name="T16" fmla="*/ 108 w 198"/>
                <a:gd name="T17" fmla="*/ 348 h 717"/>
                <a:gd name="T18" fmla="*/ 117 w 198"/>
                <a:gd name="T19" fmla="*/ 407 h 717"/>
                <a:gd name="T20" fmla="*/ 137 w 198"/>
                <a:gd name="T21" fmla="*/ 483 h 717"/>
                <a:gd name="T22" fmla="*/ 159 w 198"/>
                <a:gd name="T23" fmla="*/ 549 h 717"/>
                <a:gd name="T24" fmla="*/ 181 w 198"/>
                <a:gd name="T25" fmla="*/ 620 h 717"/>
                <a:gd name="T26" fmla="*/ 191 w 198"/>
                <a:gd name="T27" fmla="*/ 646 h 717"/>
                <a:gd name="T28" fmla="*/ 198 w 198"/>
                <a:gd name="T29" fmla="*/ 663 h 717"/>
                <a:gd name="T30" fmla="*/ 191 w 198"/>
                <a:gd name="T31" fmla="*/ 689 h 717"/>
                <a:gd name="T32" fmla="*/ 176 w 198"/>
                <a:gd name="T33" fmla="*/ 698 h 717"/>
                <a:gd name="T34" fmla="*/ 130 w 198"/>
                <a:gd name="T35" fmla="*/ 691 h 717"/>
                <a:gd name="T36" fmla="*/ 73 w 198"/>
                <a:gd name="T37" fmla="*/ 698 h 717"/>
                <a:gd name="T38" fmla="*/ 44 w 198"/>
                <a:gd name="T39" fmla="*/ 712 h 717"/>
                <a:gd name="T40" fmla="*/ 15 w 198"/>
                <a:gd name="T41" fmla="*/ 717 h 717"/>
                <a:gd name="T42" fmla="*/ 0 w 198"/>
                <a:gd name="T43" fmla="*/ 698 h 717"/>
                <a:gd name="T44" fmla="*/ 42 w 198"/>
                <a:gd name="T45" fmla="*/ 653 h 717"/>
                <a:gd name="T46" fmla="*/ 81 w 198"/>
                <a:gd name="T47" fmla="*/ 648 h 717"/>
                <a:gd name="T48" fmla="*/ 132 w 198"/>
                <a:gd name="T49" fmla="*/ 648 h 717"/>
                <a:gd name="T50" fmla="*/ 152 w 198"/>
                <a:gd name="T51" fmla="*/ 648 h 717"/>
                <a:gd name="T52" fmla="*/ 154 w 198"/>
                <a:gd name="T53" fmla="*/ 625 h 717"/>
                <a:gd name="T54" fmla="*/ 137 w 198"/>
                <a:gd name="T55" fmla="*/ 575 h 717"/>
                <a:gd name="T56" fmla="*/ 95 w 198"/>
                <a:gd name="T57" fmla="*/ 483 h 717"/>
                <a:gd name="T58" fmla="*/ 71 w 198"/>
                <a:gd name="T59" fmla="*/ 407 h 717"/>
                <a:gd name="T60" fmla="*/ 59 w 198"/>
                <a:gd name="T61" fmla="*/ 329 h 717"/>
                <a:gd name="T62" fmla="*/ 51 w 198"/>
                <a:gd name="T63" fmla="*/ 258 h 717"/>
                <a:gd name="T64" fmla="*/ 51 w 198"/>
                <a:gd name="T65" fmla="*/ 192 h 717"/>
                <a:gd name="T66" fmla="*/ 59 w 198"/>
                <a:gd name="T67" fmla="*/ 142 h 7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8"/>
                <a:gd name="T103" fmla="*/ 0 h 717"/>
                <a:gd name="T104" fmla="*/ 198 w 198"/>
                <a:gd name="T105" fmla="*/ 717 h 7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8" h="717">
                  <a:moveTo>
                    <a:pt x="59" y="142"/>
                  </a:moveTo>
                  <a:lnTo>
                    <a:pt x="78" y="35"/>
                  </a:lnTo>
                  <a:lnTo>
                    <a:pt x="117" y="0"/>
                  </a:lnTo>
                  <a:lnTo>
                    <a:pt x="147" y="28"/>
                  </a:lnTo>
                  <a:lnTo>
                    <a:pt x="161" y="57"/>
                  </a:lnTo>
                  <a:lnTo>
                    <a:pt x="139" y="106"/>
                  </a:lnTo>
                  <a:lnTo>
                    <a:pt x="122" y="185"/>
                  </a:lnTo>
                  <a:lnTo>
                    <a:pt x="115" y="265"/>
                  </a:lnTo>
                  <a:lnTo>
                    <a:pt x="108" y="348"/>
                  </a:lnTo>
                  <a:lnTo>
                    <a:pt x="117" y="407"/>
                  </a:lnTo>
                  <a:lnTo>
                    <a:pt x="137" y="483"/>
                  </a:lnTo>
                  <a:lnTo>
                    <a:pt x="159" y="549"/>
                  </a:lnTo>
                  <a:lnTo>
                    <a:pt x="181" y="620"/>
                  </a:lnTo>
                  <a:lnTo>
                    <a:pt x="191" y="646"/>
                  </a:lnTo>
                  <a:lnTo>
                    <a:pt x="198" y="663"/>
                  </a:lnTo>
                  <a:lnTo>
                    <a:pt x="191" y="689"/>
                  </a:lnTo>
                  <a:lnTo>
                    <a:pt x="176" y="698"/>
                  </a:lnTo>
                  <a:lnTo>
                    <a:pt x="130" y="691"/>
                  </a:lnTo>
                  <a:lnTo>
                    <a:pt x="73" y="698"/>
                  </a:lnTo>
                  <a:lnTo>
                    <a:pt x="44" y="712"/>
                  </a:lnTo>
                  <a:lnTo>
                    <a:pt x="15" y="717"/>
                  </a:lnTo>
                  <a:lnTo>
                    <a:pt x="0" y="698"/>
                  </a:lnTo>
                  <a:lnTo>
                    <a:pt x="42" y="653"/>
                  </a:lnTo>
                  <a:lnTo>
                    <a:pt x="81" y="648"/>
                  </a:lnTo>
                  <a:lnTo>
                    <a:pt x="132" y="648"/>
                  </a:lnTo>
                  <a:lnTo>
                    <a:pt x="152" y="648"/>
                  </a:lnTo>
                  <a:lnTo>
                    <a:pt x="154" y="625"/>
                  </a:lnTo>
                  <a:lnTo>
                    <a:pt x="137" y="575"/>
                  </a:lnTo>
                  <a:lnTo>
                    <a:pt x="95" y="483"/>
                  </a:lnTo>
                  <a:lnTo>
                    <a:pt x="71" y="407"/>
                  </a:lnTo>
                  <a:lnTo>
                    <a:pt x="59" y="329"/>
                  </a:lnTo>
                  <a:lnTo>
                    <a:pt x="51" y="258"/>
                  </a:lnTo>
                  <a:lnTo>
                    <a:pt x="51" y="192"/>
                  </a:lnTo>
                  <a:lnTo>
                    <a:pt x="59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Retângulo 12"/>
          <p:cNvSpPr/>
          <p:nvPr/>
        </p:nvSpPr>
        <p:spPr>
          <a:xfrm>
            <a:off x="1277263" y="1915886"/>
            <a:ext cx="1553029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Custos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711293" y="1923142"/>
            <a:ext cx="1632933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Benefícios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Forma livre 14"/>
          <p:cNvSpPr/>
          <p:nvPr/>
        </p:nvSpPr>
        <p:spPr>
          <a:xfrm>
            <a:off x="2061029" y="1683658"/>
            <a:ext cx="4441371" cy="232228"/>
          </a:xfrm>
          <a:custGeom>
            <a:avLst/>
            <a:gdLst>
              <a:gd name="connsiteX0" fmla="*/ 0 w 4049486"/>
              <a:gd name="connsiteY0" fmla="*/ 217714 h 232229"/>
              <a:gd name="connsiteX1" fmla="*/ 0 w 4049486"/>
              <a:gd name="connsiteY1" fmla="*/ 0 h 232229"/>
              <a:gd name="connsiteX2" fmla="*/ 4049486 w 4049486"/>
              <a:gd name="connsiteY2" fmla="*/ 0 h 232229"/>
              <a:gd name="connsiteX3" fmla="*/ 4049486 w 4049486"/>
              <a:gd name="connsiteY3" fmla="*/ 232229 h 232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9486" h="232229">
                <a:moveTo>
                  <a:pt x="0" y="217714"/>
                </a:moveTo>
                <a:lnTo>
                  <a:pt x="0" y="0"/>
                </a:lnTo>
                <a:lnTo>
                  <a:pt x="4049486" y="0"/>
                </a:lnTo>
                <a:lnTo>
                  <a:pt x="4049486" y="23222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1654971" y="1362761"/>
            <a:ext cx="535542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800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Árvore de Valor de Critérios</a:t>
            </a:r>
            <a:endParaRPr lang="pt-BR" sz="1800" dirty="0">
              <a:solidFill>
                <a:srgbClr val="7030A0"/>
              </a:solidFill>
              <a:latin typeface="+mn-lt"/>
              <a:cs typeface="Times New Roman" pitchFamily="18" charset="0"/>
            </a:endParaRPr>
          </a:p>
        </p:txBody>
      </p:sp>
      <p:grpSp>
        <p:nvGrpSpPr>
          <p:cNvPr id="3" name="Grupo 16"/>
          <p:cNvGrpSpPr/>
          <p:nvPr/>
        </p:nvGrpSpPr>
        <p:grpSpPr>
          <a:xfrm>
            <a:off x="1284524" y="2365828"/>
            <a:ext cx="1531260" cy="1226437"/>
            <a:chOff x="1284524" y="2365828"/>
            <a:chExt cx="1531260" cy="1226437"/>
          </a:xfrm>
        </p:grpSpPr>
        <p:sp>
          <p:nvSpPr>
            <p:cNvPr id="18" name="Retângulo 17"/>
            <p:cNvSpPr/>
            <p:nvPr/>
          </p:nvSpPr>
          <p:spPr>
            <a:xfrm>
              <a:off x="1284524" y="3142322"/>
              <a:ext cx="1531260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Eletricidade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ector reto 18"/>
            <p:cNvCxnSpPr>
              <a:endCxn id="18" idx="0"/>
            </p:cNvCxnSpPr>
            <p:nvPr/>
          </p:nvCxnSpPr>
          <p:spPr>
            <a:xfrm rot="5400000">
              <a:off x="1663720" y="2752263"/>
              <a:ext cx="776493" cy="3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o 19"/>
          <p:cNvGrpSpPr/>
          <p:nvPr/>
        </p:nvGrpSpPr>
        <p:grpSpPr>
          <a:xfrm>
            <a:off x="2046514" y="2786743"/>
            <a:ext cx="2032006" cy="798275"/>
            <a:chOff x="2046514" y="2786743"/>
            <a:chExt cx="2032006" cy="798275"/>
          </a:xfrm>
        </p:grpSpPr>
        <p:sp>
          <p:nvSpPr>
            <p:cNvPr id="21" name="Retângulo 20"/>
            <p:cNvSpPr/>
            <p:nvPr/>
          </p:nvSpPr>
          <p:spPr>
            <a:xfrm>
              <a:off x="2917352" y="3135075"/>
              <a:ext cx="1161168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Limpeza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2046514" y="2786743"/>
              <a:ext cx="1480457" cy="333828"/>
            </a:xfrm>
            <a:custGeom>
              <a:avLst/>
              <a:gdLst>
                <a:gd name="connsiteX0" fmla="*/ 0 w 1480457"/>
                <a:gd name="connsiteY0" fmla="*/ 0 h 333828"/>
                <a:gd name="connsiteX1" fmla="*/ 1480457 w 1480457"/>
                <a:gd name="connsiteY1" fmla="*/ 0 h 333828"/>
                <a:gd name="connsiteX2" fmla="*/ 1480457 w 1480457"/>
                <a:gd name="connsiteY2" fmla="*/ 333828 h 33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80457" h="333828">
                  <a:moveTo>
                    <a:pt x="0" y="0"/>
                  </a:moveTo>
                  <a:lnTo>
                    <a:pt x="1480457" y="0"/>
                  </a:lnTo>
                  <a:lnTo>
                    <a:pt x="1480457" y="333828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7" name="Grupo 22"/>
          <p:cNvGrpSpPr/>
          <p:nvPr/>
        </p:nvGrpSpPr>
        <p:grpSpPr>
          <a:xfrm>
            <a:off x="152407" y="2786743"/>
            <a:ext cx="1894107" cy="791029"/>
            <a:chOff x="152407" y="2786743"/>
            <a:chExt cx="1894107" cy="791029"/>
          </a:xfrm>
        </p:grpSpPr>
        <p:sp>
          <p:nvSpPr>
            <p:cNvPr id="24" name="Retângulo 23"/>
            <p:cNvSpPr/>
            <p:nvPr/>
          </p:nvSpPr>
          <p:spPr>
            <a:xfrm>
              <a:off x="152407" y="3127829"/>
              <a:ext cx="1037770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800" dirty="0" smtClean="0">
                  <a:solidFill>
                    <a:schemeClr val="tx1"/>
                  </a:solidFill>
                </a:rPr>
                <a:t>Aluguel</a:t>
              </a:r>
              <a:endParaRPr lang="pt-BR" sz="1800" dirty="0">
                <a:solidFill>
                  <a:schemeClr val="tx1"/>
                </a:solidFill>
              </a:endParaRP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667657" y="2786743"/>
              <a:ext cx="1378857" cy="333828"/>
            </a:xfrm>
            <a:custGeom>
              <a:avLst/>
              <a:gdLst>
                <a:gd name="connsiteX0" fmla="*/ 1378857 w 1378857"/>
                <a:gd name="connsiteY0" fmla="*/ 0 h 333828"/>
                <a:gd name="connsiteX1" fmla="*/ 0 w 1378857"/>
                <a:gd name="connsiteY1" fmla="*/ 0 h 333828"/>
                <a:gd name="connsiteX2" fmla="*/ 0 w 1378857"/>
                <a:gd name="connsiteY2" fmla="*/ 333828 h 33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8857" h="333828">
                  <a:moveTo>
                    <a:pt x="1378857" y="0"/>
                  </a:moveTo>
                  <a:lnTo>
                    <a:pt x="0" y="0"/>
                  </a:lnTo>
                  <a:lnTo>
                    <a:pt x="0" y="333828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6" name="Retângulo 25"/>
          <p:cNvSpPr/>
          <p:nvPr/>
        </p:nvSpPr>
        <p:spPr>
          <a:xfrm>
            <a:off x="4346953" y="3127829"/>
            <a:ext cx="1037770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Rendas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6894293" y="3135075"/>
            <a:ext cx="1581970" cy="4499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Condição de Trabalho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8" name="Forma livre 27"/>
          <p:cNvSpPr/>
          <p:nvPr/>
        </p:nvSpPr>
        <p:spPr>
          <a:xfrm>
            <a:off x="4833258" y="2351314"/>
            <a:ext cx="1596572" cy="769257"/>
          </a:xfrm>
          <a:custGeom>
            <a:avLst/>
            <a:gdLst>
              <a:gd name="connsiteX0" fmla="*/ 1335315 w 1335315"/>
              <a:gd name="connsiteY0" fmla="*/ 0 h 769257"/>
              <a:gd name="connsiteX1" fmla="*/ 1335315 w 1335315"/>
              <a:gd name="connsiteY1" fmla="*/ 449943 h 769257"/>
              <a:gd name="connsiteX2" fmla="*/ 87086 w 1335315"/>
              <a:gd name="connsiteY2" fmla="*/ 449943 h 769257"/>
              <a:gd name="connsiteX3" fmla="*/ 0 w 1335315"/>
              <a:gd name="connsiteY3" fmla="*/ 449943 h 769257"/>
              <a:gd name="connsiteX4" fmla="*/ 0 w 1335315"/>
              <a:gd name="connsiteY4" fmla="*/ 769257 h 769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5315" h="769257">
                <a:moveTo>
                  <a:pt x="1335315" y="0"/>
                </a:moveTo>
                <a:lnTo>
                  <a:pt x="1335315" y="449943"/>
                </a:lnTo>
                <a:lnTo>
                  <a:pt x="87086" y="449943"/>
                </a:lnTo>
                <a:lnTo>
                  <a:pt x="0" y="449943"/>
                </a:lnTo>
                <a:lnTo>
                  <a:pt x="0" y="76925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Forma livre 28"/>
          <p:cNvSpPr/>
          <p:nvPr/>
        </p:nvSpPr>
        <p:spPr>
          <a:xfrm>
            <a:off x="6429829" y="2801256"/>
            <a:ext cx="1262742" cy="319315"/>
          </a:xfrm>
          <a:custGeom>
            <a:avLst/>
            <a:gdLst>
              <a:gd name="connsiteX0" fmla="*/ 0 w 1538514"/>
              <a:gd name="connsiteY0" fmla="*/ 0 h 319314"/>
              <a:gd name="connsiteX1" fmla="*/ 1538514 w 1538514"/>
              <a:gd name="connsiteY1" fmla="*/ 0 h 319314"/>
              <a:gd name="connsiteX2" fmla="*/ 1538514 w 1538514"/>
              <a:gd name="connsiteY2" fmla="*/ 319314 h 319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8514" h="319314">
                <a:moveTo>
                  <a:pt x="0" y="0"/>
                </a:moveTo>
                <a:lnTo>
                  <a:pt x="1538514" y="0"/>
                </a:lnTo>
                <a:lnTo>
                  <a:pt x="1538514" y="31931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6" name="Grupo 55"/>
          <p:cNvGrpSpPr/>
          <p:nvPr/>
        </p:nvGrpSpPr>
        <p:grpSpPr>
          <a:xfrm>
            <a:off x="609601" y="3585029"/>
            <a:ext cx="4180113" cy="1015983"/>
            <a:chOff x="609601" y="3585029"/>
            <a:chExt cx="4180113" cy="1015983"/>
          </a:xfrm>
        </p:grpSpPr>
        <p:sp>
          <p:nvSpPr>
            <p:cNvPr id="30" name="Retângulo 29"/>
            <p:cNvSpPr/>
            <p:nvPr/>
          </p:nvSpPr>
          <p:spPr>
            <a:xfrm>
              <a:off x="609601" y="4151069"/>
              <a:ext cx="1480498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tx1"/>
                  </a:solidFill>
                </a:rPr>
                <a:t>Proximidade de clientes</a:t>
              </a:r>
              <a:endParaRPr lang="pt-BR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1320800" y="3585029"/>
              <a:ext cx="3468914" cy="566057"/>
            </a:xfrm>
            <a:custGeom>
              <a:avLst/>
              <a:gdLst>
                <a:gd name="connsiteX0" fmla="*/ 3468914 w 3468914"/>
                <a:gd name="connsiteY0" fmla="*/ 0 h 566057"/>
                <a:gd name="connsiteX1" fmla="*/ 3468914 w 3468914"/>
                <a:gd name="connsiteY1" fmla="*/ 290285 h 566057"/>
                <a:gd name="connsiteX2" fmla="*/ 0 w 3468914"/>
                <a:gd name="connsiteY2" fmla="*/ 290285 h 566057"/>
                <a:gd name="connsiteX3" fmla="*/ 0 w 3468914"/>
                <a:gd name="connsiteY3" fmla="*/ 566057 h 5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8914" h="566057">
                  <a:moveTo>
                    <a:pt x="3468914" y="0"/>
                  </a:moveTo>
                  <a:lnTo>
                    <a:pt x="3468914" y="290285"/>
                  </a:lnTo>
                  <a:lnTo>
                    <a:pt x="0" y="290285"/>
                  </a:lnTo>
                  <a:lnTo>
                    <a:pt x="0" y="566057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2162599" y="3889830"/>
            <a:ext cx="1364364" cy="711182"/>
            <a:chOff x="2162599" y="3889830"/>
            <a:chExt cx="1364364" cy="711182"/>
          </a:xfrm>
        </p:grpSpPr>
        <p:sp>
          <p:nvSpPr>
            <p:cNvPr id="31" name="Retângulo 30"/>
            <p:cNvSpPr/>
            <p:nvPr/>
          </p:nvSpPr>
          <p:spPr>
            <a:xfrm>
              <a:off x="2162599" y="4151069"/>
              <a:ext cx="1364364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</a:rPr>
                <a:t>Visibilidade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Conector reto 40"/>
            <p:cNvCxnSpPr>
              <a:stCxn id="31" idx="0"/>
            </p:cNvCxnSpPr>
            <p:nvPr/>
          </p:nvCxnSpPr>
          <p:spPr>
            <a:xfrm rot="5400000" flipH="1" flipV="1">
              <a:off x="2714170" y="4020440"/>
              <a:ext cx="261240" cy="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upo 54"/>
          <p:cNvGrpSpPr/>
          <p:nvPr/>
        </p:nvGrpSpPr>
        <p:grpSpPr>
          <a:xfrm>
            <a:off x="3621259" y="3889829"/>
            <a:ext cx="1008791" cy="718443"/>
            <a:chOff x="3621259" y="3889829"/>
            <a:chExt cx="1008791" cy="718443"/>
          </a:xfrm>
        </p:grpSpPr>
        <p:sp>
          <p:nvSpPr>
            <p:cNvPr id="32" name="Retângulo 31"/>
            <p:cNvSpPr/>
            <p:nvPr/>
          </p:nvSpPr>
          <p:spPr>
            <a:xfrm>
              <a:off x="3621259" y="4158329"/>
              <a:ext cx="1008791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</a:rPr>
                <a:t>Imagem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Conector reto 43"/>
            <p:cNvCxnSpPr>
              <a:stCxn id="32" idx="0"/>
            </p:cNvCxnSpPr>
            <p:nvPr/>
          </p:nvCxnSpPr>
          <p:spPr>
            <a:xfrm rot="16200000" flipV="1">
              <a:off x="3989606" y="4022280"/>
              <a:ext cx="268500" cy="3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o 56"/>
          <p:cNvGrpSpPr/>
          <p:nvPr/>
        </p:nvGrpSpPr>
        <p:grpSpPr>
          <a:xfrm>
            <a:off x="4913004" y="3585029"/>
            <a:ext cx="2706996" cy="1023243"/>
            <a:chOff x="4913004" y="3585029"/>
            <a:chExt cx="2706996" cy="1023243"/>
          </a:xfrm>
        </p:grpSpPr>
        <p:sp>
          <p:nvSpPr>
            <p:cNvPr id="33" name="Retângulo 32"/>
            <p:cNvSpPr/>
            <p:nvPr/>
          </p:nvSpPr>
          <p:spPr>
            <a:xfrm>
              <a:off x="4913004" y="4158329"/>
              <a:ext cx="1124929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</a:rPr>
                <a:t>Tamanho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5384800" y="3585029"/>
              <a:ext cx="2235200" cy="580571"/>
            </a:xfrm>
            <a:custGeom>
              <a:avLst/>
              <a:gdLst>
                <a:gd name="connsiteX0" fmla="*/ 2235200 w 2235200"/>
                <a:gd name="connsiteY0" fmla="*/ 0 h 580571"/>
                <a:gd name="connsiteX1" fmla="*/ 2235200 w 2235200"/>
                <a:gd name="connsiteY1" fmla="*/ 290285 h 580571"/>
                <a:gd name="connsiteX2" fmla="*/ 0 w 2235200"/>
                <a:gd name="connsiteY2" fmla="*/ 290285 h 580571"/>
                <a:gd name="connsiteX3" fmla="*/ 0 w 2235200"/>
                <a:gd name="connsiteY3" fmla="*/ 580571 h 580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5200" h="580571">
                  <a:moveTo>
                    <a:pt x="2235200" y="0"/>
                  </a:moveTo>
                  <a:lnTo>
                    <a:pt x="2235200" y="290285"/>
                  </a:lnTo>
                  <a:lnTo>
                    <a:pt x="0" y="290285"/>
                  </a:lnTo>
                  <a:lnTo>
                    <a:pt x="0" y="580571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58" name="Grupo 57"/>
          <p:cNvGrpSpPr/>
          <p:nvPr/>
        </p:nvGrpSpPr>
        <p:grpSpPr>
          <a:xfrm>
            <a:off x="6132181" y="3889829"/>
            <a:ext cx="1066898" cy="703929"/>
            <a:chOff x="6132181" y="3889829"/>
            <a:chExt cx="1066898" cy="703929"/>
          </a:xfrm>
        </p:grpSpPr>
        <p:sp>
          <p:nvSpPr>
            <p:cNvPr id="34" name="Retângulo 33"/>
            <p:cNvSpPr/>
            <p:nvPr/>
          </p:nvSpPr>
          <p:spPr>
            <a:xfrm>
              <a:off x="6132181" y="4143815"/>
              <a:ext cx="1066898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</a:rPr>
                <a:t>Conforto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Conector reto 50"/>
            <p:cNvCxnSpPr>
              <a:stCxn id="34" idx="0"/>
            </p:cNvCxnSpPr>
            <p:nvPr/>
          </p:nvCxnSpPr>
          <p:spPr>
            <a:xfrm rot="16200000" flipV="1">
              <a:off x="6536851" y="4015035"/>
              <a:ext cx="253986" cy="3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upo 58"/>
          <p:cNvGrpSpPr/>
          <p:nvPr/>
        </p:nvGrpSpPr>
        <p:grpSpPr>
          <a:xfrm>
            <a:off x="7286046" y="3875315"/>
            <a:ext cx="1756349" cy="711189"/>
            <a:chOff x="7286046" y="3875315"/>
            <a:chExt cx="1756349" cy="711189"/>
          </a:xfrm>
        </p:grpSpPr>
        <p:sp>
          <p:nvSpPr>
            <p:cNvPr id="35" name="Retângulo 34"/>
            <p:cNvSpPr/>
            <p:nvPr/>
          </p:nvSpPr>
          <p:spPr>
            <a:xfrm>
              <a:off x="7286046" y="4136561"/>
              <a:ext cx="1756349" cy="44994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</a:rPr>
                <a:t>Estacionamento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7620000" y="3875315"/>
              <a:ext cx="522515" cy="261258"/>
            </a:xfrm>
            <a:custGeom>
              <a:avLst/>
              <a:gdLst>
                <a:gd name="connsiteX0" fmla="*/ 0 w 508000"/>
                <a:gd name="connsiteY0" fmla="*/ 0 h 246743"/>
                <a:gd name="connsiteX1" fmla="*/ 508000 w 508000"/>
                <a:gd name="connsiteY1" fmla="*/ 0 h 246743"/>
                <a:gd name="connsiteX2" fmla="*/ 493486 w 508000"/>
                <a:gd name="connsiteY2" fmla="*/ 246743 h 246743"/>
                <a:gd name="connsiteX0" fmla="*/ 0 w 522514"/>
                <a:gd name="connsiteY0" fmla="*/ 0 h 261258"/>
                <a:gd name="connsiteX1" fmla="*/ 508000 w 522514"/>
                <a:gd name="connsiteY1" fmla="*/ 0 h 261258"/>
                <a:gd name="connsiteX2" fmla="*/ 522514 w 522514"/>
                <a:gd name="connsiteY2" fmla="*/ 261258 h 261258"/>
                <a:gd name="connsiteX0" fmla="*/ 0 w 522514"/>
                <a:gd name="connsiteY0" fmla="*/ 0 h 261258"/>
                <a:gd name="connsiteX1" fmla="*/ 508000 w 522514"/>
                <a:gd name="connsiteY1" fmla="*/ 0 h 261258"/>
                <a:gd name="connsiteX2" fmla="*/ 522514 w 522514"/>
                <a:gd name="connsiteY2" fmla="*/ 261258 h 261258"/>
                <a:gd name="connsiteX0" fmla="*/ 0 w 522515"/>
                <a:gd name="connsiteY0" fmla="*/ 0 h 261258"/>
                <a:gd name="connsiteX1" fmla="*/ 522515 w 522515"/>
                <a:gd name="connsiteY1" fmla="*/ 0 h 261258"/>
                <a:gd name="connsiteX2" fmla="*/ 522514 w 522515"/>
                <a:gd name="connsiteY2" fmla="*/ 261258 h 261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2515" h="261258">
                  <a:moveTo>
                    <a:pt x="0" y="0"/>
                  </a:moveTo>
                  <a:lnTo>
                    <a:pt x="522515" y="0"/>
                  </a:lnTo>
                  <a:cubicBezTo>
                    <a:pt x="522515" y="87086"/>
                    <a:pt x="522514" y="174172"/>
                    <a:pt x="522514" y="261258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46156" y="1846558"/>
            <a:ext cx="849283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Uma vez identificado os critérios que o decisor considera relevantes para a análise das alternativas é necessário determinar o desempenho de cada alternativa em relação a cada um dos critérios do nível mais baixo da árvore de valor.</a:t>
            </a: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Medindo o Desempenho de Cada Alternativa Segundo cada Critério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pic>
        <p:nvPicPr>
          <p:cNvPr id="299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172" y="3107872"/>
            <a:ext cx="7883698" cy="269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31642" y="4691302"/>
            <a:ext cx="849283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Determinar os diferentes custos das alternativas é uma tarefa relativamente  simples.</a:t>
            </a: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dono conhece o valor dos aluguéis anuais e, além disso, é capaz de obter estimativas dos custos de limpeza e do consumo de eletricidade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Medindo o Desempenho de Cada Alternativa Segundo cada Critério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pic>
        <p:nvPicPr>
          <p:cNvPr id="300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371" y="1622652"/>
            <a:ext cx="7721601" cy="264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3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Medindo o Desempenho de Cada Alternativa Segundo cada Critério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78975" y="1940730"/>
          <a:ext cx="8229599" cy="3599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313"/>
                <a:gridCol w="1335314"/>
                <a:gridCol w="2162629"/>
                <a:gridCol w="2481936"/>
                <a:gridCol w="1422407"/>
              </a:tblGrid>
              <a:tr h="395589">
                <a:tc gridSpan="5">
                  <a:txBody>
                    <a:bodyPr/>
                    <a:lstStyle/>
                    <a:p>
                      <a:pPr algn="ctr"/>
                      <a:r>
                        <a:rPr lang="pt-BR" b="0" dirty="0" smtClean="0"/>
                        <a:t>Custos</a:t>
                      </a:r>
                      <a:r>
                        <a:rPr lang="pt-BR" b="0" baseline="0" dirty="0" smtClean="0"/>
                        <a:t> Anuais Associados às Sete Alternativas</a:t>
                      </a:r>
                      <a:endParaRPr lang="pt-BR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E4E4E4"/>
                    </a:solidFill>
                  </a:tcPr>
                </a:tc>
              </a:tr>
              <a:tr h="64088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Local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Aluguel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 (R$/ano)</a:t>
                      </a:r>
                      <a:endParaRPr lang="pt-BR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Custos de Limpeza (R$/ano)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Custos de Eletricidade (R$/ano)</a:t>
                      </a:r>
                      <a:endParaRPr kumimoji="0" lang="pt-BR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  <a:sym typeface="Symbo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Custos Totais</a:t>
                      </a:r>
                      <a:endParaRPr kumimoji="0" lang="pt-BR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  <a:sym typeface="Symbo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35.000,00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15.000,00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   800,00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17.800,00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  5.000,00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   700,00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  6.700,00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12.000,00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1.100,00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14.100,00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2.500,00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2.300,00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34.800,00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15.000,00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2.600,00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18.600,00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i="0" dirty="0" smtClean="0"/>
                        <a:t>G</a:t>
                      </a:r>
                      <a:endParaRPr lang="pt-BR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1.100,00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   900,00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12.000,00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02614" y="4299424"/>
            <a:ext cx="849283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Se for possível identificar as variáveis que representem os critérios, a tarefa de medi-los será mais fácil.</a:t>
            </a: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No entanto, para algumas variáveis, é difícil encontrar uma variável que possa ser quantificada.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8175" y="682625"/>
            <a:ext cx="7235825" cy="71074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Medindo o Desempenho de Cada Alternativa Segundo cada Critério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pic>
        <p:nvPicPr>
          <p:cNvPr id="301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260" y="1515841"/>
            <a:ext cx="7668986" cy="25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7866742" y="1611086"/>
            <a:ext cx="6241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</a:t>
            </a:r>
            <a:r>
              <a:rPr lang="pt-BR" baseline="30000" dirty="0" smtClean="0"/>
              <a:t>2</a:t>
            </a:r>
            <a:endParaRPr lang="pt-BR" baseline="30000" dirty="0"/>
          </a:p>
        </p:txBody>
      </p:sp>
      <p:cxnSp>
        <p:nvCxnSpPr>
          <p:cNvPr id="9" name="Conector de seta reta 8"/>
          <p:cNvCxnSpPr>
            <a:endCxn id="6" idx="1"/>
          </p:cNvCxnSpPr>
          <p:nvPr/>
        </p:nvCxnSpPr>
        <p:spPr>
          <a:xfrm flipV="1">
            <a:off x="5181600" y="1826530"/>
            <a:ext cx="2685142" cy="186010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12057" y="1618343"/>
            <a:ext cx="6241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km</a:t>
            </a:r>
            <a:endParaRPr lang="pt-BR" baseline="30000" dirty="0"/>
          </a:p>
        </p:txBody>
      </p:sp>
      <p:cxnSp>
        <p:nvCxnSpPr>
          <p:cNvPr id="12" name="Conector de seta reta 11"/>
          <p:cNvCxnSpPr>
            <a:endCxn id="11" idx="2"/>
          </p:cNvCxnSpPr>
          <p:nvPr/>
        </p:nvCxnSpPr>
        <p:spPr>
          <a:xfrm rot="16200000" flipV="1">
            <a:off x="335185" y="2338160"/>
            <a:ext cx="1630145" cy="105228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6306452" y="3185887"/>
            <a:ext cx="624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?</a:t>
            </a:r>
            <a:endParaRPr lang="pt-BR" sz="3200" baseline="300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136563" y="3222172"/>
            <a:ext cx="624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?</a:t>
            </a:r>
            <a:endParaRPr lang="pt-BR" sz="3200" baseline="30000" dirty="0"/>
          </a:p>
        </p:txBody>
      </p:sp>
      <p:sp>
        <p:nvSpPr>
          <p:cNvPr id="17" name="Retângulo 16"/>
          <p:cNvSpPr/>
          <p:nvPr/>
        </p:nvSpPr>
        <p:spPr>
          <a:xfrm>
            <a:off x="2385854" y="5671519"/>
            <a:ext cx="544251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i="1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Podem ser utilizadas duas abordagens para medir o desempenho!</a:t>
            </a:r>
            <a:endParaRPr lang="pt-BR" sz="2000" i="1" dirty="0">
              <a:solidFill>
                <a:srgbClr val="7030A0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18" name="Picture 16" descr="j028325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5235" y="5681259"/>
            <a:ext cx="1054759" cy="79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3"/>
      <p:bldP spid="6" grpId="0"/>
      <p:bldP spid="11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21091" y="682625"/>
            <a:ext cx="7235825" cy="39143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3: Definir os Critérios Relevantes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32508" y="3918146"/>
            <a:ext cx="84928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definição das alternativas e critérios será provavelmente um processo iterativo. Novas alternativas podem sugerir novos critérios e vice-versa.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Num problema complexo será necessário </a:t>
            </a:r>
            <a:r>
              <a:rPr lang="pt-BR" sz="2000" b="0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estruturar os critérios em uma hierarquia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 A hierarquia mais comum tem a forma de uma </a:t>
            </a:r>
            <a:r>
              <a:rPr lang="pt-BR" sz="2000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árvore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isto é, o nível de critério mais alto é decomposto, progressivamente em níveis mais detalhados.</a:t>
            </a:r>
          </a:p>
        </p:txBody>
      </p:sp>
      <p:pic>
        <p:nvPicPr>
          <p:cNvPr id="268290" name="Picture 2" descr="http://3.bp.blogspot.com/_bgXE0w5FXHA/SO3dgL3P-mI/AAAAAAAAA18/URjHH_mJZQ8/s320/profeord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9345" y="1353684"/>
            <a:ext cx="1978025" cy="2285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02614" y="1759474"/>
            <a:ext cx="84928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Definição dos pesos:</a:t>
            </a:r>
          </a:p>
        </p:txBody>
      </p:sp>
      <p:pic>
        <p:nvPicPr>
          <p:cNvPr id="7" name="Picture 2" descr="Director Informátic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5604" y="3186537"/>
            <a:ext cx="693954" cy="1498267"/>
          </a:xfrm>
          <a:prstGeom prst="rect">
            <a:avLst/>
          </a:prstGeom>
          <a:noFill/>
        </p:spPr>
      </p:pic>
      <p:pic>
        <p:nvPicPr>
          <p:cNvPr id="9" name="Picture 2" descr="7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1774" y="3416026"/>
            <a:ext cx="1399629" cy="1158667"/>
          </a:xfrm>
          <a:prstGeom prst="rect">
            <a:avLst/>
          </a:prstGeom>
          <a:noFill/>
        </p:spPr>
      </p:pic>
      <p:sp>
        <p:nvSpPr>
          <p:cNvPr id="10" name="Retângulo 9"/>
          <p:cNvSpPr/>
          <p:nvPr/>
        </p:nvSpPr>
        <p:spPr>
          <a:xfrm>
            <a:off x="95250" y="3156133"/>
            <a:ext cx="40767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Imagine um local hipotético, em que todos os critérios se encontrem no nível menos preferido. Qual dos critérios escolheria, caso somente um deles pudesse ser alterado para o melhor nível.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324300" y="2958034"/>
            <a:ext cx="249584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Proximidade aos clientes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Visibilidade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Imagem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Tamanho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Conforto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Facilidade para Estacionamento de carros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Determinando a Importância Relativa dos Critérios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  <p:bldP spid="10" grpId="0"/>
      <p:bldP spid="12" grpId="0" uiExpand="1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02614" y="3397774"/>
            <a:ext cx="8492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Uma vez ordenados todos os critérios, pode-se atribuir ao critério proximidade aos clientes um peso igual a 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100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000251" y="1458302"/>
            <a:ext cx="49911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Proximidade aos clientes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Visibilidade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Imagem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Tamanho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Conforto</a:t>
            </a:r>
          </a:p>
          <a:p>
            <a:pPr marL="361950" indent="-361950">
              <a:lnSpc>
                <a:spcPct val="90000"/>
              </a:lnSpc>
              <a:buFont typeface="+mj-lt"/>
              <a:buAutoNum type="arabicParenR"/>
              <a:defRPr/>
            </a:pPr>
            <a:r>
              <a:rPr lang="pt-BR" sz="2000" b="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Facilidade para Estacionamento de carros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Determinando a Importância Relativa dos Critérios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902219" y="1456997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100</a:t>
            </a:r>
            <a:endParaRPr lang="pt-BR" sz="2000" dirty="0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5318891" y="1677714"/>
            <a:ext cx="612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4312525" y="170075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  80</a:t>
            </a:r>
            <a:endParaRPr lang="pt-BR" sz="2000" dirty="0"/>
          </a:p>
        </p:txBody>
      </p:sp>
      <p:cxnSp>
        <p:nvCxnSpPr>
          <p:cNvPr id="17" name="Conector de seta reta 16"/>
          <p:cNvCxnSpPr/>
          <p:nvPr/>
        </p:nvCxnSpPr>
        <p:spPr>
          <a:xfrm>
            <a:off x="3729197" y="1921468"/>
            <a:ext cx="612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Director Informátic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9854" y="4430005"/>
            <a:ext cx="693954" cy="1498267"/>
          </a:xfrm>
          <a:prstGeom prst="rect">
            <a:avLst/>
          </a:prstGeom>
          <a:noFill/>
        </p:spPr>
      </p:pic>
      <p:pic>
        <p:nvPicPr>
          <p:cNvPr id="19" name="Picture 2" descr="7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66024" y="4659494"/>
            <a:ext cx="1399629" cy="1158667"/>
          </a:xfrm>
          <a:prstGeom prst="rect">
            <a:avLst/>
          </a:prstGeom>
          <a:noFill/>
        </p:spPr>
      </p:pic>
      <p:sp>
        <p:nvSpPr>
          <p:cNvPr id="20" name="Retângulo 19"/>
          <p:cNvSpPr/>
          <p:nvPr/>
        </p:nvSpPr>
        <p:spPr>
          <a:xfrm>
            <a:off x="361950" y="4437701"/>
            <a:ext cx="3429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Compare uma mudança do local menos visível ao mais visível com uma mudança do local mais distante ao menos distante.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924550" y="4399600"/>
            <a:ext cx="3124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mudança no critério de visibilidade equivale a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80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% da importância da mudança no critério proximidade aos clientes 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4064875" y="200555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  70</a:t>
            </a:r>
            <a:endParaRPr lang="pt-BR" sz="2000" dirty="0"/>
          </a:p>
        </p:txBody>
      </p:sp>
      <p:cxnSp>
        <p:nvCxnSpPr>
          <p:cNvPr id="23" name="Conector de seta reta 22"/>
          <p:cNvCxnSpPr/>
          <p:nvPr/>
        </p:nvCxnSpPr>
        <p:spPr>
          <a:xfrm>
            <a:off x="3481547" y="2226268"/>
            <a:ext cx="612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064875" y="22532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  30</a:t>
            </a:r>
            <a:endParaRPr lang="pt-BR" sz="2000" dirty="0"/>
          </a:p>
        </p:txBody>
      </p:sp>
      <p:cxnSp>
        <p:nvCxnSpPr>
          <p:cNvPr id="25" name="Conector de seta reta 24"/>
          <p:cNvCxnSpPr/>
          <p:nvPr/>
        </p:nvCxnSpPr>
        <p:spPr>
          <a:xfrm>
            <a:off x="3481547" y="2473918"/>
            <a:ext cx="612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4083925" y="253895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  20</a:t>
            </a:r>
            <a:endParaRPr lang="pt-BR" sz="2000" dirty="0"/>
          </a:p>
        </p:txBody>
      </p:sp>
      <p:cxnSp>
        <p:nvCxnSpPr>
          <p:cNvPr id="27" name="Conector de seta reta 26"/>
          <p:cNvCxnSpPr/>
          <p:nvPr/>
        </p:nvCxnSpPr>
        <p:spPr>
          <a:xfrm>
            <a:off x="3500597" y="2759668"/>
            <a:ext cx="612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7379575" y="280565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  10</a:t>
            </a:r>
            <a:endParaRPr lang="pt-BR" sz="2000" dirty="0"/>
          </a:p>
        </p:txBody>
      </p:sp>
      <p:cxnSp>
        <p:nvCxnSpPr>
          <p:cNvPr id="29" name="Conector de seta reta 28"/>
          <p:cNvCxnSpPr/>
          <p:nvPr/>
        </p:nvCxnSpPr>
        <p:spPr>
          <a:xfrm>
            <a:off x="6796247" y="3026368"/>
            <a:ext cx="612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  <p:bldP spid="13" grpId="0"/>
      <p:bldP spid="16" grpId="0"/>
      <p:bldP spid="20" grpId="0"/>
      <p:bldP spid="21" grpId="0"/>
      <p:bldP spid="22" grpId="0"/>
      <p:bldP spid="24" grpId="0"/>
      <p:bldP spid="26" grpId="0"/>
      <p:bldP spid="2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Determinando a Importância Relativa dos Critérios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1243601" y="1960618"/>
          <a:ext cx="6930182" cy="357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5949"/>
                <a:gridCol w="1714500"/>
                <a:gridCol w="2439733"/>
              </a:tblGrid>
              <a:tr h="291271">
                <a:tc gridSpan="3">
                  <a:txBody>
                    <a:bodyPr/>
                    <a:lstStyle/>
                    <a:p>
                      <a:pPr algn="ctr"/>
                      <a:r>
                        <a:rPr lang="pt-BR" b="0" dirty="0" smtClean="0"/>
                        <a:t>Normalização dos Pesos dos Critérios</a:t>
                      </a:r>
                      <a:endParaRPr lang="pt-BR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</a:tr>
              <a:tr h="3686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Critério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Peso Original</a:t>
                      </a:r>
                      <a:endParaRPr lang="pt-BR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Peso Normalizado (%)</a:t>
                      </a:r>
                      <a:endParaRPr kumimoji="0" lang="pt-BR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77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Proximidade aos clientes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32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Visibilidade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26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Imagem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23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Tamanho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Conforto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Facilidade para o estacionamento de carros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Soma</a:t>
                      </a:r>
                      <a:endParaRPr lang="pt-B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310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Determinando a Importância Relativa dos Critérios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pic>
        <p:nvPicPr>
          <p:cNvPr id="447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600200"/>
            <a:ext cx="721042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346156" y="4791988"/>
            <a:ext cx="84928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Os pesos dos critérios mais altos na árvore de valor,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rendas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e 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condição de trabalho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, são obtidos somando os pesos dos critérios do nível inferior.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02614" y="1759474"/>
            <a:ext cx="849283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Ao considerar uma medida do desempenho de cada local segundo cada critério e os pesos de cada critério, é possível comparar os valores atribuídos a um critério com os valores atribuídos ao outro.</a:t>
            </a: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Significa que pode ser calculado o desempenho global de cada local, combinando os valores obtidos em cada um dos seis critérios.</a:t>
            </a: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Assim, pode-se assumir uma função de utilidade linear aditiva como adequada para resolver este problema de localização.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Agregando os Benefícios Usando o Modelo Aditivo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02614" y="1607074"/>
            <a:ext cx="8492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Para exemplificar o uso de uma função linear aditiva são apresentados os cálculos realizados para a alternativa A.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Agregando os Benefícios Usando o Modelo Aditivo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4501" y="2360668"/>
          <a:ext cx="7576549" cy="3297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1399"/>
                <a:gridCol w="876300"/>
                <a:gridCol w="704850"/>
                <a:gridCol w="1524000"/>
              </a:tblGrid>
              <a:tr h="291271"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/>
                        <a:t>Cálculo do Beneficio para a Alternativa A</a:t>
                      </a:r>
                      <a:endParaRPr lang="pt-BR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</a:tr>
              <a:tr h="3686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Critério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Valor</a:t>
                      </a:r>
                      <a:endParaRPr lang="pt-BR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Peso</a:t>
                      </a:r>
                      <a:endParaRPr kumimoji="0" lang="pt-BR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Valor</a:t>
                      </a:r>
                      <a:r>
                        <a:rPr kumimoji="0" lang="pt-BR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× Peso</a:t>
                      </a:r>
                      <a:endParaRPr kumimoji="0" lang="pt-BR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779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Proximidade aos clientes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32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3.200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Visibilidade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26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1.560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Imagem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23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2.300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Tamanho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75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750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Conforto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Facilidade para o estacionamento de carros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90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270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8">
                <a:tc>
                  <a:txBody>
                    <a:bodyPr/>
                    <a:lstStyle/>
                    <a:p>
                      <a:pPr algn="l"/>
                      <a:r>
                        <a:rPr lang="pt-BR" b="1" dirty="0" smtClean="0"/>
                        <a:t>Soma</a:t>
                      </a:r>
                      <a:endParaRPr lang="pt-B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8.080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1454492" y="5887593"/>
            <a:ext cx="681320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i="1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O valor agregado da alternativa A é </a:t>
            </a:r>
            <a:r>
              <a:rPr lang="pt-BR" sz="2000" i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8.080/100=80,8</a:t>
            </a:r>
            <a:endParaRPr lang="pt-BR" sz="2000" i="1" dirty="0">
              <a:solidFill>
                <a:srgbClr val="7030A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6" name="Picture 16" descr="j028325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285" y="5662209"/>
            <a:ext cx="1054759" cy="79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Agregando os Benefícios Usando o Modelo Aditivo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28599" y="1720850"/>
          <a:ext cx="8629653" cy="3977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7501"/>
                <a:gridCol w="762000"/>
                <a:gridCol w="715736"/>
                <a:gridCol w="715736"/>
                <a:gridCol w="715736"/>
                <a:gridCol w="715736"/>
                <a:gridCol w="715736"/>
                <a:gridCol w="715736"/>
                <a:gridCol w="715736"/>
              </a:tblGrid>
              <a:tr h="370840">
                <a:tc gridSpan="9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Valores e Pesos para o problema</a:t>
                      </a:r>
                      <a:r>
                        <a:rPr lang="pt-BR" b="1" baseline="0" dirty="0" smtClean="0"/>
                        <a:t> de Localização</a:t>
                      </a:r>
                      <a:endParaRPr lang="pt-BR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Critério</a:t>
                      </a:r>
                      <a:endParaRPr lang="pt-B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Peso</a:t>
                      </a:r>
                      <a:endParaRPr lang="pt-B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Local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</a:t>
                      </a:r>
                      <a:endParaRPr lang="pt-BR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Proximidade aos clientes 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32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Visibilidade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26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50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Imagem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23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90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Tamanho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75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55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50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Conforto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50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Facilidade para o estacionamento de carros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90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90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70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Benefícios Agregados</a:t>
                      </a:r>
                      <a:endParaRPr lang="pt-BR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latin typeface="+mj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80,8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39,4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47,4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52,3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64,8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20,9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60,2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Elipse 3"/>
          <p:cNvSpPr/>
          <p:nvPr/>
        </p:nvSpPr>
        <p:spPr>
          <a:xfrm>
            <a:off x="3924300" y="5314950"/>
            <a:ext cx="590550" cy="40005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7486650" y="5295900"/>
            <a:ext cx="590550" cy="400050"/>
          </a:xfrm>
          <a:prstGeom prst="ellipse">
            <a:avLst/>
          </a:prstGeom>
          <a:noFill/>
          <a:ln w="38100">
            <a:solidFill>
              <a:srgbClr val="198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02614" y="1759474"/>
            <a:ext cx="8492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O valor agregado dos benefícios versus os custos anuais de cada local pode ser representado graficamente.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Custos versus Benefícios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grpSp>
        <p:nvGrpSpPr>
          <p:cNvPr id="52" name="Grupo 51"/>
          <p:cNvGrpSpPr/>
          <p:nvPr/>
        </p:nvGrpSpPr>
        <p:grpSpPr>
          <a:xfrm>
            <a:off x="1660961" y="2718163"/>
            <a:ext cx="5216088" cy="3726707"/>
            <a:chOff x="1660961" y="2718163"/>
            <a:chExt cx="5216088" cy="3726707"/>
          </a:xfrm>
        </p:grpSpPr>
        <p:cxnSp>
          <p:nvCxnSpPr>
            <p:cNvPr id="5" name="Conector reto 4"/>
            <p:cNvCxnSpPr/>
            <p:nvPr/>
          </p:nvCxnSpPr>
          <p:spPr>
            <a:xfrm rot="5400000">
              <a:off x="1120745" y="4206056"/>
              <a:ext cx="29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5"/>
            <p:cNvCxnSpPr/>
            <p:nvPr/>
          </p:nvCxnSpPr>
          <p:spPr>
            <a:xfrm rot="10800000">
              <a:off x="2505650" y="5557343"/>
              <a:ext cx="4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ixaDeTexto 6"/>
            <p:cNvSpPr txBox="1"/>
            <p:nvPr/>
          </p:nvSpPr>
          <p:spPr>
            <a:xfrm rot="10800000" flipV="1">
              <a:off x="2454812" y="5720243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cxnSp>
          <p:nvCxnSpPr>
            <p:cNvPr id="9" name="Conector reto 8"/>
            <p:cNvCxnSpPr/>
            <p:nvPr/>
          </p:nvCxnSpPr>
          <p:spPr>
            <a:xfrm rot="5400000">
              <a:off x="2981955" y="5634600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 rot="5400000">
              <a:off x="3449675" y="5629340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 rot="5400000">
              <a:off x="3922655" y="5629340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5400000">
              <a:off x="4390375" y="563984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>
              <a:off x="4884381" y="564510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/>
            <p:cNvSpPr txBox="1"/>
            <p:nvPr/>
          </p:nvSpPr>
          <p:spPr>
            <a:xfrm>
              <a:off x="3310796" y="573468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10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cxnSp>
          <p:nvCxnSpPr>
            <p:cNvPr id="16" name="Conector reto 15"/>
            <p:cNvCxnSpPr/>
            <p:nvPr/>
          </p:nvCxnSpPr>
          <p:spPr>
            <a:xfrm rot="5400000">
              <a:off x="5352101" y="563984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>
              <a:off x="5825081" y="563984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 rot="5400000">
              <a:off x="6292801" y="5650352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/>
            <p:cNvSpPr txBox="1"/>
            <p:nvPr/>
          </p:nvSpPr>
          <p:spPr>
            <a:xfrm>
              <a:off x="4269142" y="5734782"/>
              <a:ext cx="7029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20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cxnSp>
          <p:nvCxnSpPr>
            <p:cNvPr id="20" name="Conector reto 19"/>
            <p:cNvCxnSpPr/>
            <p:nvPr/>
          </p:nvCxnSpPr>
          <p:spPr>
            <a:xfrm>
              <a:off x="2456417" y="524569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2118466" y="508236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10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cxnSp>
          <p:nvCxnSpPr>
            <p:cNvPr id="22" name="Conector reto 21"/>
            <p:cNvCxnSpPr/>
            <p:nvPr/>
          </p:nvCxnSpPr>
          <p:spPr>
            <a:xfrm>
              <a:off x="2451157" y="493890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/>
            <p:cNvSpPr txBox="1"/>
            <p:nvPr/>
          </p:nvSpPr>
          <p:spPr>
            <a:xfrm>
              <a:off x="2113206" y="477557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20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2113206" y="4489813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30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2223568" y="5394403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3000697" y="6044760"/>
              <a:ext cx="38001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0" dirty="0" smtClean="0">
                  <a:latin typeface="+mn-lt"/>
                </a:rPr>
                <a:t>Custo (Miles de Reais / Ano)</a:t>
              </a:r>
              <a:endParaRPr lang="pt-BR" sz="2000" b="0" dirty="0">
                <a:latin typeface="+mn-lt"/>
              </a:endParaRPr>
            </a:p>
          </p:txBody>
        </p:sp>
        <p:sp>
          <p:nvSpPr>
            <p:cNvPr id="30" name="CaixaDeTexto 29"/>
            <p:cNvSpPr txBox="1"/>
            <p:nvPr/>
          </p:nvSpPr>
          <p:spPr>
            <a:xfrm rot="16200000">
              <a:off x="527517" y="3876646"/>
              <a:ext cx="26669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0" dirty="0" smtClean="0">
                  <a:latin typeface="+mn-lt"/>
                </a:rPr>
                <a:t>Valor dos Benefícios</a:t>
              </a:r>
              <a:endParaRPr lang="pt-BR" sz="2000" b="0" dirty="0">
                <a:latin typeface="+mn-lt"/>
              </a:endParaRP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2892976" y="5729427"/>
              <a:ext cx="8789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5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3794296" y="572942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15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2456417" y="465514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to 34"/>
            <p:cNvCxnSpPr/>
            <p:nvPr/>
          </p:nvCxnSpPr>
          <p:spPr>
            <a:xfrm>
              <a:off x="2451157" y="434835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to 35"/>
            <p:cNvCxnSpPr/>
            <p:nvPr/>
          </p:nvCxnSpPr>
          <p:spPr>
            <a:xfrm>
              <a:off x="2456417" y="406459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/>
            <p:nvPr/>
          </p:nvCxnSpPr>
          <p:spPr>
            <a:xfrm>
              <a:off x="2451157" y="375780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to 37"/>
            <p:cNvCxnSpPr/>
            <p:nvPr/>
          </p:nvCxnSpPr>
          <p:spPr>
            <a:xfrm>
              <a:off x="2456417" y="347404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to 38"/>
            <p:cNvCxnSpPr/>
            <p:nvPr/>
          </p:nvCxnSpPr>
          <p:spPr>
            <a:xfrm>
              <a:off x="2451157" y="316725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/>
            <p:cNvCxnSpPr/>
            <p:nvPr/>
          </p:nvCxnSpPr>
          <p:spPr>
            <a:xfrm>
              <a:off x="2456417" y="2864446"/>
              <a:ext cx="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aixaDeTexto 41"/>
            <p:cNvSpPr txBox="1"/>
            <p:nvPr/>
          </p:nvSpPr>
          <p:spPr>
            <a:xfrm>
              <a:off x="2118466" y="420606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40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2113206" y="389927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50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2113206" y="3613513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60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2118466" y="331071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70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2113206" y="300392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80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2113206" y="2718163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90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5215796" y="573468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30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6174142" y="5734782"/>
              <a:ext cx="7029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40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4759876" y="5729427"/>
              <a:ext cx="8789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25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  <p:sp>
          <p:nvSpPr>
            <p:cNvPr id="51" name="CaixaDeTexto 50"/>
            <p:cNvSpPr txBox="1"/>
            <p:nvPr/>
          </p:nvSpPr>
          <p:spPr>
            <a:xfrm>
              <a:off x="5699296" y="5729427"/>
              <a:ext cx="599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0" dirty="0" smtClean="0">
                  <a:solidFill>
                    <a:srgbClr val="002060"/>
                  </a:solidFill>
                </a:rPr>
                <a:t>35</a:t>
              </a:r>
              <a:endParaRPr lang="pt-BR" sz="1600" b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71" name="Grupo 70"/>
          <p:cNvGrpSpPr/>
          <p:nvPr/>
        </p:nvGrpSpPr>
        <p:grpSpPr>
          <a:xfrm>
            <a:off x="4305300" y="4724401"/>
            <a:ext cx="495300" cy="430887"/>
            <a:chOff x="4305300" y="4724401"/>
            <a:chExt cx="495300" cy="430887"/>
          </a:xfrm>
        </p:grpSpPr>
        <p:sp>
          <p:nvSpPr>
            <p:cNvPr id="53" name="Elipse 52"/>
            <p:cNvSpPr/>
            <p:nvPr/>
          </p:nvSpPr>
          <p:spPr>
            <a:xfrm>
              <a:off x="4305300" y="485775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4400550" y="4724401"/>
              <a:ext cx="4000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chemeClr val="tx1"/>
                  </a:solidFill>
                </a:rPr>
                <a:t>F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Grupo 71"/>
          <p:cNvGrpSpPr/>
          <p:nvPr/>
        </p:nvGrpSpPr>
        <p:grpSpPr>
          <a:xfrm>
            <a:off x="4191000" y="4114801"/>
            <a:ext cx="514350" cy="430887"/>
            <a:chOff x="4191000" y="4114801"/>
            <a:chExt cx="514350" cy="430887"/>
          </a:xfrm>
        </p:grpSpPr>
        <p:sp>
          <p:nvSpPr>
            <p:cNvPr id="55" name="Elipse 54"/>
            <p:cNvSpPr/>
            <p:nvPr/>
          </p:nvSpPr>
          <p:spPr>
            <a:xfrm>
              <a:off x="4191000" y="426720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4305300" y="4114801"/>
              <a:ext cx="4000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chemeClr val="tx1"/>
                  </a:solidFill>
                </a:rPr>
                <a:t>B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upo 76"/>
          <p:cNvGrpSpPr/>
          <p:nvPr/>
        </p:nvGrpSpPr>
        <p:grpSpPr>
          <a:xfrm>
            <a:off x="3829050" y="3771901"/>
            <a:ext cx="495300" cy="430887"/>
            <a:chOff x="3829050" y="3771901"/>
            <a:chExt cx="495300" cy="430887"/>
          </a:xfrm>
        </p:grpSpPr>
        <p:sp>
          <p:nvSpPr>
            <p:cNvPr id="57" name="Elipse 56"/>
            <p:cNvSpPr/>
            <p:nvPr/>
          </p:nvSpPr>
          <p:spPr>
            <a:xfrm>
              <a:off x="3829050" y="390525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CaixaDeTexto 57"/>
            <p:cNvSpPr txBox="1"/>
            <p:nvPr/>
          </p:nvSpPr>
          <p:spPr>
            <a:xfrm>
              <a:off x="3924300" y="3771901"/>
              <a:ext cx="4000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chemeClr val="tx1"/>
                  </a:solidFill>
                </a:rPr>
                <a:t>D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upo 72"/>
          <p:cNvGrpSpPr/>
          <p:nvPr/>
        </p:nvGrpSpPr>
        <p:grpSpPr>
          <a:xfrm>
            <a:off x="3276600" y="3981451"/>
            <a:ext cx="495300" cy="430887"/>
            <a:chOff x="3276600" y="3981451"/>
            <a:chExt cx="495300" cy="430887"/>
          </a:xfrm>
        </p:grpSpPr>
        <p:sp>
          <p:nvSpPr>
            <p:cNvPr id="59" name="Elipse 58"/>
            <p:cNvSpPr/>
            <p:nvPr/>
          </p:nvSpPr>
          <p:spPr>
            <a:xfrm>
              <a:off x="3276600" y="411480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3371850" y="3981451"/>
              <a:ext cx="4000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chemeClr val="tx1"/>
                  </a:solidFill>
                </a:rPr>
                <a:t>C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upo 75"/>
          <p:cNvGrpSpPr/>
          <p:nvPr/>
        </p:nvGrpSpPr>
        <p:grpSpPr>
          <a:xfrm>
            <a:off x="3524250" y="3505201"/>
            <a:ext cx="495300" cy="430887"/>
            <a:chOff x="3524250" y="3505201"/>
            <a:chExt cx="495300" cy="430887"/>
          </a:xfrm>
        </p:grpSpPr>
        <p:sp>
          <p:nvSpPr>
            <p:cNvPr id="61" name="Elipse 60"/>
            <p:cNvSpPr/>
            <p:nvPr/>
          </p:nvSpPr>
          <p:spPr>
            <a:xfrm>
              <a:off x="3524250" y="363855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CaixaDeTexto 61"/>
            <p:cNvSpPr txBox="1"/>
            <p:nvPr/>
          </p:nvSpPr>
          <p:spPr>
            <a:xfrm>
              <a:off x="3619500" y="3505201"/>
              <a:ext cx="4000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chemeClr val="tx1"/>
                  </a:solidFill>
                </a:rPr>
                <a:t>G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upo 73"/>
          <p:cNvGrpSpPr/>
          <p:nvPr/>
        </p:nvGrpSpPr>
        <p:grpSpPr>
          <a:xfrm>
            <a:off x="5867400" y="3390901"/>
            <a:ext cx="495300" cy="430887"/>
            <a:chOff x="5867400" y="3390901"/>
            <a:chExt cx="495300" cy="430887"/>
          </a:xfrm>
        </p:grpSpPr>
        <p:sp>
          <p:nvSpPr>
            <p:cNvPr id="63" name="Elipse 62"/>
            <p:cNvSpPr/>
            <p:nvPr/>
          </p:nvSpPr>
          <p:spPr>
            <a:xfrm>
              <a:off x="5867400" y="352425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5962650" y="3390901"/>
              <a:ext cx="4000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chemeClr val="tx1"/>
                  </a:solidFill>
                </a:rPr>
                <a:t>E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5905500" y="2895601"/>
            <a:ext cx="495300" cy="430887"/>
            <a:chOff x="5905500" y="2895601"/>
            <a:chExt cx="495300" cy="430887"/>
          </a:xfrm>
        </p:grpSpPr>
        <p:sp>
          <p:nvSpPr>
            <p:cNvPr id="65" name="Elipse 64"/>
            <p:cNvSpPr/>
            <p:nvPr/>
          </p:nvSpPr>
          <p:spPr>
            <a:xfrm>
              <a:off x="5905500" y="302895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6" name="CaixaDeTexto 65"/>
            <p:cNvSpPr txBox="1"/>
            <p:nvPr/>
          </p:nvSpPr>
          <p:spPr>
            <a:xfrm>
              <a:off x="6000750" y="2895601"/>
              <a:ext cx="4000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chemeClr val="tx1"/>
                  </a:solidFill>
                </a:rPr>
                <a:t>A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  <p:sp>
        <p:nvSpPr>
          <p:cNvPr id="67" name="Forma livre 66"/>
          <p:cNvSpPr/>
          <p:nvPr/>
        </p:nvSpPr>
        <p:spPr>
          <a:xfrm>
            <a:off x="3314700" y="2971800"/>
            <a:ext cx="3086100" cy="1219200"/>
          </a:xfrm>
          <a:custGeom>
            <a:avLst/>
            <a:gdLst>
              <a:gd name="connsiteX0" fmla="*/ 0 w 3086100"/>
              <a:gd name="connsiteY0" fmla="*/ 1219200 h 1219200"/>
              <a:gd name="connsiteX1" fmla="*/ 285750 w 3086100"/>
              <a:gd name="connsiteY1" fmla="*/ 704850 h 1219200"/>
              <a:gd name="connsiteX2" fmla="*/ 3086100 w 3086100"/>
              <a:gd name="connsiteY2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6100" h="1219200">
                <a:moveTo>
                  <a:pt x="0" y="1219200"/>
                </a:moveTo>
                <a:lnTo>
                  <a:pt x="285750" y="704850"/>
                </a:lnTo>
                <a:lnTo>
                  <a:pt x="3086100" y="0"/>
                </a:ln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CaixaDeTexto 67"/>
          <p:cNvSpPr txBox="1"/>
          <p:nvPr/>
        </p:nvSpPr>
        <p:spPr>
          <a:xfrm>
            <a:off x="7162800" y="2438400"/>
            <a:ext cx="1543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i="1" dirty="0" smtClean="0">
                <a:solidFill>
                  <a:srgbClr val="002060"/>
                </a:solidFill>
              </a:rPr>
              <a:t>fronteira eficiente</a:t>
            </a:r>
            <a:endParaRPr lang="pt-BR" i="1" dirty="0">
              <a:solidFill>
                <a:srgbClr val="002060"/>
              </a:solidFill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6457950" y="3867150"/>
            <a:ext cx="23812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As alternativas não dominadas são A, G e C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0" name="Forma livre 69"/>
          <p:cNvSpPr/>
          <p:nvPr/>
        </p:nvSpPr>
        <p:spPr>
          <a:xfrm>
            <a:off x="5276850" y="2466975"/>
            <a:ext cx="1981200" cy="714375"/>
          </a:xfrm>
          <a:custGeom>
            <a:avLst/>
            <a:gdLst>
              <a:gd name="connsiteX0" fmla="*/ 1981200 w 1981200"/>
              <a:gd name="connsiteY0" fmla="*/ 314325 h 714375"/>
              <a:gd name="connsiteX1" fmla="*/ 800100 w 1981200"/>
              <a:gd name="connsiteY1" fmla="*/ 66675 h 714375"/>
              <a:gd name="connsiteX2" fmla="*/ 0 w 1981200"/>
              <a:gd name="connsiteY2" fmla="*/ 714375 h 71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1200" h="714375">
                <a:moveTo>
                  <a:pt x="1981200" y="314325"/>
                </a:moveTo>
                <a:cubicBezTo>
                  <a:pt x="1555750" y="157162"/>
                  <a:pt x="1130300" y="0"/>
                  <a:pt x="800100" y="66675"/>
                </a:cubicBezTo>
                <a:cubicBezTo>
                  <a:pt x="469900" y="133350"/>
                  <a:pt x="234950" y="423862"/>
                  <a:pt x="0" y="714375"/>
                </a:cubicBezTo>
              </a:path>
            </a:pathLst>
          </a:custGeom>
          <a:ln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  <p:bldP spid="67" grpId="0" animBg="1"/>
      <p:bldP spid="68" grpId="0"/>
      <p:bldP spid="69" grpId="0"/>
      <p:bldP spid="7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02614" y="1759474"/>
            <a:ext cx="849283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escolha entre as três alternativas que estão sobre a fronteira eficiente dependerá do peso relativo que o dono atribui aos custos e aos benefícios.</a:t>
            </a: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23941" y="729923"/>
            <a:ext cx="7235825" cy="51555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C00000"/>
                </a:solidFill>
                <a:latin typeface="+mn-lt"/>
                <a:ea typeface="+mj-ea"/>
                <a:cs typeface="Arial" pitchFamily="34" charset="0"/>
              </a:rPr>
              <a:t>Custos versus Benefícios</a:t>
            </a:r>
            <a:endParaRPr lang="pt-BR" i="1" dirty="0">
              <a:solidFill>
                <a:srgbClr val="C00000"/>
              </a:solidFill>
              <a:latin typeface="+mn-lt"/>
              <a:ea typeface="+mj-ea"/>
              <a:cs typeface="Arial" pitchFamily="34" charset="0"/>
            </a:endParaRPr>
          </a:p>
        </p:txBody>
      </p:sp>
      <p:pic>
        <p:nvPicPr>
          <p:cNvPr id="71" name="Picture 2" descr="7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1029" y="3188697"/>
            <a:ext cx="1399629" cy="1158667"/>
          </a:xfrm>
          <a:prstGeom prst="rect">
            <a:avLst/>
          </a:prstGeom>
          <a:noFill/>
        </p:spPr>
      </p:pic>
      <p:sp>
        <p:nvSpPr>
          <p:cNvPr id="72" name="Retângulo 71"/>
          <p:cNvSpPr/>
          <p:nvPr/>
        </p:nvSpPr>
        <p:spPr>
          <a:xfrm>
            <a:off x="961682" y="3020052"/>
            <a:ext cx="221782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Local A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1229723" y="3604377"/>
            <a:ext cx="16711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u="sng" dirty="0" smtClean="0">
                <a:latin typeface="Arial Narrow" pitchFamily="34" charset="0"/>
              </a:rPr>
              <a:t>Benefícios</a:t>
            </a:r>
            <a:endParaRPr lang="pt-BR" u="sng" dirty="0">
              <a:latin typeface="Arial Narrow" pitchFamily="34" charset="0"/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5860302" y="3016100"/>
            <a:ext cx="221782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Local C</a:t>
            </a:r>
          </a:p>
        </p:txBody>
      </p:sp>
      <p:sp>
        <p:nvSpPr>
          <p:cNvPr id="75" name="CaixaDeTexto 74"/>
          <p:cNvSpPr txBox="1"/>
          <p:nvPr/>
        </p:nvSpPr>
        <p:spPr>
          <a:xfrm>
            <a:off x="6001560" y="3599117"/>
            <a:ext cx="19232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u="sng" dirty="0" smtClean="0">
                <a:latin typeface="Arial Narrow" pitchFamily="34" charset="0"/>
              </a:rPr>
              <a:t>Custos Baixos</a:t>
            </a:r>
            <a:endParaRPr lang="pt-BR" u="sng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3"/>
      <p:bldP spid="72" grpId="0"/>
      <p:bldP spid="73" grpId="0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21091" y="682625"/>
            <a:ext cx="7235825" cy="39143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3: Definir os Critérios Relevantes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8340" y="3671408"/>
            <a:ext cx="88114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Um critério que possui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subcritérios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é designado por critério pai, e o conjunto dos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subcritérios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que compartilha o mesmo pai é denominado família.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Existem poucos procedimentos formais que auxiliam na estruturação de uma hierarquia de critérios  (</a:t>
            </a:r>
            <a:r>
              <a:rPr lang="pt-BR" sz="2000" b="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habilidade adquirida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Não existe uma hierarquia “correta” para nenhum problema em particular. É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possivel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desenvolver estruturas de critérios alternativos.</a:t>
            </a:r>
          </a:p>
        </p:txBody>
      </p:sp>
      <p:pic>
        <p:nvPicPr>
          <p:cNvPr id="272386" name="Picture 2" descr="http://redwiki.wikispaces.com/file/view/arvo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3496" y="1132115"/>
            <a:ext cx="3496667" cy="2336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21091" y="682625"/>
            <a:ext cx="7235825" cy="39143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3: Definir os Critérios Relevantes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19317" y="1566878"/>
            <a:ext cx="8519889" cy="447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Contudo, após a construção de uma árvore de critérios, pode-se julgar se essa representação é útil para o decisor utilizando-se cinco fatores: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536575" lvl="1" indent="-274638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pt-BR" sz="1800" i="1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Completude</a:t>
            </a:r>
            <a:r>
              <a:rPr lang="pt-BR" sz="18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: Se a árvore está completa, todos os critérios que interessam estarão incluídos nela.</a:t>
            </a:r>
          </a:p>
          <a:p>
            <a:pPr marL="536575" lvl="1" indent="-274638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pt-BR" sz="1800" i="1" u="sng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Operacionabilidade</a:t>
            </a:r>
            <a:r>
              <a:rPr lang="pt-BR" sz="18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: Atingido quando todos os critérios do nível mais baixo da árvore são suficientemente específicos para que o decisor possa avaliá-los e compará-los nas diferentes alternativas.</a:t>
            </a:r>
          </a:p>
          <a:p>
            <a:pPr marL="536575" lvl="1" indent="-274638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pt-BR" sz="1800" i="1" u="sng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Decomponibilidade</a:t>
            </a:r>
            <a:r>
              <a:rPr lang="pt-BR" sz="1800" i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:</a:t>
            </a:r>
            <a:r>
              <a:rPr lang="pt-BR" sz="18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 Requer que o desempenho de uma alternativa em relação a um critério possa ser avaliado, independentemente de seu desempenho em relação a outros critérios.</a:t>
            </a:r>
          </a:p>
          <a:p>
            <a:pPr marL="536575" lvl="1" indent="-274638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pt-BR" sz="1800" i="1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Ausência de Redundância</a:t>
            </a:r>
            <a:r>
              <a:rPr lang="pt-BR" sz="18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: Se dois critérios representam a mesma coisa então um deles é altamente redundante (acarreta dupla contabilização). </a:t>
            </a:r>
          </a:p>
          <a:p>
            <a:pPr marL="536575" lvl="1" indent="-274638" algn="just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pt-BR" sz="1800" i="1" u="sng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Tamanho Mínimo</a:t>
            </a:r>
            <a:r>
              <a:rPr lang="pt-BR" sz="18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: Se a árvore for muito grande, qualquer análise significativa será impossível. Para assegurar que isso não ocorrerá, os critérios não devem ser divididos além do nível em que podem ser avaliados.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1872339" y="682624"/>
            <a:ext cx="7082975" cy="739775"/>
          </a:xfrm>
          <a:prstGeom prst="rect">
            <a:avLst/>
          </a:prstGeom>
        </p:spPr>
        <p:txBody>
          <a:bodyPr/>
          <a:lstStyle/>
          <a:p>
            <a:pPr marL="1262063" indent="-1262063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ETAPA 4: Avaliar as Alternativas em Relação aos Critérios</a:t>
            </a:r>
            <a:endParaRPr lang="pt-BR" dirty="0">
              <a:solidFill>
                <a:srgbClr val="C00000"/>
              </a:solidFill>
              <a:ea typeface="+mj-ea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9944" y="1828130"/>
            <a:ext cx="82441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Esta parte do processo é denominada pontuação (</a:t>
            </a:r>
            <a:r>
              <a:rPr lang="pt-BR" sz="2000" b="0" i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scoring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) e existem várias maneiras distintas de executá-la.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Procura-se </a:t>
            </a:r>
            <a:r>
              <a:rPr lang="pt-BR" sz="2000" i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quantificar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o valor de cada alternativa em relação a cada critério.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escala de valor não é, necessariamente, uma função linear ou uma função </a:t>
            </a:r>
            <a:r>
              <a:rPr lang="pt-BR" sz="2000" b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monotônica</a:t>
            </a:r>
            <a:r>
              <a:rPr lang="pt-BR" sz="20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 de escala em que o critério é naturalmente medido.</a:t>
            </a:r>
          </a:p>
          <a:p>
            <a:pPr marL="266700" indent="-266700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BR" sz="20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4" name="Picture 259" descr="C:\WINDOWS\Application Data\Microsoft\Media Catalog\Euideia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8141" y="4429126"/>
            <a:ext cx="620257" cy="188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729028" y="4570419"/>
            <a:ext cx="5355429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i="1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Vamos admitir que existem dois critérios relevantes para a compra de uma casa: </a:t>
            </a:r>
            <a:r>
              <a:rPr lang="pt-BR" sz="2000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distância dos estabelecimentos comerciais </a:t>
            </a:r>
            <a:r>
              <a:rPr lang="pt-BR" sz="2000" i="1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e </a:t>
            </a:r>
            <a:r>
              <a:rPr lang="pt-BR" sz="2000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o tamanho do jardim</a:t>
            </a:r>
            <a:r>
              <a:rPr lang="pt-BR" sz="2000" i="1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.</a:t>
            </a:r>
            <a:endParaRPr lang="pt-BR" sz="2000" i="1" dirty="0">
              <a:solidFill>
                <a:srgbClr val="7030A0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8453</TotalTime>
  <Words>3715</Words>
  <Application>Microsoft Office PowerPoint</Application>
  <PresentationFormat>Apresentação na tela (4:3)</PresentationFormat>
  <Paragraphs>962</Paragraphs>
  <Slides>68</Slides>
  <Notes>60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68</vt:i4>
      </vt:variant>
    </vt:vector>
  </HeadingPairs>
  <TitlesOfParts>
    <vt:vector size="70" baseType="lpstr">
      <vt:lpstr>Fluxo</vt:lpstr>
      <vt:lpstr>Equação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</vt:vector>
  </TitlesOfParts>
  <Company>REE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aos Métodos Numéricos</dc:title>
  <dc:creator>Edwin Mitacc</dc:creator>
  <cp:lastModifiedBy>Dalessandro</cp:lastModifiedBy>
  <cp:revision>736</cp:revision>
  <dcterms:created xsi:type="dcterms:W3CDTF">2003-10-13T07:40:38Z</dcterms:created>
  <dcterms:modified xsi:type="dcterms:W3CDTF">2014-02-01T18:33:22Z</dcterms:modified>
</cp:coreProperties>
</file>