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296" r:id="rId3"/>
    <p:sldId id="308" r:id="rId4"/>
    <p:sldId id="309" r:id="rId5"/>
    <p:sldId id="310" r:id="rId6"/>
    <p:sldId id="311" r:id="rId7"/>
    <p:sldId id="312" r:id="rId8"/>
    <p:sldId id="314" r:id="rId9"/>
    <p:sldId id="315" r:id="rId10"/>
    <p:sldId id="316" r:id="rId11"/>
    <p:sldId id="321" r:id="rId12"/>
    <p:sldId id="317" r:id="rId13"/>
    <p:sldId id="318" r:id="rId14"/>
    <p:sldId id="320" r:id="rId15"/>
    <p:sldId id="322" r:id="rId16"/>
    <p:sldId id="319" r:id="rId17"/>
    <p:sldId id="323" r:id="rId18"/>
    <p:sldId id="294" r:id="rId19"/>
    <p:sldId id="298" r:id="rId20"/>
    <p:sldId id="324" r:id="rId21"/>
    <p:sldId id="325" r:id="rId22"/>
    <p:sldId id="326" r:id="rId23"/>
    <p:sldId id="332" r:id="rId24"/>
    <p:sldId id="327" r:id="rId25"/>
    <p:sldId id="328" r:id="rId26"/>
    <p:sldId id="329" r:id="rId27"/>
    <p:sldId id="330" r:id="rId28"/>
    <p:sldId id="331" r:id="rId29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4572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9144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13716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1828800" algn="l" defTabSz="457200" rtl="0" eaLnBrk="0" fontAlgn="base" hangingPunct="0">
      <a:lnSpc>
        <a:spcPct val="86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8080"/>
    <a:srgbClr val="CCE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4" autoAdjust="0"/>
    <p:restoredTop sz="94472" autoAdjust="0"/>
  </p:normalViewPr>
  <p:slideViewPr>
    <p:cSldViewPr>
      <p:cViewPr>
        <p:scale>
          <a:sx n="50" d="100"/>
          <a:sy n="50" d="100"/>
        </p:scale>
        <p:origin x="-3348" y="-17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30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Espaços de Escala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Julho 2000</a:t>
            </a:r>
          </a:p>
        </p:txBody>
      </p:sp>
      <p:sp>
        <p:nvSpPr>
          <p:cNvPr id="3072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3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Ralph Teixeira, EC 2000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0C25F5-FE8B-4CD0-B75A-3C88DB4AB3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516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3174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3174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E46AF42-7898-4EF5-87EA-FEE48EAF0E54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  <p:sp>
        <p:nvSpPr>
          <p:cNvPr id="317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1751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t-BR" altLang="en-US" smtClean="0"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301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301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13EC956-1586-478A-A4A2-27324BCE4F87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 smtClean="0"/>
          </a:p>
        </p:txBody>
      </p:sp>
      <p:sp>
        <p:nvSpPr>
          <p:cNvPr id="430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301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096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096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09B9E09-3F54-4E64-9BA0-CB8E4895DB3E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  <p:sp>
        <p:nvSpPr>
          <p:cNvPr id="409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096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403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DE4A87-87A8-4D42-8A87-30983905FC20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  <p:sp>
        <p:nvSpPr>
          <p:cNvPr id="440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5060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506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048AC68-EABA-4022-ADC6-9653C200F39E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  <p:sp>
        <p:nvSpPr>
          <p:cNvPr id="450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608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608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8C1DF24-963F-4A75-AC3F-6A8133161D53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 smtClean="0"/>
          </a:p>
        </p:txBody>
      </p:sp>
      <p:sp>
        <p:nvSpPr>
          <p:cNvPr id="460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608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403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403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DE4A87-87A8-4D42-8A87-30983905FC20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 smtClean="0"/>
          </a:p>
        </p:txBody>
      </p:sp>
      <p:sp>
        <p:nvSpPr>
          <p:cNvPr id="440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710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710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AC3724F-00F6-424E-A50B-1F74C9AFCE91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 smtClean="0"/>
          </a:p>
        </p:txBody>
      </p:sp>
      <p:sp>
        <p:nvSpPr>
          <p:cNvPr id="4711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711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710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710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AC3724F-00F6-424E-A50B-1F74C9AFCE91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 smtClean="0"/>
          </a:p>
        </p:txBody>
      </p:sp>
      <p:sp>
        <p:nvSpPr>
          <p:cNvPr id="4711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711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120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D309770-91A5-497D-B8F1-3B1E61D9119D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 smtClean="0"/>
          </a:p>
        </p:txBody>
      </p:sp>
      <p:sp>
        <p:nvSpPr>
          <p:cNvPr id="5120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5120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3277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3277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5C7A5AE-9B0F-4DCD-B4E6-C95EC077C0AF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22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23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24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25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26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27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5222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5222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3C31677-DB6D-4DBA-99EA-51B69A9B8E97}" type="slidenum">
              <a:rPr lang="en-GB" altLang="en-US" smtClean="0"/>
              <a:pPr>
                <a:spcBef>
                  <a:spcPct val="0"/>
                </a:spcBef>
              </a:pPr>
              <a:t>28</a:t>
            </a:fld>
            <a:endParaRPr lang="en-GB" altLang="en-US" smtClean="0"/>
          </a:p>
        </p:txBody>
      </p:sp>
      <p:sp>
        <p:nvSpPr>
          <p:cNvPr id="5223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5223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3379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3379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0DEA5EC-64E1-46A6-8EDE-5739F388A487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3584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3584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AAFB2B1-101E-4AC3-9F39-0BC9B7D8DE05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358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584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36868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36869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29800DD-BAC4-4AC4-A07E-CE2DA8ADC23B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6871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37893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9E6216A-527F-4316-91A1-073F0E1D74D7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3789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7895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38916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38917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DA2B309-C07E-4CCE-A941-BED912B85914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3891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39940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39941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18CAF18-7517-43D5-BE4B-3E2E7A829C75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3994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Espaços de Escala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Julho 2000</a:t>
            </a:r>
          </a:p>
        </p:txBody>
      </p:sp>
      <p:sp>
        <p:nvSpPr>
          <p:cNvPr id="40964" name="Rectangle 8"/>
          <p:cNvSpPr>
            <a:spLocks noGrp="1" noChangeArrowheads="1"/>
          </p:cNvSpPr>
          <p:nvPr>
            <p:ph type="ft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Ralph Teixeira, EC 2000</a:t>
            </a:r>
          </a:p>
        </p:txBody>
      </p:sp>
      <p:sp>
        <p:nvSpPr>
          <p:cNvPr id="40965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09B9E09-3F54-4E64-9BA0-CB8E4895DB3E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409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0967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2850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9A04A-BE38-465E-9CB0-6D1B78157C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2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B37D4-36AE-4238-B2D4-25FD02065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4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3238" y="0"/>
            <a:ext cx="2282825" cy="59356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0838" cy="59356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A767-BC00-4B64-B87D-3FC8434700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0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36063" cy="1095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DAEFD-A2FA-4A70-A472-E2CD8A4CA9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28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36063" cy="1095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370013"/>
            <a:ext cx="3806825" cy="45656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370013"/>
            <a:ext cx="3808413" cy="45656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3A01B-8CF9-4A6C-AA31-A14DCED1CF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7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5510F-5FB8-445B-A406-0E455BE33A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95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901B-0960-4B6F-BF6F-496CBC2E9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00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370013"/>
            <a:ext cx="3806825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5025" y="1370013"/>
            <a:ext cx="3808413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62685-5DDD-4446-A88B-078DD9D5E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5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D32B-C00A-4187-8DF5-0E599F9C6D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D39A3-6709-4743-A998-756E125F37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4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3FD51-2E34-4BC7-A68C-14BBD9099A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50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55CC-78B8-4843-8C1F-8C7DEEC6D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CA46-4143-40BF-A0DE-DA53EBECEF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1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6063" cy="1095375"/>
          </a:xfrm>
          <a:prstGeom prst="rect">
            <a:avLst/>
          </a:prstGeom>
          <a:solidFill>
            <a:srgbClr val="F0D8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0013"/>
            <a:ext cx="7767638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0838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ADD955-0F85-4FE6-A126-24DF53C676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91408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457200"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914400"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1371600"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1828800" algn="ctr" defTabSz="457200" rtl="0" eaLnBrk="0" fontAlgn="base" hangingPunct="0">
        <a:lnSpc>
          <a:spcPct val="8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38138" indent="-338138" algn="l" defTabSz="457200" rtl="0" eaLnBrk="0" fontAlgn="base" hangingPunct="0">
        <a:lnSpc>
          <a:spcPct val="8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8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b="1" dirty="0" smtClean="0"/>
              <a:t>Sejamos Implicantes:</a:t>
            </a:r>
            <a:br>
              <a:rPr lang="pt-BR" altLang="en-US" b="1" dirty="0" smtClean="0"/>
            </a:br>
            <a:r>
              <a:rPr lang="pt-BR" altLang="en-US" b="1" dirty="0" smtClean="0"/>
              <a:t>L</a:t>
            </a:r>
            <a:r>
              <a:rPr lang="en-GB" altLang="en-US" b="1" dirty="0" smtClean="0"/>
              <a:t>ó</a:t>
            </a:r>
            <a:r>
              <a:rPr lang="pt-BR" altLang="en-US" b="1" dirty="0" smtClean="0"/>
              <a:t>gica e Linguagem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905250"/>
            <a:ext cx="6400800" cy="1828800"/>
          </a:xfrm>
        </p:spPr>
        <p:txBody>
          <a:bodyPr/>
          <a:lstStyle/>
          <a:p>
            <a:pPr marL="457200" lvl="1" indent="0" algn="ctr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pt-BR" altLang="en-US" sz="3200" b="1" i="1" dirty="0" smtClean="0"/>
              <a:t>Ralph Costa Teixeira</a:t>
            </a:r>
          </a:p>
          <a:p>
            <a:pPr marL="457200" lvl="1" indent="0" algn="ctr">
              <a:lnSpc>
                <a:spcPct val="100000"/>
              </a:lnSpc>
              <a:spcBef>
                <a:spcPts val="800"/>
              </a:spcBef>
              <a:buFont typeface="Times New Roman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pt-BR" altLang="en-US" sz="3200" b="1" i="1" dirty="0" smtClean="0"/>
              <a:t>Universidade Federal Fluminense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08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/>
              <a:t>2. </a:t>
            </a:r>
            <a:r>
              <a:rPr lang="pt-BR" altLang="en-US" dirty="0" smtClean="0"/>
              <a:t>Exemplos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70013"/>
                <a:ext cx="7772400" cy="4719637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3600" i="1" dirty="0" smtClean="0"/>
                  <a:t>“Se </a:t>
                </a:r>
                <a:r>
                  <a:rPr lang="pt-BR" sz="3600" i="1" dirty="0"/>
                  <a:t>você </a:t>
                </a:r>
                <a:r>
                  <a:rPr lang="pt-BR" sz="3600" i="1" dirty="0" smtClean="0"/>
                  <a:t>passar, </a:t>
                </a:r>
                <a:r>
                  <a:rPr lang="pt-BR" sz="3600" i="1" dirty="0"/>
                  <a:t>eu te dou um </a:t>
                </a:r>
                <a:r>
                  <a:rPr lang="pt-BR" sz="3600" i="1" dirty="0" smtClean="0"/>
                  <a:t>carro.”</a:t>
                </a:r>
                <a:endParaRPr lang="en-GB" altLang="en-US" sz="3600" i="1" dirty="0" smtClean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US" sz="3600" i="1" dirty="0"/>
                  <a:t>"</a:t>
                </a:r>
                <a:r>
                  <a:rPr lang="en-US" sz="3600" i="1" dirty="0" err="1"/>
                  <a:t>Todo</a:t>
                </a:r>
                <a:r>
                  <a:rPr lang="en-US" sz="3600" i="1" dirty="0"/>
                  <a:t> </a:t>
                </a:r>
                <a:r>
                  <a:rPr lang="en-US" sz="3600" i="1" dirty="0" err="1"/>
                  <a:t>homem</a:t>
                </a:r>
                <a:r>
                  <a:rPr lang="en-US" sz="3600" i="1" dirty="0"/>
                  <a:t> é </a:t>
                </a:r>
                <a:r>
                  <a:rPr lang="en-US" sz="3600" i="1" dirty="0" smtClean="0"/>
                  <a:t>mortal."</a:t>
                </a:r>
                <a:endParaRPr lang="en-GB" altLang="en-US" sz="3600" i="1" dirty="0" smtClean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3600" i="1" dirty="0"/>
                  <a:t>"Quem é italiano, é europeu</a:t>
                </a:r>
                <a:r>
                  <a:rPr lang="pt-BR" sz="3600" i="1" dirty="0" smtClean="0"/>
                  <a:t>".</a:t>
                </a:r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3600" i="1" dirty="0"/>
                  <a:t>"Se homem, então não pode dar à luz</a:t>
                </a:r>
                <a:r>
                  <a:rPr lang="pt-BR" sz="3600" i="1" dirty="0" smtClean="0"/>
                  <a:t>".</a:t>
                </a:r>
                <a:endParaRPr lang="en-GB" sz="3600" i="1" dirty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3600" i="1" dirty="0" smtClean="0"/>
                  <a:t>"</a:t>
                </a:r>
                <a:r>
                  <a:rPr lang="pt-BR" sz="3600" i="1" dirty="0"/>
                  <a:t>Se m é ímpar, então m</a:t>
                </a:r>
                <a:r>
                  <a:rPr lang="pt-BR" sz="3600" i="1" baseline="30000" dirty="0"/>
                  <a:t>2</a:t>
                </a:r>
                <a:r>
                  <a:rPr lang="pt-BR" sz="3600" i="1" dirty="0"/>
                  <a:t> é ímpar</a:t>
                </a:r>
                <a:r>
                  <a:rPr lang="pt-BR" sz="3600" i="1" dirty="0" smtClean="0"/>
                  <a:t>".</a:t>
                </a:r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altLang="en-US" sz="3600" i="1" dirty="0" smtClean="0"/>
                  <a:t>“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/>
                      </a:rPr>
                      <m:t>𝑥</m:t>
                    </m:r>
                    <m:r>
                      <a:rPr lang="en-US" altLang="en-US" sz="3600" b="0" i="1" smtClean="0">
                        <a:latin typeface="Cambria Math"/>
                      </a:rPr>
                      <m:t>=−1⇒</m:t>
                    </m:r>
                    <m:sSup>
                      <m:sSupPr>
                        <m:ctrlPr>
                          <a:rPr lang="en-US" altLang="en-US" sz="3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3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36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GB" altLang="en-US" sz="3600" i="1" dirty="0" smtClean="0"/>
                  <a:t>”</a:t>
                </a:r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altLang="en-US" sz="3600" i="1" dirty="0" smtClean="0"/>
                  <a:t>“a=b </a:t>
                </a:r>
                <a14:m>
                  <m:oMath xmlns:m="http://schemas.openxmlformats.org/officeDocument/2006/math">
                    <m:r>
                      <a:rPr lang="en-US" altLang="en-US" sz="36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en-US" altLang="en-US" sz="3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altLang="en-US" sz="3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36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en-US" sz="3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sz="36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altLang="en-US" sz="3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altLang="en-US" sz="3600" i="1" dirty="0"/>
                  <a:t>”</a:t>
                </a:r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altLang="en-US" sz="3600" i="1" dirty="0" smtClean="0"/>
              </a:p>
            </p:txBody>
          </p:sp>
        </mc:Choice>
        <mc:Fallback xmlns="">
          <p:sp>
            <p:nvSpPr>
              <p:cNvPr id="13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70013"/>
                <a:ext cx="7772400" cy="4719637"/>
              </a:xfrm>
              <a:blipFill rotWithShape="1">
                <a:blip r:embed="rId3"/>
                <a:stretch>
                  <a:fillRect l="-2118" t="-2067" r="-1255" b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2</a:t>
            </a:r>
            <a:r>
              <a:rPr lang="en-GB" altLang="en-US" dirty="0"/>
              <a:t>. </a:t>
            </a:r>
            <a:r>
              <a:rPr lang="en-GB" altLang="en-US" dirty="0" err="1"/>
              <a:t>Equivalências</a:t>
            </a:r>
            <a:endParaRPr lang="pt-BR" altLang="en-US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49879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4000" dirty="0"/>
              <a:t>Definição </a:t>
            </a:r>
            <a:r>
              <a:rPr lang="pt-BR" altLang="en-US" sz="4000" dirty="0" smtClean="0"/>
              <a:t>de </a:t>
            </a:r>
            <a:r>
              <a:rPr lang="en-GB" altLang="en-US" sz="4000" dirty="0" err="1" smtClean="0"/>
              <a:t>Equivalência</a:t>
            </a:r>
            <a:r>
              <a:rPr lang="en-GB" altLang="en-US" sz="4000" dirty="0" smtClean="0"/>
              <a:t>:</a:t>
            </a:r>
            <a:endParaRPr lang="pt-B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567016"/>
                  </p:ext>
                </p:extLst>
              </p:nvPr>
            </p:nvGraphicFramePr>
            <p:xfrm>
              <a:off x="2743200" y="2377440"/>
              <a:ext cx="3888432" cy="3505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92088"/>
                    <a:gridCol w="864096"/>
                    <a:gridCol w="2232248"/>
                  </a:tblGrid>
                  <a:tr h="226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p</a:t>
                          </a:r>
                          <a:endParaRPr lang="en-US" sz="4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q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⇔</m:t>
                                </m:r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4000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567016"/>
                  </p:ext>
                </p:extLst>
              </p:nvPr>
            </p:nvGraphicFramePr>
            <p:xfrm>
              <a:off x="2743200" y="2377440"/>
              <a:ext cx="3888432" cy="3505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92088"/>
                    <a:gridCol w="864096"/>
                    <a:gridCol w="2232248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p</a:t>
                          </a:r>
                          <a:endParaRPr lang="en-US" sz="4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q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4317" t="-15652" b="-437391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339508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9238" cy="109855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2</a:t>
            </a:r>
            <a:r>
              <a:rPr lang="en-GB" altLang="en-US" dirty="0"/>
              <a:t>. </a:t>
            </a:r>
            <a:r>
              <a:rPr lang="en-GB" altLang="en-US" dirty="0" err="1" smtClean="0"/>
              <a:t>Exemplos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70013"/>
                <a:ext cx="7847013" cy="5155331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tabLst>
                    <a:tab pos="458788" algn="l"/>
                    <a:tab pos="915988" algn="l"/>
                    <a:tab pos="1373188" algn="l"/>
                    <a:tab pos="1830388" algn="l"/>
                    <a:tab pos="2287588" algn="l"/>
                    <a:tab pos="2744788" algn="l"/>
                    <a:tab pos="3201988" algn="l"/>
                    <a:tab pos="3659188" algn="l"/>
                    <a:tab pos="4116388" algn="l"/>
                    <a:tab pos="4573588" algn="l"/>
                    <a:tab pos="5030788" algn="l"/>
                    <a:tab pos="5487988" algn="l"/>
                    <a:tab pos="5945188" algn="l"/>
                    <a:tab pos="6402388" algn="l"/>
                    <a:tab pos="6859588" algn="l"/>
                    <a:tab pos="7316788" algn="l"/>
                    <a:tab pos="7773988" algn="l"/>
                    <a:tab pos="8231188" algn="l"/>
                    <a:tab pos="8688388" algn="l"/>
                    <a:tab pos="9145588" algn="l"/>
                  </a:tabLst>
                </a:pPr>
                <a:r>
                  <a:rPr lang="pt-BR" sz="3600" i="1" dirty="0" smtClean="0"/>
                  <a:t>"Você passa no vestibular se, e somente se, eu te der um carro".</a:t>
                </a:r>
              </a:p>
              <a:p>
                <a:pPr marL="0" indent="0">
                  <a:lnSpc>
                    <a:spcPct val="90000"/>
                  </a:lnSpc>
                  <a:spcBef>
                    <a:spcPts val="900"/>
                  </a:spcBef>
                  <a:buNone/>
                  <a:tabLst>
                    <a:tab pos="458788" algn="l"/>
                    <a:tab pos="915988" algn="l"/>
                    <a:tab pos="1373188" algn="l"/>
                    <a:tab pos="1830388" algn="l"/>
                    <a:tab pos="2287588" algn="l"/>
                    <a:tab pos="2744788" algn="l"/>
                    <a:tab pos="3201988" algn="l"/>
                    <a:tab pos="3659188" algn="l"/>
                    <a:tab pos="4116388" algn="l"/>
                    <a:tab pos="4573588" algn="l"/>
                    <a:tab pos="5030788" algn="l"/>
                    <a:tab pos="5487988" algn="l"/>
                    <a:tab pos="5945188" algn="l"/>
                    <a:tab pos="6402388" algn="l"/>
                    <a:tab pos="6859588" algn="l"/>
                    <a:tab pos="7316788" algn="l"/>
                    <a:tab pos="7773988" algn="l"/>
                    <a:tab pos="8231188" algn="l"/>
                    <a:tab pos="8688388" algn="l"/>
                    <a:tab pos="9145588" algn="l"/>
                  </a:tabLst>
                </a:pPr>
                <a:endParaRPr lang="en-US" altLang="en-US" sz="3600" b="0" i="1" dirty="0" smtClean="0">
                  <a:latin typeface="Cambria Math"/>
                </a:endParaRPr>
              </a:p>
              <a:p>
                <a:pPr>
                  <a:lnSpc>
                    <a:spcPct val="90000"/>
                  </a:lnSpc>
                  <a:spcBef>
                    <a:spcPts val="900"/>
                  </a:spcBef>
                  <a:tabLst>
                    <a:tab pos="458788" algn="l"/>
                    <a:tab pos="915988" algn="l"/>
                    <a:tab pos="1373188" algn="l"/>
                    <a:tab pos="1830388" algn="l"/>
                    <a:tab pos="2287588" algn="l"/>
                    <a:tab pos="2744788" algn="l"/>
                    <a:tab pos="3201988" algn="l"/>
                    <a:tab pos="3659188" algn="l"/>
                    <a:tab pos="4116388" algn="l"/>
                    <a:tab pos="4573588" algn="l"/>
                    <a:tab pos="5030788" algn="l"/>
                    <a:tab pos="5487988" algn="l"/>
                    <a:tab pos="5945188" algn="l"/>
                    <a:tab pos="6402388" algn="l"/>
                    <a:tab pos="6859588" algn="l"/>
                    <a:tab pos="7316788" algn="l"/>
                    <a:tab pos="7773988" algn="l"/>
                    <a:tab pos="8231188" algn="l"/>
                    <a:tab pos="8688388" algn="l"/>
                    <a:tab pos="9145588" algn="l"/>
                  </a:tabLst>
                </a:pPr>
                <a:r>
                  <a:rPr lang="en-US" altLang="en-US" sz="36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Considere</a:t>
                </a:r>
                <a:r>
                  <a:rPr lang="en-US" altLang="en-US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en-US" sz="36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ts val="900"/>
                  </a:spcBef>
                  <a:buNone/>
                  <a:tabLst>
                    <a:tab pos="458788" algn="l"/>
                    <a:tab pos="915988" algn="l"/>
                    <a:tab pos="1373188" algn="l"/>
                    <a:tab pos="1830388" algn="l"/>
                    <a:tab pos="2287588" algn="l"/>
                    <a:tab pos="2744788" algn="l"/>
                    <a:tab pos="3201988" algn="l"/>
                    <a:tab pos="3659188" algn="l"/>
                    <a:tab pos="4116388" algn="l"/>
                    <a:tab pos="4573588" algn="l"/>
                    <a:tab pos="5030788" algn="l"/>
                    <a:tab pos="5487988" algn="l"/>
                    <a:tab pos="5945188" algn="l"/>
                    <a:tab pos="6402388" algn="l"/>
                    <a:tab pos="6859588" algn="l"/>
                    <a:tab pos="7316788" algn="l"/>
                    <a:tab pos="7773988" algn="l"/>
                    <a:tab pos="8231188" algn="l"/>
                    <a:tab pos="8688388" algn="l"/>
                    <a:tab pos="9145588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3600" b="0" i="1" smtClean="0">
                          <a:latin typeface="Cambria Math"/>
                        </a:rPr>
                        <m:t>2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−1=2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+1⇒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en-US" sz="3600" i="1">
                              <a:latin typeface="Cambria Math"/>
                              <a:ea typeface="Cambria Math"/>
                            </a:rPr>
                            <m:t>⇒</m:t>
                          </m:r>
                          <m:d>
                            <m:dPr>
                              <m:ctrlPr>
                                <a:rPr lang="en-US" altLang="en-US" sz="3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3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en-US" sz="36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en-US" sz="3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en-US" sz="3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3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sz="3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altLang="en-US" sz="3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en-US" sz="3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en-US" sz="36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altLang="en-US" sz="3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36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  <m:oMath xmlns:m="http://schemas.openxmlformats.org/officeDocument/2006/math">
                      <m:r>
                        <a:rPr lang="en-US" altLang="en-US" sz="3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4</m:t>
                      </m:r>
                      <m:sSup>
                        <m:sSupPr>
                          <m:ctrlPr>
                            <a:rPr lang="en-US" altLang="en-US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en-US" sz="3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−4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+1=</m:t>
                      </m:r>
                      <m:sSup>
                        <m:sSupPr>
                          <m:ctrlPr>
                            <a:rPr lang="en-US" altLang="en-US" sz="3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en-US" sz="3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altLang="en-US" sz="3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+4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+1⇒</m:t>
                      </m:r>
                    </m:oMath>
                    <m:oMath xmlns:m="http://schemas.openxmlformats.org/officeDocument/2006/math">
                      <m:r>
                        <a:rPr lang="en-US" altLang="en-US" sz="3600" i="1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8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=0⇒</m:t>
                      </m:r>
                    </m:oMath>
                    <m:oMath xmlns:m="http://schemas.openxmlformats.org/officeDocument/2006/math">
                      <m:r>
                        <a:rPr lang="en-US" altLang="en-US" sz="360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altLang="en-US" sz="3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altLang="en-US" sz="3600" b="0" i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70013"/>
                <a:ext cx="7847013" cy="5155331"/>
              </a:xfrm>
              <a:blipFill rotWithShape="1">
                <a:blip r:embed="rId3"/>
                <a:stretch>
                  <a:fillRect l="-2098" t="-2959" r="-3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2. </a:t>
            </a:r>
            <a:r>
              <a:rPr lang="en-GB" altLang="en-US" dirty="0" err="1" smtClean="0"/>
              <a:t>Exemplos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9552" y="1370013"/>
                <a:ext cx="8208912" cy="4719637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4800" dirty="0" err="1" smtClean="0"/>
                  <a:t>Resolva</a:t>
                </a:r>
                <a:r>
                  <a:rPr lang="en-GB" altLang="en-US" sz="4800" dirty="0" smtClean="0"/>
                  <a:t> no </a:t>
                </a:r>
                <a:r>
                  <a:rPr lang="en-GB" altLang="en-US" sz="4800" dirty="0" err="1" smtClean="0"/>
                  <a:t>universo</a:t>
                </a:r>
                <a:r>
                  <a:rPr lang="en-GB" altLang="en-US" sz="4800" dirty="0" smtClean="0"/>
                  <a:t> dos </a:t>
                </a:r>
                <a:r>
                  <a:rPr lang="en-GB" altLang="en-US" sz="4800" dirty="0" err="1" smtClean="0"/>
                  <a:t>reais</a:t>
                </a:r>
                <a:r>
                  <a:rPr lang="en-GB" altLang="en-US" sz="4800" dirty="0" smtClean="0"/>
                  <a:t>:</a:t>
                </a:r>
                <a:endParaRPr lang="en-GB" altLang="en-US" sz="4000" dirty="0"/>
              </a:p>
              <a:p>
                <a:pPr marL="0" indent="0" algn="r"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0" i="1" smtClean="0">
                          <a:latin typeface="Cambria Math"/>
                        </a:rPr>
                        <m:t>𝑥</m:t>
                      </m:r>
                      <m:r>
                        <a:rPr lang="en-US" altLang="en-US" sz="48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en-US" sz="4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altLang="en-US" sz="48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US" altLang="en-US" sz="4800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US" altLang="en-US" sz="4800" b="0" dirty="0" smtClean="0"/>
              </a:p>
              <a:p>
                <a:pPr marL="0" indent="0" algn="r"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US" altLang="en-US" sz="4800" b="0" dirty="0" smtClean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4800" dirty="0" err="1" smtClean="0"/>
                  <a:t>Resolva</a:t>
                </a:r>
                <a:r>
                  <a:rPr lang="en-GB" altLang="en-US" sz="4800" dirty="0" smtClean="0"/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800" b="0" i="1" smtClean="0">
                          <a:latin typeface="Cambria Math"/>
                        </a:rPr>
                        <m:t>2</m:t>
                      </m:r>
                      <m:r>
                        <a:rPr lang="en-US" altLang="en-US" sz="4800" b="0" i="1" smtClean="0">
                          <a:latin typeface="Cambria Math"/>
                        </a:rPr>
                        <m:t>𝑥</m:t>
                      </m:r>
                      <m:r>
                        <a:rPr lang="en-US" altLang="en-US" sz="4800" b="0" i="1" smtClean="0">
                          <a:latin typeface="Cambria Math"/>
                        </a:rPr>
                        <m:t>+1=0</m:t>
                      </m:r>
                    </m:oMath>
                  </m:oMathPara>
                </a14:m>
                <a:endParaRPr lang="en-GB" altLang="en-US" sz="4800" dirty="0" smtClean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9552" y="1370013"/>
                <a:ext cx="8208912" cy="4719637"/>
              </a:xfrm>
              <a:blipFill rotWithShape="1">
                <a:blip r:embed="rId3"/>
                <a:stretch>
                  <a:fillRect l="-3046" t="-2842"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2. </a:t>
            </a:r>
            <a:r>
              <a:rPr lang="en-GB" altLang="en-US" dirty="0" err="1" smtClean="0"/>
              <a:t>Exemplos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70013"/>
                <a:ext cx="7772400" cy="4719637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4000" dirty="0" smtClean="0"/>
                  <a:t>Considere:</a:t>
                </a:r>
                <a:endParaRPr lang="en-US" altLang="en-US" sz="4000" b="0" i="0" dirty="0" smtClean="0"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altLang="en-US" sz="4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altLang="en-US" sz="4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en-US" sz="4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en-US" sz="4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en-US" sz="4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en-US" sz="4000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en-US" sz="4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40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=32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altLang="en-US" sz="4000" dirty="0" smtClean="0"/>
              </a:p>
              <a:p>
                <a:pPr>
                  <a:lnSpc>
                    <a:spcPct val="90000"/>
                  </a:lnSpc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4000" dirty="0" err="1" smtClean="0"/>
                  <a:t>Considere</a:t>
                </a:r>
                <a:r>
                  <a:rPr lang="en-GB" altLang="en-US" sz="4000" dirty="0" smtClean="0"/>
                  <a:t>:</a:t>
                </a:r>
              </a:p>
              <a:p>
                <a:pPr marL="0" indent="0">
                  <a:lnSpc>
                    <a:spcPct val="90000"/>
                  </a:lnSpc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GB" altLang="en-US" sz="4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=4</m:t>
                              </m:r>
                            </m:e>
                            <m:e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=−4</m:t>
                              </m:r>
                            </m:e>
                            <m:e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𝑥𝑦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𝑥𝑧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altLang="en-US" sz="4000" dirty="0" smtClean="0"/>
              </a:p>
            </p:txBody>
          </p:sp>
        </mc:Choice>
        <mc:Fallback xmlns="">
          <p:sp>
            <p:nvSpPr>
              <p:cNvPr id="16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70013"/>
                <a:ext cx="7772400" cy="4719637"/>
              </a:xfrm>
              <a:blipFill rotWithShape="1">
                <a:blip r:embed="rId3"/>
                <a:stretch>
                  <a:fillRect l="-2510" t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9238" cy="109855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2</a:t>
            </a:r>
            <a:r>
              <a:rPr lang="en-GB" altLang="en-US" dirty="0"/>
              <a:t>. </a:t>
            </a:r>
            <a:r>
              <a:rPr lang="en-GB" altLang="en-US" dirty="0" err="1" smtClean="0"/>
              <a:t>Cuidado</a:t>
            </a:r>
            <a:r>
              <a:rPr lang="en-GB" altLang="en-US" dirty="0" smtClean="0"/>
              <a:t>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0013"/>
            <a:ext cx="7847013" cy="5155331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900"/>
              </a:spcBef>
              <a:buNone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pt-BR" sz="4000" b="1" u="sng" dirty="0" smtClean="0">
                <a:solidFill>
                  <a:srgbClr val="FF0000"/>
                </a:solidFill>
              </a:rPr>
              <a:t>Implica</a:t>
            </a:r>
            <a:r>
              <a:rPr lang="pt-BR" altLang="en-US" sz="4000" b="1" u="sng" dirty="0" smtClean="0">
                <a:solidFill>
                  <a:srgbClr val="FF0000"/>
                </a:solidFill>
              </a:rPr>
              <a:t>ção</a:t>
            </a:r>
            <a:r>
              <a:rPr lang="pt-BR" sz="4000" b="1" u="sng" dirty="0" smtClean="0">
                <a:solidFill>
                  <a:srgbClr val="FF0000"/>
                </a:solidFill>
              </a:rPr>
              <a:t> n</a:t>
            </a:r>
            <a:r>
              <a:rPr lang="pt-BR" altLang="en-US" sz="4000" b="1" u="sng" dirty="0" smtClean="0">
                <a:solidFill>
                  <a:srgbClr val="FF0000"/>
                </a:solidFill>
              </a:rPr>
              <a:t>ã</a:t>
            </a:r>
            <a:r>
              <a:rPr lang="pt-BR" sz="4000" b="1" u="sng" dirty="0" smtClean="0">
                <a:solidFill>
                  <a:srgbClr val="FF0000"/>
                </a:solidFill>
              </a:rPr>
              <a:t>o precisa ser...</a:t>
            </a:r>
          </a:p>
          <a:p>
            <a:pPr>
              <a:lnSpc>
                <a:spcPct val="90000"/>
              </a:lnSpc>
              <a:spcBef>
                <a:spcPts val="900"/>
              </a:spcBef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pt-BR" sz="4000" i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pt-BR" sz="4000" i="1" u="sng" dirty="0" smtClean="0">
                <a:solidFill>
                  <a:srgbClr val="FF0000"/>
                </a:solidFill>
              </a:rPr>
              <a:t>Causa/efeito</a:t>
            </a:r>
          </a:p>
          <a:p>
            <a:pPr>
              <a:lnSpc>
                <a:spcPct val="90000"/>
              </a:lnSpc>
              <a:spcBef>
                <a:spcPts val="900"/>
              </a:spcBef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pt-BR" sz="4000" i="1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pt-BR" sz="4000" i="1" u="sng" dirty="0" smtClean="0">
                <a:solidFill>
                  <a:srgbClr val="FF0000"/>
                </a:solidFill>
              </a:rPr>
              <a:t>Antes/depois</a:t>
            </a:r>
          </a:p>
        </p:txBody>
      </p:sp>
    </p:spTree>
    <p:extLst>
      <p:ext uri="{BB962C8B-B14F-4D97-AF65-F5344CB8AC3E}">
        <p14:creationId xmlns:p14="http://schemas.microsoft.com/office/powerpoint/2010/main" val="331450172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9238" cy="109855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 smtClean="0"/>
              <a:t>2</a:t>
            </a:r>
            <a:r>
              <a:rPr lang="pt-BR" altLang="en-US" dirty="0"/>
              <a:t>. Negando </a:t>
            </a:r>
            <a:r>
              <a:rPr lang="pt-BR" altLang="en-US" dirty="0" smtClean="0"/>
              <a:t>Implicações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70013"/>
                <a:ext cx="7847013" cy="4435251"/>
              </a:xfrm>
            </p:spPr>
            <p:txBody>
              <a:bodyPr/>
              <a:lstStyle/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Font typeface="Times New Roman" pitchFamily="18" charset="0"/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4000" dirty="0" smtClean="0"/>
                  <a:t>Note que:</a:t>
                </a:r>
              </a:p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Font typeface="Times New Roman" pitchFamily="18" charset="0"/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⇒</m:t>
                          </m:r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ctrlP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sz="4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en-US" sz="4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𝑜𝑢</m:t>
                          </m:r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US" altLang="en-US" sz="4000" b="0" dirty="0" smtClean="0">
                  <a:ea typeface="Cambria Math"/>
                </a:endParaRPr>
              </a:p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pt-BR" sz="4000" i="1" dirty="0" smtClean="0"/>
              </a:p>
              <a:p>
                <a:pPr>
                  <a:lnSpc>
                    <a:spcPct val="9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4000" i="1" dirty="0"/>
                  <a:t>"Se você </a:t>
                </a:r>
                <a:r>
                  <a:rPr lang="pt-BR" sz="4000" i="1" dirty="0" smtClean="0"/>
                  <a:t>for, eu </a:t>
                </a:r>
                <a:r>
                  <a:rPr lang="pt-BR" sz="4000" i="1" dirty="0"/>
                  <a:t>não falo </a:t>
                </a:r>
                <a:r>
                  <a:rPr lang="pt-BR" sz="4000" i="1" dirty="0" smtClean="0"/>
                  <a:t>mais."</a:t>
                </a:r>
                <a:endParaRPr lang="pt-BR" sz="4000" i="1" dirty="0"/>
              </a:p>
              <a:p>
                <a:pPr>
                  <a:lnSpc>
                    <a:spcPct val="9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4000" i="1" dirty="0" smtClean="0"/>
                  <a:t>"</a:t>
                </a:r>
                <a:r>
                  <a:rPr lang="pt-BR" sz="4000" i="1" dirty="0"/>
                  <a:t>Se você não vier, eu </a:t>
                </a:r>
                <a:r>
                  <a:rPr lang="pt-BR" sz="4000" i="1" dirty="0" smtClean="0"/>
                  <a:t>desisto."</a:t>
                </a:r>
                <a:endParaRPr lang="en-US" altLang="en-US" sz="4000" b="0" i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70013"/>
                <a:ext cx="7847013" cy="4435251"/>
              </a:xfrm>
              <a:blipFill rotWithShape="1">
                <a:blip r:embed="rId3"/>
                <a:stretch>
                  <a:fillRect l="-2797" t="-3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39238" cy="109855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 smtClean="0"/>
              <a:t>2</a:t>
            </a:r>
            <a:r>
              <a:rPr lang="pt-BR" altLang="en-US" dirty="0"/>
              <a:t>. Negando </a:t>
            </a:r>
            <a:r>
              <a:rPr lang="pt-BR" altLang="en-US" dirty="0" smtClean="0"/>
              <a:t>Implicações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370013"/>
                <a:ext cx="7847013" cy="4435251"/>
              </a:xfrm>
            </p:spPr>
            <p:txBody>
              <a:bodyPr/>
              <a:lstStyle/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4000" dirty="0" smtClean="0"/>
                  <a:t>Como </a:t>
                </a:r>
                <a:r>
                  <a:rPr lang="en-GB" altLang="en-US" sz="4000" dirty="0" err="1"/>
                  <a:t>negar</a:t>
                </a:r>
                <a:r>
                  <a:rPr lang="en-GB" altLang="en-US" sz="4000" dirty="0"/>
                  <a:t> </a:t>
                </a:r>
                <a:r>
                  <a:rPr lang="en-GB" altLang="en-US" sz="4000" dirty="0" err="1"/>
                  <a:t>uma</a:t>
                </a:r>
                <a:r>
                  <a:rPr lang="en-GB" altLang="en-US" sz="4000" dirty="0"/>
                  <a:t> </a:t>
                </a:r>
                <a:r>
                  <a:rPr lang="en-GB" altLang="en-US" sz="4000" dirty="0" err="1"/>
                  <a:t>implica</a:t>
                </a:r>
                <a:r>
                  <a:rPr lang="pt-BR" altLang="en-US" sz="4000" dirty="0"/>
                  <a:t>ç</a:t>
                </a:r>
                <a:r>
                  <a:rPr lang="pt-BR" sz="4000" dirty="0"/>
                  <a:t>ã</a:t>
                </a:r>
                <a:r>
                  <a:rPr lang="en-GB" altLang="en-US" sz="4000" dirty="0" smtClean="0"/>
                  <a:t>o?</a:t>
                </a:r>
              </a:p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en-US" sz="40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sz="4000" i="1">
                              <a:latin typeface="Cambria Math"/>
                            </a:rPr>
                            <m:t>𝑝</m:t>
                          </m:r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en-GB" altLang="en-US" sz="40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 ???</m:t>
                      </m:r>
                      <m:sSup>
                        <m:sSupPr>
                          <m:ctrlP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/>
                        <m:sup/>
                      </m:sSup>
                    </m:oMath>
                  </m:oMathPara>
                </a14:m>
                <a:endParaRPr lang="en-GB" altLang="en-US" sz="3600" dirty="0"/>
              </a:p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Font typeface="Times New Roman" pitchFamily="18" charset="0"/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altLang="en-US" sz="4000" dirty="0" smtClean="0"/>
              </a:p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Font typeface="Times New Roman" pitchFamily="18" charset="0"/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4000" dirty="0" smtClean="0"/>
                  <a:t>Como</a:t>
                </a:r>
              </a:p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4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4000" i="1">
                              <a:latin typeface="Cambria Math"/>
                            </a:rPr>
                            <m:t>𝑝</m:t>
                          </m:r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⇒</m:t>
                          </m:r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  <m:r>
                        <a:rPr lang="en-US" altLang="en-US" sz="4000" i="1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ctrlPr>
                            <a:rPr lang="en-US" altLang="en-US" sz="4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sz="40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en-US" sz="4000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𝑜𝑢</m:t>
                          </m:r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GB" altLang="en-US" sz="4000" dirty="0"/>
              </a:p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Font typeface="Times New Roman" pitchFamily="18" charset="0"/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4000" dirty="0" err="1" smtClean="0"/>
                  <a:t>temos</a:t>
                </a:r>
                <a:endParaRPr lang="en-GB" altLang="en-US" sz="4000" dirty="0" smtClean="0"/>
              </a:p>
              <a:p>
                <a:pPr marL="334963" indent="-334963">
                  <a:lnSpc>
                    <a:spcPct val="90000"/>
                  </a:lnSpc>
                  <a:spcBef>
                    <a:spcPts val="900"/>
                  </a:spcBef>
                  <a:buFont typeface="Times New Roman" pitchFamily="18" charset="0"/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altLang="en-US" sz="4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en-US" sz="40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⟹</m:t>
                          </m:r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en-GB" altLang="en-US" sz="400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en-US" sz="40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</m:acc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altLang="en-US" sz="3600" dirty="0" smtClean="0"/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370013"/>
                <a:ext cx="7847013" cy="4435251"/>
              </a:xfrm>
              <a:blipFill rotWithShape="1">
                <a:blip r:embed="rId3"/>
                <a:stretch>
                  <a:fillRect l="-2797" t="-3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01255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2. </a:t>
            </a:r>
            <a:r>
              <a:rPr lang="en-GB" altLang="en-US" dirty="0" err="1" smtClean="0"/>
              <a:t>Contrapositiva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ChangeArrowheads="1"/>
              </p:cNvSpPr>
              <p:nvPr/>
            </p:nvSpPr>
            <p:spPr bwMode="auto">
              <a:xfrm>
                <a:off x="838200" y="1295400"/>
                <a:ext cx="7543800" cy="3685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spcBef>
                    <a:spcPts val="700"/>
                  </a:spcBef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2pPr>
                <a:lvl3pPr marL="1143000" indent="-228600">
                  <a:spcBef>
                    <a:spcPts val="600"/>
                  </a:spcBef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3pPr>
                <a:lvl4pPr marL="1600200" indent="-228600">
                  <a:spcBef>
                    <a:spcPts val="500"/>
                  </a:spcBef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4pPr>
                <a:lvl5pPr marL="2057400" indent="-228600">
                  <a:spcBef>
                    <a:spcPts val="500"/>
                  </a:spcBef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5pPr>
                <a:lvl6pPr marL="2514600" indent="-228600" defTabSz="457200" eaLnBrk="0" fontAlgn="base" hangingPunct="0">
                  <a:lnSpc>
                    <a:spcPct val="86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6pPr>
                <a:lvl7pPr marL="2971800" indent="-228600" defTabSz="457200" eaLnBrk="0" fontAlgn="base" hangingPunct="0">
                  <a:lnSpc>
                    <a:spcPct val="86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7pPr>
                <a:lvl8pPr marL="3429000" indent="-228600" defTabSz="457200" eaLnBrk="0" fontAlgn="base" hangingPunct="0">
                  <a:lnSpc>
                    <a:spcPct val="86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8pPr>
                <a:lvl9pPr marL="3886200" indent="-228600" defTabSz="457200" eaLnBrk="0" fontAlgn="base" hangingPunct="0">
                  <a:lnSpc>
                    <a:spcPct val="86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Times New Roman" pitchFamily="18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GB" altLang="en-US" sz="4000" dirty="0" smtClean="0"/>
                  <a:t>Dada a </a:t>
                </a:r>
                <a:r>
                  <a:rPr lang="en-GB" altLang="en-US" sz="4000" dirty="0" err="1" smtClean="0"/>
                  <a:t>implica</a:t>
                </a:r>
                <a:r>
                  <a:rPr lang="pt-BR" altLang="en-US" sz="4000" dirty="0" smtClean="0"/>
                  <a:t>ç</a:t>
                </a:r>
                <a:r>
                  <a:rPr lang="pt-BR" sz="4000" dirty="0" smtClean="0"/>
                  <a:t>ã</a:t>
                </a:r>
                <a:r>
                  <a:rPr lang="en-GB" altLang="en-US" sz="4000" dirty="0" smtClean="0"/>
                  <a:t>o</a:t>
                </a:r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0" i="1" smtClean="0">
                          <a:latin typeface="Cambria Math"/>
                        </a:rPr>
                        <m:t>𝑝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𝑞</m:t>
                      </m:r>
                    </m:oMath>
                  </m:oMathPara>
                </a14:m>
                <a:endParaRPr lang="en-GB" altLang="en-US" sz="4000" dirty="0" smtClean="0"/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GB" altLang="en-US" sz="4000" dirty="0" err="1" smtClean="0"/>
                  <a:t>dizemos</a:t>
                </a:r>
                <a:r>
                  <a:rPr lang="en-GB" altLang="en-US" sz="4000" dirty="0" smtClean="0"/>
                  <a:t> que</a:t>
                </a:r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40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en-US" sz="40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en-US" sz="4000" i="1">
                              <a:latin typeface="Cambria Math"/>
                              <a:ea typeface="Cambria Math"/>
                            </a:rPr>
                            <m:t>⇒</m:t>
                          </m:r>
                          <m:acc>
                            <m:accPr>
                              <m:chr m:val="̅"/>
                              <m:ctrlPr>
                                <a:rPr lang="en-US" altLang="en-US" sz="400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en-US" sz="40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en-US" sz="4000" dirty="0" smtClean="0">
                  <a:ea typeface="Cambria Math"/>
                </a:endParaRPr>
              </a:p>
              <a:p>
                <a:pPr>
                  <a:lnSpc>
                    <a:spcPct val="100000"/>
                  </a:lnSpc>
                  <a:spcBef>
                    <a:spcPts val="2000"/>
                  </a:spcBef>
                  <a:buNone/>
                </a:pPr>
                <a:r>
                  <a:rPr lang="en-GB" altLang="en-US" sz="4000" dirty="0" smtClean="0"/>
                  <a:t>é </a:t>
                </a:r>
                <a:r>
                  <a:rPr lang="en-GB" altLang="en-US" sz="4000" dirty="0" err="1" smtClean="0"/>
                  <a:t>sua</a:t>
                </a:r>
                <a:r>
                  <a:rPr lang="en-GB" altLang="en-US" sz="4000" dirty="0" smtClean="0"/>
                  <a:t> </a:t>
                </a:r>
                <a:r>
                  <a:rPr lang="en-GB" altLang="en-US" sz="4000" b="1" i="1" dirty="0" err="1" smtClean="0"/>
                  <a:t>contrapositiva</a:t>
                </a:r>
                <a:r>
                  <a:rPr lang="en-GB" altLang="en-US" sz="4000" dirty="0" smtClean="0"/>
                  <a:t>.</a:t>
                </a:r>
                <a:endParaRPr lang="en-GB" altLang="en-US" sz="4000" dirty="0"/>
              </a:p>
            </p:txBody>
          </p:sp>
        </mc:Choice>
        <mc:Fallback xmlns="">
          <p:sp>
            <p:nvSpPr>
              <p:cNvPr id="8909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95400"/>
                <a:ext cx="7543800" cy="3685241"/>
              </a:xfrm>
              <a:prstGeom prst="rect">
                <a:avLst/>
              </a:prstGeom>
              <a:blipFill rotWithShape="1">
                <a:blip r:embed="rId3"/>
                <a:stretch>
                  <a:fillRect l="-2910" t="-2980" b="-629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2. </a:t>
            </a:r>
            <a:r>
              <a:rPr lang="en-GB" altLang="en-US" dirty="0" err="1" smtClean="0"/>
              <a:t>Exemplos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3600" i="1" dirty="0"/>
                  <a:t>“Se você passar, eu te dou um carro</a:t>
                </a:r>
                <a:r>
                  <a:rPr lang="pt-BR" sz="3600" i="1" dirty="0" smtClean="0"/>
                  <a:t>.”</a:t>
                </a:r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US" sz="3600" i="1" dirty="0" smtClean="0"/>
                  <a:t>“Se </a:t>
                </a:r>
                <a:r>
                  <a:rPr lang="en-US" sz="3600" i="1" dirty="0" err="1"/>
                  <a:t>beber</a:t>
                </a:r>
                <a:r>
                  <a:rPr lang="en-US" sz="3600" i="1" dirty="0"/>
                  <a:t>, </a:t>
                </a:r>
                <a:r>
                  <a:rPr lang="en-US" sz="3600" i="1" dirty="0" err="1"/>
                  <a:t>não</a:t>
                </a:r>
                <a:r>
                  <a:rPr lang="en-US" sz="3600" i="1" dirty="0"/>
                  <a:t> </a:t>
                </a:r>
                <a:r>
                  <a:rPr lang="en-US" sz="3600" i="1" dirty="0" err="1" smtClean="0"/>
                  <a:t>dirija</a:t>
                </a:r>
                <a:r>
                  <a:rPr lang="en-US" sz="3600" i="1" dirty="0" smtClean="0"/>
                  <a:t>.”</a:t>
                </a:r>
                <a:endParaRPr lang="en-GB" altLang="en-US" sz="3600" i="1" dirty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US" sz="3600" i="1" dirty="0"/>
                  <a:t>"</a:t>
                </a:r>
                <a:r>
                  <a:rPr lang="en-US" sz="3600" i="1" dirty="0" err="1"/>
                  <a:t>Todo</a:t>
                </a:r>
                <a:r>
                  <a:rPr lang="en-US" sz="3600" i="1" dirty="0"/>
                  <a:t> </a:t>
                </a:r>
                <a:r>
                  <a:rPr lang="en-US" sz="3600" i="1" dirty="0" err="1"/>
                  <a:t>homem</a:t>
                </a:r>
                <a:r>
                  <a:rPr lang="en-US" sz="3600" i="1" dirty="0"/>
                  <a:t> é mortal</a:t>
                </a:r>
                <a:r>
                  <a:rPr lang="en-US" sz="3600" i="1" dirty="0" smtClean="0"/>
                  <a:t>.”</a:t>
                </a:r>
                <a:endParaRPr lang="en-GB" altLang="en-US" sz="3600" i="1" dirty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3600" i="1" dirty="0"/>
                  <a:t>"Quem é italiano, é </a:t>
                </a:r>
                <a:r>
                  <a:rPr lang="pt-BR" sz="3600" i="1" dirty="0" smtClean="0"/>
                  <a:t>europeu.”</a:t>
                </a:r>
                <a:endParaRPr lang="pt-BR" sz="3600" i="1" dirty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3600" i="1" dirty="0"/>
                  <a:t>"Se homem, então não pode dar à </a:t>
                </a:r>
                <a:r>
                  <a:rPr lang="pt-BR" sz="3600" i="1" dirty="0" smtClean="0"/>
                  <a:t>luz.”</a:t>
                </a:r>
                <a:endParaRPr lang="en-GB" sz="3600" i="1" dirty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sz="3600" i="1" dirty="0"/>
                  <a:t>"Se m é ímpar, então m</a:t>
                </a:r>
                <a:r>
                  <a:rPr lang="pt-BR" sz="3600" i="1" baseline="30000" dirty="0"/>
                  <a:t>2</a:t>
                </a:r>
                <a:r>
                  <a:rPr lang="pt-BR" sz="3600" i="1" dirty="0"/>
                  <a:t> é </a:t>
                </a:r>
                <a:r>
                  <a:rPr lang="pt-BR" sz="3600" i="1" dirty="0" smtClean="0"/>
                  <a:t>ímpar.”</a:t>
                </a:r>
                <a:endParaRPr lang="pt-BR" sz="3600" i="1" dirty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pt-BR" altLang="en-US" sz="3600" i="1" dirty="0"/>
                  <a:t>“</a:t>
                </a:r>
                <a14:m>
                  <m:oMath xmlns:m="http://schemas.openxmlformats.org/officeDocument/2006/math">
                    <m:r>
                      <a:rPr lang="en-US" altLang="en-US" sz="3600" i="1">
                        <a:latin typeface="Cambria Math"/>
                      </a:rPr>
                      <m:t>𝑥</m:t>
                    </m:r>
                    <m:r>
                      <a:rPr lang="en-US" altLang="en-US" sz="3600" i="1">
                        <a:latin typeface="Cambria Math"/>
                      </a:rPr>
                      <m:t>=−1⇒</m:t>
                    </m:r>
                    <m:sSup>
                      <m:sSupPr>
                        <m:ctrlPr>
                          <a:rPr lang="en-US" altLang="en-US" sz="3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en-US" sz="36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36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3600" i="1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GB" altLang="en-US" sz="3600" i="1" dirty="0" smtClean="0"/>
                  <a:t>”</a:t>
                </a:r>
                <a:endParaRPr lang="en-GB" altLang="en-US" sz="3600" i="1" dirty="0"/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  <a:blipFill rotWithShape="1">
                <a:blip r:embed="rId3"/>
                <a:stretch>
                  <a:fillRect l="-2056" t="-213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 smtClean="0"/>
              <a:t>1. Enunciados Fechados e Abertos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</p:spPr>
            <p:txBody>
              <a:bodyPr numCol="2"/>
              <a:lstStyle/>
              <a:p>
                <a:pPr marL="606425" indent="-606425">
                  <a:lnSpc>
                    <a:spcPct val="100000"/>
                  </a:lnSpc>
                  <a:buFont typeface="Times New Roman" pitchFamily="18" charset="0"/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dirty="0" smtClean="0"/>
                  <a:t>Fechados:</a:t>
                </a:r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dirty="0" smtClean="0"/>
                  <a:t>2 </a:t>
                </a:r>
                <a:r>
                  <a:rPr lang="pt-BR" altLang="en-US" sz="4000" dirty="0"/>
                  <a:t>é</a:t>
                </a:r>
                <a:r>
                  <a:rPr lang="pt-BR" altLang="en-US" sz="4000" dirty="0" smtClean="0"/>
                  <a:t> par</a:t>
                </a:r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dirty="0" smtClean="0"/>
                  <a:t>2 </a:t>
                </a:r>
                <a:r>
                  <a:rPr lang="pt-BR" altLang="en-US" sz="4000" dirty="0"/>
                  <a:t>é</a:t>
                </a:r>
                <a:r>
                  <a:rPr lang="pt-BR" altLang="en-US" sz="4000" dirty="0" smtClean="0"/>
                  <a:t> primo</a:t>
                </a:r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dirty="0" smtClean="0"/>
                  <a:t>4 </a:t>
                </a:r>
                <a:r>
                  <a:rPr lang="pt-BR" altLang="en-US" sz="4000" dirty="0"/>
                  <a:t>é</a:t>
                </a:r>
                <a:r>
                  <a:rPr lang="pt-BR" altLang="en-US" sz="4000" dirty="0" smtClean="0"/>
                  <a:t> </a:t>
                </a:r>
                <a:r>
                  <a:rPr lang="pt-BR" altLang="en-US" sz="4000" dirty="0"/>
                  <a:t>í</a:t>
                </a:r>
                <a:r>
                  <a:rPr lang="pt-BR" altLang="en-US" sz="4000" dirty="0" smtClean="0"/>
                  <a:t>mpar</a:t>
                </a:r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altLang="en-US" sz="4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40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altLang="en-US" sz="4000" dirty="0" smtClean="0"/>
                  <a:t> </a:t>
                </a:r>
                <a:r>
                  <a:rPr lang="pt-BR" altLang="en-US" sz="4000" dirty="0"/>
                  <a:t>é</a:t>
                </a:r>
                <a:r>
                  <a:rPr lang="pt-BR" altLang="en-US" sz="4000" dirty="0" smtClean="0"/>
                  <a:t> irracional</a:t>
                </a:r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r>
                      <a:rPr lang="en-US" altLang="en-US" sz="4000" b="0" i="1" smtClean="0">
                        <a:latin typeface="Cambria Math"/>
                      </a:rPr>
                      <m:t>3</m:t>
                    </m:r>
                    <m:r>
                      <a:rPr lang="en-US" altLang="en-US" sz="4000" b="0" i="1" smtClean="0">
                        <a:latin typeface="Cambria Math"/>
                        <a:ea typeface="Cambria Math"/>
                      </a:rPr>
                      <m:t>≤3</m:t>
                    </m:r>
                  </m:oMath>
                </a14:m>
                <a:endParaRPr lang="pt-BR" altLang="en-US" sz="4000" dirty="0" smtClean="0"/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dirty="0" smtClean="0"/>
                  <a:t>Abertos:</a:t>
                </a:r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i="1" dirty="0"/>
                  <a:t>x</a:t>
                </a:r>
                <a:r>
                  <a:rPr lang="pt-BR" altLang="en-US" sz="4000" dirty="0" smtClean="0"/>
                  <a:t> é par</a:t>
                </a:r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i="1" dirty="0" smtClean="0"/>
                  <a:t>x</a:t>
                </a:r>
                <a:r>
                  <a:rPr lang="pt-BR" altLang="en-US" sz="4000" dirty="0" smtClean="0"/>
                  <a:t> </a:t>
                </a:r>
                <a:r>
                  <a:rPr lang="pt-BR" altLang="en-US" sz="4000" dirty="0"/>
                  <a:t>é</a:t>
                </a:r>
                <a:r>
                  <a:rPr lang="pt-BR" altLang="en-US" sz="4000" dirty="0" smtClean="0"/>
                  <a:t> primo</a:t>
                </a:r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4000" b="0" i="1" smtClean="0">
                        <a:latin typeface="Cambria Math"/>
                      </a:rPr>
                      <m:t>−8</m:t>
                    </m:r>
                    <m:r>
                      <a:rPr lang="en-US" altLang="en-US" sz="4000" b="0" i="1" smtClean="0">
                        <a:latin typeface="Cambria Math"/>
                      </a:rPr>
                      <m:t>𝑥</m:t>
                    </m:r>
                    <m:r>
                      <a:rPr lang="en-US" altLang="en-US" sz="4000" b="0" i="1" smtClean="0">
                        <a:latin typeface="Cambria Math"/>
                      </a:rPr>
                      <m:t>+1=0</m:t>
                    </m:r>
                  </m:oMath>
                </a14:m>
                <a:endParaRPr lang="pt-BR" altLang="en-US" sz="4000" dirty="0" smtClean="0"/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40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en-US" sz="40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en-US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en-US" sz="4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en-US" sz="4000" b="0" i="1" smtClean="0">
                        <a:latin typeface="Cambria Math"/>
                      </a:rPr>
                      <m:t>2</m:t>
                    </m:r>
                  </m:oMath>
                </a14:m>
                <a:endParaRPr lang="pt-BR" altLang="en-US" sz="4000" dirty="0" smtClean="0"/>
              </a:p>
              <a:p>
                <a:pPr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r>
                      <a:rPr lang="en-US" altLang="en-US" sz="4000" b="0" i="1" smtClean="0">
                        <a:latin typeface="Cambria Math"/>
                      </a:rPr>
                      <m:t>𝑦</m:t>
                    </m:r>
                    <m:r>
                      <a:rPr lang="en-US" altLang="en-US" sz="4000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en-US" sz="40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pt-BR" altLang="en-US" sz="4000" dirty="0" smtClean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  <a:blipFill rotWithShape="1">
                <a:blip r:embed="rId3"/>
                <a:stretch>
                  <a:fillRect l="-2742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2. </a:t>
            </a:r>
            <a:r>
              <a:rPr lang="en-GB" altLang="en-US" dirty="0" err="1" smtClean="0"/>
              <a:t>Exemplos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3600" dirty="0" smtClean="0"/>
                  <a:t>Mostre que</a:t>
                </a:r>
                <a:endParaRPr lang="en-US" altLang="en-US" sz="3600" dirty="0" smtClean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36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altLang="en-US" sz="36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alt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en-US" sz="3600" b="0" i="1" smtClean="0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GB" alt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altLang="en-US" sz="3600" b="0" i="1" smtClean="0">
                          <a:latin typeface="Cambria Math"/>
                        </a:rPr>
                        <m:t>−1≥0⇒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en-US" sz="3600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en-US" altLang="en-US" sz="3600" b="0" i="1" dirty="0" smtClean="0"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altLang="en-US" sz="3600" i="1" dirty="0" smtClean="0"/>
              </a:p>
              <a:p>
                <a:pPr>
                  <a:lnSpc>
                    <a:spcPct val="100000"/>
                  </a:lnSpc>
                  <a:spcBef>
                    <a:spcPts val="900"/>
                  </a:spcBef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r>
                  <a:rPr lang="en-GB" altLang="en-US" sz="3600" dirty="0"/>
                  <a:t>Mostre que</a:t>
                </a:r>
                <a:endParaRPr lang="en-US" altLang="en-US" sz="3600" dirty="0">
                  <a:latin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alt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altLang="en-US" sz="36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alt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en-US" sz="3600" i="1"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GB" altLang="en-US" sz="3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36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en-US" sz="3600" i="1">
                          <a:latin typeface="Cambria Math"/>
                        </a:rPr>
                        <m:t>+</m:t>
                      </m:r>
                      <m:r>
                        <a:rPr lang="en-US" altLang="en-US" sz="3600" i="1">
                          <a:latin typeface="Cambria Math"/>
                        </a:rPr>
                        <m:t>𝑥</m:t>
                      </m:r>
                      <m:r>
                        <a:rPr lang="en-US" altLang="en-US" sz="3600" i="1">
                          <a:latin typeface="Cambria Math"/>
                        </a:rPr>
                        <m:t>−1≥0⇒</m:t>
                      </m:r>
                      <m:r>
                        <a:rPr lang="en-US" altLang="en-US" sz="36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en-US" sz="36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en-US" sz="3600" i="1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altLang="en-US" sz="3600" i="1" dirty="0">
                  <a:ea typeface="Cambria Math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900"/>
                  </a:spcBef>
                  <a:buNone/>
                  <a:tabLst>
                    <a:tab pos="454025" algn="l"/>
                    <a:tab pos="911225" algn="l"/>
                    <a:tab pos="1368425" algn="l"/>
                    <a:tab pos="1825625" algn="l"/>
                    <a:tab pos="2282825" algn="l"/>
                    <a:tab pos="2740025" algn="l"/>
                    <a:tab pos="3197225" algn="l"/>
                    <a:tab pos="3654425" algn="l"/>
                    <a:tab pos="4111625" algn="l"/>
                    <a:tab pos="4568825" algn="l"/>
                    <a:tab pos="5026025" algn="l"/>
                    <a:tab pos="5483225" algn="l"/>
                    <a:tab pos="5940425" algn="l"/>
                    <a:tab pos="6397625" algn="l"/>
                    <a:tab pos="6854825" algn="l"/>
                    <a:tab pos="7312025" algn="l"/>
                    <a:tab pos="7769225" algn="l"/>
                    <a:tab pos="8226425" algn="l"/>
                    <a:tab pos="8683625" algn="l"/>
                    <a:tab pos="9140825" algn="l"/>
                  </a:tabLst>
                </a:pPr>
                <a:endParaRPr lang="en-GB" altLang="en-US" sz="3600" i="1" dirty="0"/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  <a:blipFill rotWithShape="1">
                <a:blip r:embed="rId3"/>
                <a:stretch>
                  <a:fillRect l="-2056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54914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4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Quantificadores</a:t>
            </a:r>
            <a:endParaRPr lang="en-GB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147248" cy="457358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dirty="0" err="1" smtClean="0"/>
              <a:t>Quantificadores</a:t>
            </a:r>
            <a:r>
              <a:rPr lang="en-GB" altLang="en-US" sz="4000" dirty="0" smtClean="0"/>
              <a:t> “</a:t>
            </a:r>
            <a:r>
              <a:rPr lang="en-GB" altLang="en-US" sz="4000" dirty="0" err="1" smtClean="0"/>
              <a:t>fecham</a:t>
            </a:r>
            <a:r>
              <a:rPr lang="en-GB" altLang="en-US" sz="4000" dirty="0" smtClean="0"/>
              <a:t>” </a:t>
            </a:r>
            <a:r>
              <a:rPr lang="en-GB" altLang="en-US" sz="4000" dirty="0" err="1" smtClean="0"/>
              <a:t>enunciados</a:t>
            </a:r>
            <a:r>
              <a:rPr lang="en-GB" altLang="en-US" sz="4000" dirty="0" smtClean="0"/>
              <a:t>:</a:t>
            </a:r>
            <a:endParaRPr lang="en-GB" altLang="en-US" sz="4000" dirty="0" smtClean="0"/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4000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i="1" dirty="0" smtClean="0"/>
              <a:t>Para </a:t>
            </a:r>
            <a:r>
              <a:rPr lang="en-GB" altLang="en-US" sz="4000" i="1" dirty="0" err="1" smtClean="0"/>
              <a:t>todo</a:t>
            </a:r>
            <a:r>
              <a:rPr lang="en-GB" altLang="en-US" sz="4000" i="1" dirty="0" smtClean="0"/>
              <a:t> x, p(x)</a:t>
            </a:r>
            <a:r>
              <a:rPr lang="en-GB" altLang="en-US" sz="4000" dirty="0" smtClean="0"/>
              <a:t> 		</a:t>
            </a:r>
            <a:r>
              <a:rPr lang="en-GB" altLang="en-US" sz="4000" u="sng" dirty="0" err="1" smtClean="0"/>
              <a:t>significa</a:t>
            </a:r>
            <a:r>
              <a:rPr lang="en-GB" altLang="en-US" sz="4000" dirty="0"/>
              <a:t>	</a:t>
            </a:r>
            <a:r>
              <a:rPr lang="en-GB" altLang="en-US" sz="4000" i="1" dirty="0" smtClean="0"/>
              <a:t>V(p)=U</a:t>
            </a:r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4000" dirty="0"/>
          </a:p>
          <a:p>
            <a:pPr marL="0" indent="0">
              <a:lnSpc>
                <a:spcPct val="100000"/>
              </a:lnSpc>
              <a:spcBef>
                <a:spcPts val="9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4000" i="1" dirty="0" err="1" smtClean="0"/>
              <a:t>Existe</a:t>
            </a:r>
            <a:r>
              <a:rPr lang="en-GB" altLang="en-US" sz="4000" i="1" dirty="0" smtClean="0"/>
              <a:t> x </a:t>
            </a:r>
            <a:r>
              <a:rPr lang="en-GB" altLang="en-US" sz="4000" i="1" dirty="0" err="1" smtClean="0"/>
              <a:t>tal</a:t>
            </a:r>
            <a:r>
              <a:rPr lang="en-GB" altLang="en-US" sz="4000" i="1" dirty="0" smtClean="0"/>
              <a:t> que p(x)</a:t>
            </a:r>
            <a:r>
              <a:rPr lang="en-GB" altLang="en-US" sz="4000" dirty="0"/>
              <a:t>	</a:t>
            </a:r>
            <a:r>
              <a:rPr lang="en-GB" altLang="en-US" sz="4000" u="sng" dirty="0" err="1" smtClean="0"/>
              <a:t>significa</a:t>
            </a:r>
            <a:r>
              <a:rPr lang="en-GB" altLang="en-US" sz="4000" dirty="0"/>
              <a:t>	</a:t>
            </a:r>
            <a:r>
              <a:rPr lang="en-GB" altLang="en-US" sz="4000" i="1" dirty="0" smtClean="0"/>
              <a:t>V(p)≠Ø</a:t>
            </a:r>
            <a:endParaRPr lang="en-GB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93522294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4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Exemplos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4000" dirty="0" smtClean="0"/>
                  <a:t>No universo dos reais...</a:t>
                </a:r>
              </a:p>
              <a:p>
                <a:r>
                  <a:rPr lang="pt-BR" sz="4000" i="1" dirty="0" smtClean="0"/>
                  <a:t>Para todo x,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40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pt-BR" sz="4000" dirty="0" smtClean="0"/>
                  <a:t>.</a:t>
                </a:r>
              </a:p>
              <a:p>
                <a:r>
                  <a:rPr lang="pt-BR" sz="4000" i="1" dirty="0" smtClean="0"/>
                  <a:t>Para </a:t>
                </a:r>
                <a:r>
                  <a:rPr lang="pt-BR" sz="4000" i="1" dirty="0"/>
                  <a:t>todo x</a:t>
                </a:r>
                <a:r>
                  <a:rPr lang="pt-BR" sz="4000" i="1" dirty="0" smtClean="0"/>
                  <a:t>,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=16</m:t>
                    </m:r>
                  </m:oMath>
                </a14:m>
                <a:endParaRPr lang="pt-BR" sz="4000" dirty="0" smtClean="0"/>
              </a:p>
              <a:p>
                <a:r>
                  <a:rPr lang="pt-BR" sz="4000" i="1" dirty="0" smtClean="0"/>
                  <a:t>Para </a:t>
                </a:r>
                <a:r>
                  <a:rPr lang="pt-BR" sz="4000" i="1" dirty="0"/>
                  <a:t>todo x</a:t>
                </a:r>
                <a:r>
                  <a:rPr lang="pt-BR" sz="4000" i="1" dirty="0" smtClean="0"/>
                  <a:t>,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</a:rPr>
                      <m:t>&lt;−1</m:t>
                    </m:r>
                  </m:oMath>
                </a14:m>
                <a:endParaRPr lang="pt-BR" sz="4000" i="1" dirty="0"/>
              </a:p>
              <a:p>
                <a:r>
                  <a:rPr lang="pt-BR" sz="4000" i="1" dirty="0" smtClean="0"/>
                  <a:t>Existe x tal que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40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pt-BR" sz="4000" dirty="0"/>
                  <a:t>.</a:t>
                </a:r>
              </a:p>
              <a:p>
                <a:r>
                  <a:rPr lang="pt-BR" sz="4000" i="1" dirty="0" smtClean="0"/>
                  <a:t>Existe x tal que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=16</m:t>
                    </m:r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endParaRPr lang="pt-BR" sz="4000" dirty="0"/>
              </a:p>
              <a:p>
                <a:r>
                  <a:rPr lang="pt-BR" sz="4000" i="1" dirty="0" smtClean="0"/>
                  <a:t>Existe x tal que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4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&lt;−1</m:t>
                    </m:r>
                    <m:r>
                      <a:rPr lang="en-US" sz="4000" b="0" i="1" smtClean="0">
                        <a:latin typeface="Cambria Math"/>
                      </a:rPr>
                      <m:t>.</m:t>
                    </m:r>
                  </m:oMath>
                </a14:m>
                <a:endParaRPr lang="pt-BR" sz="4000" i="1" dirty="0"/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  <a:blipFill rotWithShape="1">
                <a:blip r:embed="rId3"/>
                <a:stretch>
                  <a:fillRect l="-2742" t="-4267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3549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4. </a:t>
            </a:r>
            <a:r>
              <a:rPr lang="en-GB" altLang="en-US" dirty="0" err="1" smtClean="0"/>
              <a:t>Discuta</a:t>
            </a:r>
            <a:r>
              <a:rPr lang="en-GB" altLang="en-US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9393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000" dirty="0" smtClean="0">
                    <a:latin typeface="Cambria Math"/>
                    <a:ea typeface="Cambria Math"/>
                  </a:rPr>
                  <a:t>O que as </a:t>
                </a:r>
                <a:r>
                  <a:rPr lang="en-US" sz="4000" dirty="0" err="1" smtClean="0">
                    <a:latin typeface="Cambria Math"/>
                    <a:ea typeface="Cambria Math"/>
                  </a:rPr>
                  <a:t>frases</a:t>
                </a:r>
                <a:r>
                  <a:rPr lang="en-US" sz="4000" dirty="0" smtClean="0">
                    <a:latin typeface="Cambria Math"/>
                    <a:ea typeface="Cambria Math"/>
                  </a:rPr>
                  <a:t> a </a:t>
                </a:r>
                <a:r>
                  <a:rPr lang="en-US" sz="4000" dirty="0" err="1" smtClean="0">
                    <a:latin typeface="Cambria Math"/>
                    <a:ea typeface="Cambria Math"/>
                  </a:rPr>
                  <a:t>seguir</a:t>
                </a:r>
                <a:r>
                  <a:rPr lang="en-US" sz="40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4000" dirty="0" err="1" smtClean="0">
                    <a:latin typeface="Cambria Math"/>
                    <a:ea typeface="Cambria Math"/>
                  </a:rPr>
                  <a:t>dizem</a:t>
                </a:r>
                <a:r>
                  <a:rPr lang="en-US" sz="40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4000" dirty="0" err="1" smtClean="0">
                    <a:latin typeface="Cambria Math"/>
                    <a:ea typeface="Cambria Math"/>
                  </a:rPr>
                  <a:t>sobre</a:t>
                </a:r>
                <a:r>
                  <a:rPr lang="en-US" sz="4000" dirty="0" smtClean="0">
                    <a:latin typeface="Cambria Math"/>
                    <a:ea typeface="Cambria Math"/>
                  </a:rPr>
                  <a:t> </a:t>
                </a:r>
                <a:r>
                  <a:rPr lang="en-US" sz="4000" i="1" dirty="0" smtClean="0">
                    <a:latin typeface="Cambria Math"/>
                    <a:ea typeface="Cambria Math"/>
                  </a:rPr>
                  <a:t>a</a:t>
                </a:r>
                <a:r>
                  <a:rPr lang="en-US" sz="4000" dirty="0" smtClean="0">
                    <a:latin typeface="Cambria Math"/>
                    <a:ea typeface="Cambria Math"/>
                  </a:rPr>
                  <a:t>, </a:t>
                </a:r>
                <a:r>
                  <a:rPr lang="en-US" sz="4000" i="1" dirty="0" smtClean="0">
                    <a:latin typeface="Cambria Math"/>
                    <a:ea typeface="Cambria Math"/>
                  </a:rPr>
                  <a:t>b</a:t>
                </a:r>
                <a:r>
                  <a:rPr lang="en-US" sz="4000" dirty="0" smtClean="0">
                    <a:latin typeface="Cambria Math"/>
                    <a:ea typeface="Cambria Math"/>
                  </a:rPr>
                  <a:t> e </a:t>
                </a:r>
                <a:r>
                  <a:rPr lang="en-US" sz="4000" i="1" dirty="0" smtClean="0">
                    <a:latin typeface="Cambria Math"/>
                    <a:ea typeface="Cambria Math"/>
                  </a:rPr>
                  <a:t>c</a:t>
                </a:r>
                <a:r>
                  <a:rPr lang="en-US" sz="4000" dirty="0" smtClean="0">
                    <a:latin typeface="Cambria Math"/>
                    <a:ea typeface="Cambria Math"/>
                  </a:rPr>
                  <a:t>?</a:t>
                </a:r>
                <a:endParaRPr lang="en-US" sz="4000" b="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40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𝑡𝑎𝑙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𝑞𝑢𝑒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𝑏𝑥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4000" dirty="0">
                  <a:ea typeface="Cambria Math"/>
                </a:endParaRPr>
              </a:p>
              <a:p>
                <a:pPr marL="0" indent="0">
                  <a:buNone/>
                </a:pPr>
                <a:endParaRPr lang="pt-BR" sz="40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𝑏𝑥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40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4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939307"/>
              </a:xfrm>
              <a:blipFill rotWithShape="1">
                <a:blip r:embed="rId3"/>
                <a:stretch>
                  <a:fillRect l="-2742" t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312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4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Negando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Quantificadores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</p:spPr>
            <p:txBody>
              <a:bodyPr/>
              <a:lstStyle/>
              <a:p>
                <a:r>
                  <a:rPr lang="pt-BR" sz="4000" i="1" dirty="0" smtClean="0"/>
                  <a:t>“Todo homem é mortal”.</a:t>
                </a:r>
                <a:endParaRPr lang="pt-BR" sz="4000" i="1" dirty="0"/>
              </a:p>
              <a:p>
                <a:r>
                  <a:rPr lang="pt-BR" sz="4000" i="1" dirty="0" smtClean="0"/>
                  <a:t>“Há </a:t>
                </a:r>
                <a:r>
                  <a:rPr lang="pt-BR" sz="4000" i="1" dirty="0"/>
                  <a:t>políticos </a:t>
                </a:r>
                <a:r>
                  <a:rPr lang="pt-BR" sz="4000" i="1" dirty="0" smtClean="0"/>
                  <a:t>honestos”.</a:t>
                </a:r>
              </a:p>
              <a:p>
                <a:r>
                  <a:rPr lang="pt-BR" sz="4000" i="1" dirty="0" smtClean="0"/>
                  <a:t>“Todo carioca </a:t>
                </a:r>
                <a:r>
                  <a:rPr lang="pt-BR" sz="4000" i="1" dirty="0"/>
                  <a:t>é</a:t>
                </a:r>
                <a:r>
                  <a:rPr lang="pt-BR" sz="4000" i="1" dirty="0" smtClean="0"/>
                  <a:t> brasileiro”.</a:t>
                </a:r>
              </a:p>
              <a:p>
                <a:r>
                  <a:rPr lang="pt-BR" sz="4000" i="1" dirty="0" smtClean="0"/>
                  <a:t>“</a:t>
                </a:r>
                <a14:m>
                  <m:oMath xmlns:m="http://schemas.openxmlformats.org/officeDocument/2006/math">
                    <m:r>
                      <a:rPr lang="pt-BR" sz="40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  <a:ea typeface="Cambria Math"/>
                      </a:rPr>
                      <m:t>≥1</m:t>
                    </m:r>
                    <m:r>
                      <m:rPr>
                        <m:nor/>
                      </m:rPr>
                      <a:rPr lang="pt-BR" sz="4000" i="1" dirty="0"/>
                      <m:t>”</m:t>
                    </m:r>
                  </m:oMath>
                </a14:m>
                <a:endParaRPr lang="en-US" sz="4000" b="0" i="1" dirty="0" smtClean="0">
                  <a:latin typeface="Cambria Math"/>
                  <a:ea typeface="Cambria Math"/>
                </a:endParaRPr>
              </a:p>
              <a:p>
                <a:r>
                  <a:rPr lang="pt-BR" sz="4000" i="1" dirty="0"/>
                  <a:t>“</a:t>
                </a:r>
                <a14:m>
                  <m:oMath xmlns:m="http://schemas.openxmlformats.org/officeDocument/2006/math">
                    <m:r>
                      <a:rPr lang="pt-BR" sz="40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m:rPr>
                        <m:nor/>
                      </m:rPr>
                      <a:rPr lang="pt-BR" sz="4000" i="1" dirty="0"/>
                      <m:t>”</m:t>
                    </m:r>
                  </m:oMath>
                </a14:m>
                <a:endParaRPr lang="en-US" sz="4000" i="1" dirty="0" smtClean="0">
                  <a:latin typeface="Cambria Math"/>
                  <a:ea typeface="Cambria Math"/>
                </a:endParaRPr>
              </a:p>
              <a:p>
                <a:r>
                  <a:rPr lang="pt-BR" sz="4000" i="1" dirty="0"/>
                  <a:t>“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, </m:t>
                    </m:r>
                    <m:sSup>
                      <m:sSupPr>
                        <m:ctrlPr>
                          <a:rPr lang="en-US" sz="4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𝑥</m:t>
                    </m:r>
                    <m:r>
                      <m:rPr>
                        <m:nor/>
                      </m:rPr>
                      <a:rPr lang="pt-BR" sz="4000" i="1" dirty="0"/>
                      <m:t>”</m:t>
                    </m:r>
                  </m:oMath>
                </a14:m>
                <a:endParaRPr lang="en-US" sz="4000" i="1" dirty="0">
                  <a:latin typeface="Cambria Math"/>
                  <a:ea typeface="Cambria Math"/>
                </a:endParaRPr>
              </a:p>
              <a:p>
                <a:endParaRPr lang="en-US" sz="4000" i="1" dirty="0">
                  <a:latin typeface="Cambria Math"/>
                  <a:ea typeface="Cambria Math"/>
                </a:endParaRPr>
              </a:p>
              <a:p>
                <a:endParaRPr lang="en-US" sz="40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  <a:blipFill rotWithShape="1">
                <a:blip r:embed="rId3"/>
                <a:stretch>
                  <a:fillRect l="-2437" t="-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17217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4</a:t>
            </a:r>
            <a:r>
              <a:rPr lang="en-GB" altLang="en-US" dirty="0" smtClean="0"/>
              <a:t>. </a:t>
            </a:r>
            <a:r>
              <a:rPr lang="en-GB" altLang="en-US" dirty="0" err="1"/>
              <a:t>Negando</a:t>
            </a:r>
            <a:r>
              <a:rPr lang="en-GB" altLang="en-US" dirty="0"/>
              <a:t> </a:t>
            </a:r>
            <a:r>
              <a:rPr lang="en-GB" altLang="en-US" dirty="0" err="1"/>
              <a:t>Quantificadores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4000" dirty="0" smtClean="0"/>
                  <a:t>Em suma:</a:t>
                </a:r>
              </a:p>
              <a:p>
                <a:pPr marL="0" indent="0">
                  <a:buNone/>
                </a:pPr>
                <a:endParaRPr lang="pt-BR" sz="4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∀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ba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≡∃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𝑡𝑞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bar>
                    </m:oMath>
                  </m:oMathPara>
                </a14:m>
                <a:endParaRPr lang="en-US" sz="4000" b="0" i="1" dirty="0" smtClean="0">
                  <a:latin typeface="Cambria Math"/>
                  <a:ea typeface="Cambria Math"/>
                </a:endParaRPr>
              </a:p>
              <a:p>
                <a:pPr marL="0" indent="0" algn="ctr">
                  <a:buNone/>
                </a:pPr>
                <a:r>
                  <a:rPr lang="en-US" sz="4000" dirty="0" smtClean="0">
                    <a:latin typeface="Cambria Math"/>
                    <a:ea typeface="Cambria Math"/>
                  </a:rPr>
                  <a:t>(o </a:t>
                </a:r>
                <a:r>
                  <a:rPr lang="en-US" sz="4000" i="1" dirty="0" smtClean="0">
                    <a:latin typeface="Cambria Math"/>
                    <a:ea typeface="Cambria Math"/>
                  </a:rPr>
                  <a:t>contra-</a:t>
                </a:r>
                <a:r>
                  <a:rPr lang="en-US" sz="4000" i="1" dirty="0" err="1" smtClean="0">
                    <a:latin typeface="Cambria Math"/>
                    <a:ea typeface="Cambria Math"/>
                  </a:rPr>
                  <a:t>exemplo</a:t>
                </a:r>
                <a:r>
                  <a:rPr lang="en-US" sz="4000" dirty="0" smtClean="0">
                    <a:latin typeface="Cambria Math"/>
                    <a:ea typeface="Cambria Math"/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4000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4000" i="1" smtClean="0">
                              <a:latin typeface="Cambria Math"/>
                              <a:ea typeface="Cambria Math"/>
                            </a:rPr>
                            <m:t>∃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𝑡𝑞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bar>
                      <m:r>
                        <a:rPr lang="en-US" sz="4000" i="1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, </m:t>
                      </m:r>
                      <m:bar>
                        <m:barPr>
                          <m:pos m:val="top"/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bar>
                    </m:oMath>
                  </m:oMathPara>
                </a14:m>
                <a:endParaRPr lang="en-US" sz="40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40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  <a:blipFill rotWithShape="1">
                <a:blip r:embed="rId3"/>
                <a:stretch>
                  <a:fillRect l="-2742" t="-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03793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4. </a:t>
            </a:r>
            <a:r>
              <a:rPr lang="en-GB" altLang="en-US" dirty="0" err="1" smtClean="0"/>
              <a:t>Julgue</a:t>
            </a:r>
            <a:r>
              <a:rPr lang="en-GB" altLang="en-US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548798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=1⇒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en-US" sz="4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40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1⇒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=−1</m:t>
                      </m:r>
                    </m:oMath>
                  </m:oMathPara>
                </a14:m>
                <a:endParaRPr lang="pt-BR" sz="4000" dirty="0" smtClean="0"/>
              </a:p>
              <a:p>
                <a:pPr marL="0" indent="0">
                  <a:buNone/>
                </a:pPr>
                <a:endParaRPr lang="pt-BR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  <m:r>
                            <a:rPr lang="en-US" sz="4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4000" dirty="0" smtClean="0"/>
              </a:p>
              <a:p>
                <a:pPr marL="0" indent="0">
                  <a:buNone/>
                </a:pPr>
                <a:endParaRPr lang="pt-BR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 smtClean="0">
                          <a:latin typeface="Cambria Math"/>
                          <a:ea typeface="Cambria Math"/>
                        </a:rPr>
                        <m:t>,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40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40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40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, </m:t>
                      </m:r>
                      <m:rad>
                        <m:radPr>
                          <m:degHide m:val="on"/>
                          <m:ctrlPr>
                            <a:rPr lang="en-US" sz="40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sz="4000" dirty="0"/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548798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2272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4</a:t>
            </a:r>
            <a:r>
              <a:rPr lang="en-GB" altLang="en-US" dirty="0" smtClean="0"/>
              <a:t>. </a:t>
            </a:r>
            <a:r>
              <a:rPr lang="en-GB" altLang="en-US" dirty="0" err="1" smtClean="0"/>
              <a:t>Ordem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Quantificadores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4000" dirty="0" smtClean="0"/>
                  <a:t>Considere no universo da sua turma:</a:t>
                </a:r>
              </a:p>
              <a:p>
                <a:pPr marL="0" indent="0">
                  <a:buNone/>
                </a:pPr>
                <a:endParaRPr lang="pt-BR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,∃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𝑡𝑎𝑙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𝑞𝑢𝑒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𝑛𝑎𝑚𝑜𝑟𝑎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sz="4000" dirty="0" smtClean="0"/>
              </a:p>
              <a:p>
                <a:pPr marL="0" indent="0">
                  <a:buNone/>
                </a:pPr>
                <a:endParaRPr lang="pt-BR" sz="4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𝑡𝑎𝑙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𝑞𝑢𝑒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∀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𝑛𝑎𝑚𝑜𝑟𝑎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pt-BR" sz="4000" dirty="0"/>
              </a:p>
              <a:p>
                <a:pPr marL="0" indent="0">
                  <a:buNone/>
                </a:pPr>
                <a:endParaRPr lang="pt-BR" sz="4000" dirty="0" smtClean="0"/>
              </a:p>
              <a:p>
                <a:pPr marL="0" indent="0">
                  <a:buNone/>
                </a:pPr>
                <a:r>
                  <a:rPr lang="pt-BR" sz="4000" dirty="0" smtClean="0"/>
                  <a:t>Qual a diferen</a:t>
                </a:r>
                <a:r>
                  <a:rPr lang="pt-BR" altLang="en-US" sz="4000" dirty="0" smtClean="0"/>
                  <a:t>ç</a:t>
                </a:r>
                <a:r>
                  <a:rPr lang="pt-BR" sz="4000" dirty="0" smtClean="0"/>
                  <a:t>a?</a:t>
                </a: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573587"/>
              </a:xfrm>
              <a:blipFill rotWithShape="1">
                <a:blip r:embed="rId3"/>
                <a:stretch>
                  <a:fillRect l="-2742" t="-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11317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4. </a:t>
            </a:r>
            <a:r>
              <a:rPr lang="en-GB" altLang="en-US" dirty="0" err="1" smtClean="0"/>
              <a:t>Julgue</a:t>
            </a:r>
            <a:r>
              <a:rPr lang="en-GB" altLang="en-US" dirty="0" smtClean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93930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, ∃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𝑡𝑎𝑙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𝑞𝑢𝑒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0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sz="40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𝑡𝑎𝑙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𝑢𝑒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4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40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40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, ∃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𝑡𝑎𝑙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𝑢𝑒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40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  <a:ea typeface="Cambria Math"/>
                        </a:rPr>
                        <m:t>∃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𝑡𝑎𝑙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𝑞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𝑢𝑒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 ∀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4000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sz="400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4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939307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85350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/>
              <a:t>1. </a:t>
            </a:r>
            <a:r>
              <a:rPr lang="pt-BR" altLang="en-US" dirty="0" smtClean="0"/>
              <a:t>Enunciados Fechados </a:t>
            </a:r>
            <a:r>
              <a:rPr lang="pt-BR" altLang="en-US" dirty="0"/>
              <a:t>e </a:t>
            </a:r>
            <a:r>
              <a:rPr lang="pt-BR" altLang="en-US" dirty="0" smtClean="0"/>
              <a:t>Abertos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5130800"/>
              </a:xfrm>
            </p:spPr>
            <p:txBody>
              <a:bodyPr/>
              <a:lstStyle/>
              <a:p>
                <a:pPr marL="606425" indent="-606425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  <a:defRPr/>
                </a:pPr>
                <a:r>
                  <a:rPr lang="pt-BR" altLang="en-US" sz="4000" b="1" dirty="0" smtClean="0"/>
                  <a:t>Fechados:</a:t>
                </a:r>
                <a:r>
                  <a:rPr lang="pt-BR" altLang="en-US" sz="4000" dirty="0" smtClean="0"/>
                  <a:t> t</a:t>
                </a:r>
                <a:r>
                  <a:rPr lang="en-US" sz="4000" dirty="0" smtClean="0"/>
                  <a:t>ê</a:t>
                </a:r>
                <a:r>
                  <a:rPr lang="pt-BR" altLang="en-US" sz="4000" dirty="0" smtClean="0"/>
                  <a:t>m valor (V ou F).</a:t>
                </a:r>
              </a:p>
              <a:p>
                <a:pPr marL="606425" indent="-606425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  <a:defRPr/>
                </a:pPr>
                <a:r>
                  <a:rPr lang="pt-BR" altLang="en-US" sz="4000" b="1" dirty="0" smtClean="0"/>
                  <a:t>Abertos: </a:t>
                </a:r>
                <a:r>
                  <a:rPr lang="pt-BR" altLang="en-US" sz="4000" dirty="0" smtClean="0"/>
                  <a:t>nem V nem F; t</a:t>
                </a:r>
                <a:r>
                  <a:rPr lang="en-US" sz="4000" dirty="0" smtClean="0"/>
                  <a:t>ê</a:t>
                </a:r>
                <a:r>
                  <a:rPr lang="pt-BR" altLang="en-US" sz="4000" dirty="0" smtClean="0"/>
                  <a:t>m conjunto-verdade (num universo).</a:t>
                </a:r>
              </a:p>
              <a:p>
                <a:pPr marL="606425" indent="-606425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  <a:defRPr/>
                </a:pPr>
                <a:endParaRPr lang="pt-BR" altLang="en-US" sz="4000" b="1" dirty="0"/>
              </a:p>
              <a:p>
                <a:pPr marL="606425" indent="-606425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  <a:defRPr/>
                </a:pPr>
                <a:r>
                  <a:rPr lang="pt-BR" altLang="en-US" sz="4000" b="1" dirty="0" smtClean="0"/>
                  <a:t>Exemplo: </a:t>
                </a:r>
                <a14:m>
                  <m:oMath xmlns:m="http://schemas.openxmlformats.org/officeDocument/2006/math">
                    <m:r>
                      <a:rPr lang="en-US" altLang="en-US" sz="4000" b="1" i="0" smtClean="0">
                        <a:latin typeface="Cambria Math"/>
                        <a:ea typeface="Cambria Math"/>
                      </a:rPr>
                      <m:t>𝐔</m:t>
                    </m:r>
                    <m:r>
                      <a:rPr lang="en-US" altLang="en-US" sz="4000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altLang="en-US" sz="4000" b="1" i="1" smtClean="0">
                        <a:latin typeface="Cambria Math"/>
                        <a:ea typeface="Cambria Math"/>
                      </a:rPr>
                      <m:t>ℕ</m:t>
                    </m:r>
                    <m:r>
                      <a:rPr lang="en-US" altLang="en-US" sz="40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pt-BR" altLang="en-US" sz="4000" b="1" dirty="0" smtClean="0"/>
                  <a:t>{0,1,2,...}</a:t>
                </a:r>
                <a:endParaRPr lang="pt-BR" altLang="en-US" sz="4000" b="1" dirty="0"/>
              </a:p>
              <a:p>
                <a:pPr marL="606425" indent="-606425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  <a:defRPr/>
                </a:pPr>
                <a:r>
                  <a:rPr lang="pt-BR" altLang="en-US" sz="4000" b="1" i="1" dirty="0"/>
                  <a:t>P</a:t>
                </a:r>
                <a:r>
                  <a:rPr lang="pt-BR" altLang="en-US" sz="4000" b="1" i="1" dirty="0" smtClean="0"/>
                  <a:t>(x): x</a:t>
                </a:r>
                <a:r>
                  <a:rPr lang="pt-BR" altLang="en-US" sz="4000" b="1" dirty="0" smtClean="0"/>
                  <a:t> é par				V={0,2,4,6,...}</a:t>
                </a:r>
              </a:p>
              <a:p>
                <a:pPr marL="606425" indent="-606425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  <a:defRPr/>
                </a:pPr>
                <a:r>
                  <a:rPr lang="pt-BR" altLang="en-US" sz="4000" b="1" i="1" dirty="0" smtClean="0"/>
                  <a:t>Q(x):</a:t>
                </a:r>
                <a:r>
                  <a:rPr lang="pt-BR" altLang="en-US" sz="40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4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en-US" sz="4000" b="1" i="1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altLang="en-US" sz="4000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4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en-US" sz="4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en-US" sz="4000" b="1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en-US" sz="4000" b="1" i="1">
                        <a:latin typeface="Cambria Math"/>
                      </a:rPr>
                      <m:t>𝟐</m:t>
                    </m:r>
                  </m:oMath>
                </a14:m>
                <a:r>
                  <a:rPr lang="pt-BR" altLang="en-US" sz="4000" b="1" dirty="0" smtClean="0"/>
                  <a:t>		V={0,1}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5130800"/>
              </a:xfrm>
              <a:blipFill rotWithShape="1">
                <a:blip r:embed="rId3"/>
                <a:stretch>
                  <a:fillRect l="-2742" t="-2140" b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 smtClean="0"/>
              <a:t>1. Conectivos (E, OU, NÃO)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51308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4000" dirty="0" smtClean="0"/>
              <a:t>Novos enunciados a partir de antigos:</a:t>
            </a:r>
          </a:p>
          <a:p>
            <a:pPr marL="0" indent="0" algn="ctr">
              <a:lnSpc>
                <a:spcPct val="100000"/>
              </a:lnSpc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4000" dirty="0"/>
              <a:t>2 </a:t>
            </a:r>
            <a:r>
              <a:rPr lang="pt-BR" altLang="en-US" sz="4000" b="1" u="sng" dirty="0"/>
              <a:t>NÃO</a:t>
            </a:r>
            <a:r>
              <a:rPr lang="pt-BR" altLang="en-US" sz="4000" dirty="0"/>
              <a:t> é </a:t>
            </a:r>
            <a:r>
              <a:rPr lang="pt-BR" altLang="en-US" sz="4000" dirty="0" smtClean="0"/>
              <a:t>par</a:t>
            </a:r>
          </a:p>
          <a:p>
            <a:pPr marL="0" indent="0" algn="ctr">
              <a:lnSpc>
                <a:spcPct val="100000"/>
              </a:lnSpc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4000" dirty="0" smtClean="0"/>
              <a:t>2 </a:t>
            </a:r>
            <a:r>
              <a:rPr lang="pt-BR" altLang="en-US" sz="4000" dirty="0"/>
              <a:t>é par </a:t>
            </a:r>
            <a:r>
              <a:rPr lang="pt-BR" altLang="en-US" sz="4000" b="1" u="sng" dirty="0"/>
              <a:t>E</a:t>
            </a:r>
            <a:r>
              <a:rPr lang="pt-BR" altLang="en-US" sz="4000" dirty="0"/>
              <a:t> 2 é primo</a:t>
            </a:r>
          </a:p>
          <a:p>
            <a:pPr marL="0" indent="0" algn="ctr">
              <a:lnSpc>
                <a:spcPct val="100000"/>
              </a:lnSpc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  <a:defRPr/>
            </a:pPr>
            <a:r>
              <a:rPr lang="pt-BR" altLang="en-US" sz="4000" dirty="0"/>
              <a:t>2 é par </a:t>
            </a:r>
            <a:r>
              <a:rPr lang="pt-BR" altLang="en-US" sz="4000" b="1" u="sng" dirty="0"/>
              <a:t>OU</a:t>
            </a:r>
            <a:r>
              <a:rPr lang="pt-BR" altLang="en-US" sz="4000" dirty="0"/>
              <a:t> 4 é </a:t>
            </a:r>
            <a:r>
              <a:rPr lang="pt-BR" altLang="en-US" sz="4000" dirty="0" smtClean="0"/>
              <a:t>impar</a:t>
            </a:r>
            <a:endParaRPr lang="pt-BR" altLang="en-US" sz="40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/>
              <a:t>1. Conectivos (E, OU, NÃO)</a:t>
            </a:r>
            <a:endParaRPr lang="en-GB" altLang="en-US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291264" cy="2347019"/>
          </a:xfrm>
        </p:spPr>
        <p:txBody>
          <a:bodyPr numCol="1"/>
          <a:lstStyle/>
          <a:p>
            <a:pPr marL="606425" indent="-606425">
              <a:lnSpc>
                <a:spcPct val="100000"/>
              </a:lnSpc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4000" dirty="0" smtClean="0"/>
              <a:t>N</a:t>
            </a:r>
            <a:r>
              <a:rPr lang="pt-BR" altLang="en-US" sz="4400" dirty="0" smtClean="0"/>
              <a:t>ã</a:t>
            </a:r>
            <a:r>
              <a:rPr lang="pt-BR" altLang="en-US" sz="4000" dirty="0" smtClean="0"/>
              <a:t>o			E							Ou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306484"/>
                  </p:ext>
                </p:extLst>
              </p:nvPr>
            </p:nvGraphicFramePr>
            <p:xfrm>
              <a:off x="548640" y="2103120"/>
              <a:ext cx="1254760" cy="19202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627380"/>
                    <a:gridCol w="62738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 smtClean="0"/>
                            <a:t>p</a:t>
                          </a:r>
                          <a:endParaRPr lang="en-US" sz="3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/>
                            <a:t>V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/>
                            <a:t>F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/>
                            <a:t>F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/>
                            <a:t>V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0306484"/>
                  </p:ext>
                </p:extLst>
              </p:nvPr>
            </p:nvGraphicFramePr>
            <p:xfrm>
              <a:off x="548640" y="2103120"/>
              <a:ext cx="1254760" cy="192024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627380"/>
                    <a:gridCol w="62738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 smtClean="0"/>
                            <a:t>p</a:t>
                          </a:r>
                          <a:endParaRPr lang="en-US" sz="3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5238" b="-235238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/>
                            <a:t>V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/>
                            <a:t>F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/>
                            <a:t>F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 smtClean="0"/>
                            <a:t>V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932010"/>
              </p:ext>
            </p:extLst>
          </p:nvPr>
        </p:nvGraphicFramePr>
        <p:xfrm>
          <a:off x="2651760" y="2103120"/>
          <a:ext cx="2440940" cy="3200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27380"/>
                <a:gridCol w="627380"/>
                <a:gridCol w="118618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p</a:t>
                      </a:r>
                      <a:endParaRPr lang="en-US" sz="3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q</a:t>
                      </a:r>
                      <a:endParaRPr lang="en-US" sz="3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p</a:t>
                      </a:r>
                      <a:r>
                        <a:rPr lang="en-US" sz="3600" i="1" baseline="0" dirty="0" smtClean="0"/>
                        <a:t> </a:t>
                      </a:r>
                      <a:r>
                        <a:rPr lang="en-US" sz="3600" dirty="0" smtClean="0"/>
                        <a:t>e </a:t>
                      </a:r>
                      <a:r>
                        <a:rPr lang="en-US" sz="3600" i="1" dirty="0" smtClean="0"/>
                        <a:t>q</a:t>
                      </a:r>
                      <a:endParaRPr lang="en-US" sz="3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76685"/>
              </p:ext>
            </p:extLst>
          </p:nvPr>
        </p:nvGraphicFramePr>
        <p:xfrm>
          <a:off x="6035040" y="2103120"/>
          <a:ext cx="2720340" cy="3200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627380"/>
                <a:gridCol w="627380"/>
                <a:gridCol w="146558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p</a:t>
                      </a:r>
                      <a:endParaRPr lang="en-US" sz="3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q</a:t>
                      </a:r>
                      <a:endParaRPr lang="en-US" sz="3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i="1" dirty="0" smtClean="0"/>
                        <a:t>p</a:t>
                      </a:r>
                      <a:r>
                        <a:rPr lang="en-US" sz="3600" i="1" baseline="0" dirty="0" smtClean="0"/>
                        <a:t> </a:t>
                      </a:r>
                      <a:r>
                        <a:rPr lang="en-US" sz="3600" b="1" i="1" baseline="0" dirty="0" err="1" smtClean="0"/>
                        <a:t>ou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i="1" dirty="0" smtClean="0"/>
                        <a:t>q</a:t>
                      </a:r>
                      <a:endParaRPr lang="en-US" sz="3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V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F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 smtClean="0"/>
              <a:t>1. </a:t>
            </a:r>
            <a:r>
              <a:rPr lang="en-GB" altLang="en-US" dirty="0" err="1" smtClean="0"/>
              <a:t>Propriedades</a:t>
            </a:r>
            <a:endParaRPr lang="en-GB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5130800"/>
              </a:xfrm>
            </p:spPr>
            <p:txBody>
              <a:bodyPr/>
              <a:lstStyle/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̿"/>
                        <m:ctrlPr>
                          <a:rPr lang="pt-BR" altLang="en-US" sz="36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36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en-US" sz="3600" b="1" i="1" smtClean="0">
                        <a:latin typeface="Cambria Math"/>
                      </a:rPr>
                      <m:t>=</m:t>
                    </m:r>
                    <m:r>
                      <a:rPr lang="en-US" altLang="en-US" sz="3600" b="1" i="1" smtClean="0">
                        <a:latin typeface="Cambria Math"/>
                      </a:rPr>
                      <m:t>𝒑</m:t>
                    </m:r>
                  </m:oMath>
                </a14:m>
                <a:endParaRPr lang="en-US" altLang="en-US" sz="3600" b="1" dirty="0" smtClean="0"/>
              </a:p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endParaRPr lang="pt-BR" altLang="en-US" sz="3600" b="1" u="sng" dirty="0" smtClean="0"/>
              </a:p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r>
                      <a:rPr lang="en-US" altLang="en-US" sz="3600" b="1" i="1" smtClean="0">
                        <a:latin typeface="Cambria Math"/>
                      </a:rPr>
                      <m:t>𝒑</m:t>
                    </m:r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r>
                      <a:rPr lang="en-US" altLang="en-US" sz="3600" b="1" i="1" smtClean="0">
                        <a:latin typeface="Cambria Math"/>
                      </a:rPr>
                      <m:t>𝒆</m:t>
                    </m:r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en-US" sz="3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3600" b="1" i="1" smtClean="0">
                            <a:latin typeface="Cambria Math"/>
                          </a:rPr>
                          <m:t>𝒒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𝒐𝒖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altLang="en-US" sz="36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en-US" sz="3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3600" b="1" i="1" smtClean="0">
                            <a:latin typeface="Cambria Math"/>
                          </a:rPr>
                          <m:t>𝒑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𝒆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r>
                      <a:rPr lang="en-US" altLang="en-US" sz="3600" b="1" i="1" smtClean="0">
                        <a:latin typeface="Cambria Math"/>
                      </a:rPr>
                      <m:t>𝒐𝒖</m:t>
                    </m:r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en-US" sz="3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3600" b="1" i="1" smtClean="0">
                            <a:latin typeface="Cambria Math"/>
                          </a:rPr>
                          <m:t>𝒑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𝒆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𝒓</m:t>
                        </m:r>
                      </m:e>
                    </m:d>
                  </m:oMath>
                </a14:m>
                <a:endParaRPr lang="en-US" altLang="en-US" sz="3600" b="1" i="1" dirty="0" smtClean="0"/>
              </a:p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endParaRPr lang="pt-BR" altLang="en-US" sz="3600" b="1" i="1" dirty="0" smtClean="0"/>
              </a:p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r>
                      <a:rPr lang="en-US" altLang="en-US" sz="3600" b="1" i="1" smtClean="0">
                        <a:latin typeface="Cambria Math"/>
                      </a:rPr>
                      <m:t>𝒑</m:t>
                    </m:r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r>
                      <a:rPr lang="en-US" altLang="en-US" sz="3600" b="1" i="1" smtClean="0">
                        <a:latin typeface="Cambria Math"/>
                      </a:rPr>
                      <m:t>𝒐𝒖</m:t>
                    </m:r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en-US" sz="3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3600" b="1" i="1" smtClean="0">
                            <a:latin typeface="Cambria Math"/>
                          </a:rPr>
                          <m:t>𝒒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𝒆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altLang="en-US" sz="36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en-US" sz="3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3600" b="1" i="1" smtClean="0">
                            <a:latin typeface="Cambria Math"/>
                          </a:rPr>
                          <m:t>𝒑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𝒐𝒖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sz="3600" b="1" i="1" smtClean="0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r>
                      <a:rPr lang="en-US" altLang="en-US" sz="3600" b="1" i="1" smtClean="0">
                        <a:latin typeface="Cambria Math"/>
                      </a:rPr>
                      <m:t>𝒆</m:t>
                    </m:r>
                    <m:r>
                      <a:rPr lang="en-US" altLang="en-US" sz="3600" b="1" i="1" smtClean="0">
                        <a:latin typeface="Cambria Math"/>
                      </a:rPr>
                      <m:t> (</m:t>
                    </m:r>
                    <m:r>
                      <a:rPr lang="en-US" altLang="en-US" sz="3600" b="1" i="1" smtClean="0">
                        <a:latin typeface="Cambria Math"/>
                      </a:rPr>
                      <m:t>𝒑</m:t>
                    </m:r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r>
                      <a:rPr lang="en-US" altLang="en-US" sz="3600" b="1" i="1" smtClean="0">
                        <a:latin typeface="Cambria Math"/>
                      </a:rPr>
                      <m:t>𝒐𝒖</m:t>
                    </m:r>
                    <m:r>
                      <a:rPr lang="en-US" altLang="en-US" sz="3600" b="1" i="1" smtClean="0">
                        <a:latin typeface="Cambria Math"/>
                      </a:rPr>
                      <m:t> </m:t>
                    </m:r>
                    <m:r>
                      <a:rPr lang="en-US" altLang="en-US" sz="3600" b="1" i="1" smtClean="0">
                        <a:latin typeface="Cambria Math"/>
                      </a:rPr>
                      <m:t>𝒓</m:t>
                    </m:r>
                    <m:r>
                      <a:rPr lang="en-US" altLang="en-US" sz="3600" b="1" i="1" smtClean="0">
                        <a:latin typeface="Cambria Math"/>
                      </a:rPr>
                      <m:t>)</m:t>
                    </m:r>
                  </m:oMath>
                </a14:m>
                <a:endParaRPr lang="pt-BR" altLang="en-US" sz="3600" b="1" i="1" dirty="0" smtClean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51308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/>
              <a:t>1</a:t>
            </a:r>
            <a:r>
              <a:rPr lang="pt-BR" altLang="en-US" dirty="0" smtClean="0"/>
              <a:t>. Negações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987925"/>
              </a:xfrm>
            </p:spPr>
            <p:txBody>
              <a:bodyPr/>
              <a:lstStyle/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en-US" sz="4000" b="1" i="1" smtClean="0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en-US" sz="4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4000" b="1" i="1" smtClean="0">
                                <a:latin typeface="Cambria Math"/>
                              </a:rPr>
                              <m:t>𝒑</m:t>
                            </m:r>
                            <m:r>
                              <a:rPr lang="en-US" altLang="en-US" sz="40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en-US" sz="4000" b="1" i="1" smtClean="0">
                                <a:latin typeface="Cambria Math"/>
                              </a:rPr>
                              <m:t>𝒐𝒖</m:t>
                            </m:r>
                            <m:r>
                              <a:rPr lang="en-US" altLang="en-US" sz="40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en-US" sz="4000" b="1" i="1" smtClean="0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acc>
                    <m:r>
                      <a:rPr lang="en-US" altLang="en-US" sz="4000" b="1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en-US" sz="4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4000" b="1" i="1" smtClean="0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en-US" sz="4000" b="1" i="1" smtClean="0">
                        <a:latin typeface="Cambria Math"/>
                      </a:rPr>
                      <m:t> </m:t>
                    </m:r>
                    <m:r>
                      <a:rPr lang="en-US" altLang="en-US" sz="4000" b="1" i="1" smtClean="0">
                        <a:latin typeface="Cambria Math"/>
                      </a:rPr>
                      <m:t>𝒆</m:t>
                    </m:r>
                    <m:r>
                      <a:rPr lang="en-US" altLang="en-US" sz="4000" b="1" i="1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en-US" sz="40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4000" b="1" i="1" smtClean="0"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endParaRPr lang="pt-BR" altLang="en-US" sz="4000" b="1" dirty="0" smtClean="0"/>
              </a:p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endParaRPr lang="pt-BR" altLang="en-US" sz="4000" b="1" dirty="0"/>
              </a:p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altLang="en-US" sz="4000" b="1" i="1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altLang="en-US" sz="4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4000" b="1" i="1">
                                <a:latin typeface="Cambria Math"/>
                              </a:rPr>
                              <m:t>𝒑</m:t>
                            </m:r>
                            <m:r>
                              <a:rPr lang="en-US" altLang="en-US" sz="40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en-US" sz="4000" b="1" i="1" smtClean="0">
                                <a:latin typeface="Cambria Math"/>
                              </a:rPr>
                              <m:t>𝒆</m:t>
                            </m:r>
                            <m:r>
                              <a:rPr lang="en-US" altLang="en-US" sz="4000" b="1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en-US" sz="4000" b="1" i="1">
                                <a:latin typeface="Cambria Math"/>
                              </a:rPr>
                              <m:t>𝒒</m:t>
                            </m:r>
                          </m:e>
                        </m:d>
                      </m:e>
                    </m:acc>
                    <m:r>
                      <a:rPr lang="en-US" altLang="en-US" sz="4000" b="1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alt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40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en-US" altLang="en-US" sz="4000" b="1" i="1">
                        <a:latin typeface="Cambria Math"/>
                      </a:rPr>
                      <m:t> </m:t>
                    </m:r>
                    <m:r>
                      <a:rPr lang="en-US" altLang="en-US" sz="4000" b="1" i="1" smtClean="0">
                        <a:latin typeface="Cambria Math"/>
                      </a:rPr>
                      <m:t>𝒐𝒖</m:t>
                    </m:r>
                    <m:r>
                      <a:rPr lang="en-US" altLang="en-US" sz="4000" b="1" i="1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en-US" sz="4000" b="1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4000" b="1" i="1">
                            <a:latin typeface="Cambria Math"/>
                          </a:rPr>
                          <m:t>𝒒</m:t>
                        </m:r>
                      </m:e>
                    </m:acc>
                  </m:oMath>
                </a14:m>
                <a:endParaRPr lang="pt-BR" altLang="en-US" sz="4000" b="1" dirty="0"/>
              </a:p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endParaRPr lang="pt-BR" altLang="en-US" dirty="0" smtClean="0"/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dirty="0" smtClean="0"/>
                  <a:t>Exemplos</a:t>
                </a:r>
                <a:r>
                  <a:rPr lang="pt-BR" altLang="en-US" dirty="0" smtClean="0"/>
                  <a:t>: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0" i="1" smtClean="0">
                          <a:latin typeface="Cambria Math"/>
                        </a:rPr>
                        <m:t>𝑥𝑦</m:t>
                      </m:r>
                      <m:r>
                        <a:rPr lang="en-US" altLang="en-US" sz="4000" b="0" i="1" smtClean="0">
                          <a:latin typeface="Cambria Math"/>
                          <a:ea typeface="Cambria Math"/>
                        </a:rPr>
                        <m:t>≠0</m:t>
                      </m:r>
                    </m:oMath>
                  </m:oMathPara>
                </a14:m>
                <a:endParaRPr lang="pt-BR" altLang="en-US" sz="4000" dirty="0" smtClean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987925"/>
              </a:xfrm>
              <a:blipFill rotWithShape="1">
                <a:blip r:embed="rId3"/>
                <a:stretch>
                  <a:fillRect l="-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 smtClean="0"/>
              <a:t>1. Exemplos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987925"/>
              </a:xfrm>
            </p:spPr>
            <p:txBody>
              <a:bodyPr/>
              <a:lstStyle/>
              <a:p>
                <a:pPr marL="606425" indent="-606425">
                  <a:lnSpc>
                    <a:spcPct val="100000"/>
                  </a:lnSpc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:r>
                  <a:rPr lang="pt-BR" altLang="en-US" sz="4000" dirty="0" smtClean="0">
                    <a:latin typeface="Cambria Math"/>
                  </a:rPr>
                  <a:t>Resolva no universo dos reais:</a:t>
                </a:r>
              </a:p>
              <a:p>
                <a:pPr marL="0" indent="0">
                  <a:lnSpc>
                    <a:spcPct val="100000"/>
                  </a:lnSpc>
                  <a:buNone/>
                  <a:tabLst>
                    <a:tab pos="725488" algn="l"/>
                    <a:tab pos="1182688" algn="l"/>
                    <a:tab pos="1639888" algn="l"/>
                    <a:tab pos="2097088" algn="l"/>
                    <a:tab pos="2554288" algn="l"/>
                    <a:tab pos="3011488" algn="l"/>
                    <a:tab pos="3468688" algn="l"/>
                    <a:tab pos="3925888" algn="l"/>
                    <a:tab pos="4383088" algn="l"/>
                    <a:tab pos="4840288" algn="l"/>
                    <a:tab pos="5297488" algn="l"/>
                    <a:tab pos="5754688" algn="l"/>
                    <a:tab pos="6211888" algn="l"/>
                    <a:tab pos="6669088" algn="l"/>
                    <a:tab pos="7126288" algn="l"/>
                    <a:tab pos="7583488" algn="l"/>
                    <a:tab pos="8040688" algn="l"/>
                    <a:tab pos="8497888" algn="l"/>
                    <a:tab pos="8955088" algn="l"/>
                    <a:tab pos="94122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altLang="en-US" sz="4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4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en-US" sz="4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US" altLang="en-US" sz="4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altLang="en-US" sz="4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en-US" sz="4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en-US" sz="40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altLang="en-US" sz="3600" dirty="0" smtClean="0"/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0013"/>
                <a:ext cx="8001000" cy="4987925"/>
              </a:xfrm>
              <a:blipFill rotWithShape="1">
                <a:blip r:embed="rId3"/>
                <a:stretch>
                  <a:fillRect l="-2437" t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0825" cy="1096963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t-BR" altLang="en-US" dirty="0"/>
              <a:t>2. </a:t>
            </a:r>
            <a:r>
              <a:rPr lang="pt-BR" altLang="en-US" dirty="0" smtClean="0"/>
              <a:t>Implicações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001000" cy="498792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r>
              <a:rPr lang="pt-BR" altLang="en-US" sz="4000" dirty="0" smtClean="0"/>
              <a:t>Definição de Implicação:</a:t>
            </a:r>
          </a:p>
          <a:p>
            <a:pPr marL="0" indent="0">
              <a:lnSpc>
                <a:spcPct val="100000"/>
              </a:lnSpc>
              <a:buNone/>
              <a:tabLst>
                <a:tab pos="725488" algn="l"/>
                <a:tab pos="1182688" algn="l"/>
                <a:tab pos="1639888" algn="l"/>
                <a:tab pos="2097088" algn="l"/>
                <a:tab pos="2554288" algn="l"/>
                <a:tab pos="3011488" algn="l"/>
                <a:tab pos="3468688" algn="l"/>
                <a:tab pos="3925888" algn="l"/>
                <a:tab pos="4383088" algn="l"/>
                <a:tab pos="4840288" algn="l"/>
                <a:tab pos="5297488" algn="l"/>
                <a:tab pos="5754688" algn="l"/>
                <a:tab pos="6211888" algn="l"/>
                <a:tab pos="6669088" algn="l"/>
                <a:tab pos="7126288" algn="l"/>
                <a:tab pos="7583488" algn="l"/>
                <a:tab pos="8040688" algn="l"/>
                <a:tab pos="8497888" algn="l"/>
                <a:tab pos="8955088" algn="l"/>
                <a:tab pos="9412288" algn="l"/>
              </a:tabLst>
            </a:pPr>
            <a:endParaRPr lang="pt-BR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06098"/>
                  </p:ext>
                </p:extLst>
              </p:nvPr>
            </p:nvGraphicFramePr>
            <p:xfrm>
              <a:off x="2743200" y="2276872"/>
              <a:ext cx="3888432" cy="3505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92088"/>
                    <a:gridCol w="864096"/>
                    <a:gridCol w="2232248"/>
                  </a:tblGrid>
                  <a:tr h="2268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p</a:t>
                          </a:r>
                          <a:endParaRPr lang="en-US" sz="4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q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smtClean="0">
                                    <a:latin typeface="Cambria Math"/>
                                  </a:rPr>
                                  <m:t>𝒑</m:t>
                                </m:r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⇒</m:t>
                                </m:r>
                                <m:r>
                                  <a:rPr lang="en-US" sz="4000" b="1" i="1" smtClean="0">
                                    <a:latin typeface="Cambria Math"/>
                                    <a:ea typeface="Cambria Math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4000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06098"/>
                  </p:ext>
                </p:extLst>
              </p:nvPr>
            </p:nvGraphicFramePr>
            <p:xfrm>
              <a:off x="2743200" y="2276872"/>
              <a:ext cx="3888432" cy="3505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792088"/>
                    <a:gridCol w="864096"/>
                    <a:gridCol w="2232248"/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p</a:t>
                          </a:r>
                          <a:endParaRPr lang="en-US" sz="40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i="1" dirty="0" smtClean="0"/>
                            <a:t>q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4317" t="-15652" b="-437391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F</a:t>
                          </a:r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 smtClean="0"/>
                            <a:t>V</a:t>
                          </a:r>
                          <a:endParaRPr lang="en-US" sz="4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1453</Words>
  <Application>Microsoft Office PowerPoint</Application>
  <PresentationFormat>On-screen Show (4:3)</PresentationFormat>
  <Paragraphs>353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Design padrão</vt:lpstr>
      <vt:lpstr>Sejamos Implicantes: Lógica e Linguagem</vt:lpstr>
      <vt:lpstr>1. Enunciados Fechados e Abertos</vt:lpstr>
      <vt:lpstr>1. Enunciados Fechados e Abertos</vt:lpstr>
      <vt:lpstr>1. Conectivos (E, OU, NÃO)</vt:lpstr>
      <vt:lpstr>1. Conectivos (E, OU, NÃO)</vt:lpstr>
      <vt:lpstr>1. Propriedades</vt:lpstr>
      <vt:lpstr>1. Negações</vt:lpstr>
      <vt:lpstr>1. Exemplos</vt:lpstr>
      <vt:lpstr>2. Implicações</vt:lpstr>
      <vt:lpstr>2. Exemplos</vt:lpstr>
      <vt:lpstr>2. Equivalências</vt:lpstr>
      <vt:lpstr>2. Exemplos</vt:lpstr>
      <vt:lpstr>2. Exemplos</vt:lpstr>
      <vt:lpstr>2. Exemplos</vt:lpstr>
      <vt:lpstr>2. Cuidado!</vt:lpstr>
      <vt:lpstr>2. Negando Implicações </vt:lpstr>
      <vt:lpstr>2. Negando Implicações </vt:lpstr>
      <vt:lpstr>2. Contrapositiva</vt:lpstr>
      <vt:lpstr>2. Exemplos</vt:lpstr>
      <vt:lpstr>2. Exemplos</vt:lpstr>
      <vt:lpstr>4. Quantificadores</vt:lpstr>
      <vt:lpstr>4. Exemplos</vt:lpstr>
      <vt:lpstr>4. Discuta!</vt:lpstr>
      <vt:lpstr>4. Negando Quantificadores</vt:lpstr>
      <vt:lpstr>4. Negando Quantificadores</vt:lpstr>
      <vt:lpstr>4. Julgue!</vt:lpstr>
      <vt:lpstr>4. Ordem de Quantificadores</vt:lpstr>
      <vt:lpstr>4. Julgue!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Pesquisa UFF 2006</dc:title>
  <dc:creator>Thexder</dc:creator>
  <cp:lastModifiedBy>Thexder</cp:lastModifiedBy>
  <cp:revision>67</cp:revision>
  <dcterms:modified xsi:type="dcterms:W3CDTF">2016-02-11T21:56:47Z</dcterms:modified>
</cp:coreProperties>
</file>