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96" r:id="rId3"/>
    <p:sldId id="308" r:id="rId4"/>
    <p:sldId id="321" r:id="rId5"/>
    <p:sldId id="309" r:id="rId6"/>
    <p:sldId id="310" r:id="rId7"/>
    <p:sldId id="311" r:id="rId8"/>
    <p:sldId id="312" r:id="rId9"/>
    <p:sldId id="314" r:id="rId10"/>
    <p:sldId id="315" r:id="rId11"/>
    <p:sldId id="313" r:id="rId12"/>
    <p:sldId id="316" r:id="rId13"/>
    <p:sldId id="317" r:id="rId14"/>
    <p:sldId id="318" r:id="rId15"/>
    <p:sldId id="320" r:id="rId16"/>
    <p:sldId id="319" r:id="rId17"/>
    <p:sldId id="283" r:id="rId18"/>
    <p:sldId id="281" r:id="rId19"/>
    <p:sldId id="259" r:id="rId20"/>
    <p:sldId id="294" r:id="rId21"/>
    <p:sldId id="298" r:id="rId22"/>
    <p:sldId id="301" r:id="rId23"/>
    <p:sldId id="299" r:id="rId24"/>
    <p:sldId id="302" r:id="rId25"/>
    <p:sldId id="303" r:id="rId26"/>
    <p:sldId id="304" r:id="rId27"/>
    <p:sldId id="305" r:id="rId28"/>
    <p:sldId id="307" r:id="rId2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1pPr>
    <a:lvl2pPr marL="4572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2pPr>
    <a:lvl3pPr marL="9144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3pPr>
    <a:lvl4pPr marL="13716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4pPr>
    <a:lvl5pPr marL="18288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8080"/>
    <a:srgbClr val="CCE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4" autoAdjust="0"/>
    <p:restoredTop sz="94472" autoAdjust="0"/>
  </p:normalViewPr>
  <p:slideViewPr>
    <p:cSldViewPr>
      <p:cViewPr>
        <p:scale>
          <a:sx n="50" d="100"/>
          <a:sy n="50" d="100"/>
        </p:scale>
        <p:origin x="-1926" y="-5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3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Espaços de Escala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Julho 2000</a:t>
            </a:r>
          </a:p>
        </p:txBody>
      </p:sp>
      <p:sp>
        <p:nvSpPr>
          <p:cNvPr id="3072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Ralph Teixeira, EC 2000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6475141-16CD-4D9C-8DAE-C0B0ED74BDF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348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3174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3174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4158603A-E623-4030-9687-6B27E0E623A9}" type="slidenum">
              <a:rPr lang="en-GB" altLang="en-US" sz="1200" smtClean="0">
                <a:solidFill>
                  <a:srgbClr val="000000"/>
                </a:solidFill>
              </a:rPr>
              <a:pPr/>
              <a:t>1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317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40964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4096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2F0824D6-E789-4510-8773-AFED4BB231FC}" type="slidenum">
              <a:rPr lang="en-GB" altLang="en-US" sz="1200" smtClean="0">
                <a:solidFill>
                  <a:srgbClr val="000000"/>
                </a:solidFill>
              </a:rPr>
              <a:pPr/>
              <a:t>10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409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96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4198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4198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7883E9ED-F14B-4CF6-AD89-6D7A7DC1FC8D}" type="slidenum">
              <a:rPr lang="en-GB" altLang="en-US" sz="1200" smtClean="0">
                <a:solidFill>
                  <a:srgbClr val="000000"/>
                </a:solidFill>
              </a:rPr>
              <a:pPr/>
              <a:t>11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419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9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43012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4301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938EC7D6-0073-42F1-8732-570294C94985}" type="slidenum">
              <a:rPr lang="en-GB" altLang="en-US" sz="1200" smtClean="0">
                <a:solidFill>
                  <a:srgbClr val="000000"/>
                </a:solidFill>
              </a:rPr>
              <a:pPr/>
              <a:t>12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430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4403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5FABECE2-14D3-4F20-9D62-83FDC95B22F1}" type="slidenum">
              <a:rPr lang="en-GB" altLang="en-US" sz="1200" smtClean="0">
                <a:solidFill>
                  <a:srgbClr val="000000"/>
                </a:solidFill>
              </a:rPr>
              <a:pPr/>
              <a:t>13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440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45060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4506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376CD06B-B9C8-443B-B947-FBDC34FA6E9A}" type="slidenum">
              <a:rPr lang="en-GB" altLang="en-US" sz="1200" smtClean="0">
                <a:solidFill>
                  <a:srgbClr val="000000"/>
                </a:solidFill>
              </a:rPr>
              <a:pPr/>
              <a:t>14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450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46084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4608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FF93F36C-33EC-4A60-A554-3105B6E71869}" type="slidenum">
              <a:rPr lang="en-GB" altLang="en-US" sz="1200" smtClean="0">
                <a:solidFill>
                  <a:srgbClr val="000000"/>
                </a:solidFill>
              </a:rPr>
              <a:pPr/>
              <a:t>15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460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4710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4710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1303AB3D-7841-4C97-8EB8-519D39625214}" type="slidenum">
              <a:rPr lang="en-GB" altLang="en-US" sz="1200" smtClean="0">
                <a:solidFill>
                  <a:srgbClr val="000000"/>
                </a:solidFill>
              </a:rPr>
              <a:pPr/>
              <a:t>16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4711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1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48132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4813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58CC442C-9213-4DE5-B8F7-8DEBF4B1C7D5}" type="slidenum">
              <a:rPr lang="en-GB" altLang="en-US" sz="1200" smtClean="0">
                <a:solidFill>
                  <a:srgbClr val="000000"/>
                </a:solidFill>
              </a:rPr>
              <a:pPr/>
              <a:t>17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4813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49156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4915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CE69B6A0-17DF-40DA-AE56-EC54AF5EC057}" type="slidenum">
              <a:rPr lang="en-GB" altLang="en-US" sz="1200" smtClean="0">
                <a:solidFill>
                  <a:srgbClr val="000000"/>
                </a:solidFill>
              </a:rPr>
              <a:pPr/>
              <a:t>18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491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5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50180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5018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C1EA915D-A9C5-42EA-97E8-33F03E99386F}" type="slidenum">
              <a:rPr lang="en-GB" altLang="en-US" sz="1200" smtClean="0">
                <a:solidFill>
                  <a:srgbClr val="000000"/>
                </a:solidFill>
              </a:rPr>
              <a:pPr/>
              <a:t>19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501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3277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09E923E4-F0D7-4A39-BCE2-AD85E10DA592}" type="slidenum">
              <a:rPr lang="en-GB" altLang="en-US" sz="1200" smtClean="0">
                <a:solidFill>
                  <a:srgbClr val="000000"/>
                </a:solidFill>
              </a:rPr>
              <a:pPr/>
              <a:t>2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51204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5120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66120FC4-B9E9-4539-B019-D3158A6C9D81}" type="slidenum">
              <a:rPr lang="en-GB" altLang="en-US" sz="1200" smtClean="0">
                <a:solidFill>
                  <a:srgbClr val="000000"/>
                </a:solidFill>
              </a:rPr>
              <a:pPr/>
              <a:t>20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5120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B4923C57-D755-433D-B6A8-215BCB1EF719}" type="slidenum">
              <a:rPr lang="en-GB" altLang="en-US" sz="1200" smtClean="0">
                <a:solidFill>
                  <a:srgbClr val="000000"/>
                </a:solidFill>
              </a:rPr>
              <a:pPr/>
              <a:t>21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53252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5325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CD9BEEBB-3023-4DF2-BD83-1331A231716A}" type="slidenum">
              <a:rPr lang="en-GB" altLang="en-US" sz="1200" smtClean="0">
                <a:solidFill>
                  <a:srgbClr val="000000"/>
                </a:solidFill>
              </a:rPr>
              <a:pPr/>
              <a:t>22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5325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25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54276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5427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F758F761-439A-4D6C-9705-18FD591AB119}" type="slidenum">
              <a:rPr lang="en-GB" altLang="en-US" sz="1200" smtClean="0">
                <a:solidFill>
                  <a:srgbClr val="000000"/>
                </a:solidFill>
              </a:rPr>
              <a:pPr/>
              <a:t>23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5427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altLang="en-US" smtClean="0"/>
              <a:t>Coritiba 5x0 Flamengo; Ponte Preta 1x4 Internacional; Palmeiras 4x3 Portuguesa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55300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5530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3B239DE7-0159-4ED1-8C1B-8B4F86BEF2DD}" type="slidenum">
              <a:rPr lang="en-GB" altLang="en-US" sz="1200" smtClean="0">
                <a:solidFill>
                  <a:srgbClr val="000000"/>
                </a:solidFill>
              </a:rPr>
              <a:pPr/>
              <a:t>24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5530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303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altLang="en-US" smtClean="0"/>
              <a:t>São Paulo 2x4 Cruzeiro; Vasco 6x4 Goias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56324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5632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DE5D9773-F442-466D-908B-51C40FB01ACC}" type="slidenum">
              <a:rPr lang="en-GB" altLang="en-US" sz="1200" smtClean="0">
                <a:solidFill>
                  <a:srgbClr val="000000"/>
                </a:solidFill>
              </a:rPr>
              <a:pPr/>
              <a:t>25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5632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altLang="en-US" smtClean="0"/>
              <a:t>São Paulo 2x4 Cruzeiro; Vasco 6x4 Goias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5734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5734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E5EF19DB-4331-48BC-AAB8-3511BE04F06F}" type="slidenum">
              <a:rPr lang="en-GB" altLang="en-US" sz="1200" smtClean="0">
                <a:solidFill>
                  <a:srgbClr val="000000"/>
                </a:solidFill>
              </a:rPr>
              <a:pPr/>
              <a:t>26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5735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35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58372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5837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8EB796E7-0621-4C65-8BFA-27317F9B80D8}" type="slidenum">
              <a:rPr lang="en-GB" altLang="en-US" sz="1200" smtClean="0">
                <a:solidFill>
                  <a:srgbClr val="000000"/>
                </a:solidFill>
              </a:rPr>
              <a:pPr/>
              <a:t>28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5837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37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3379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E9F33756-38D6-48C6-B0FB-A24F2539BE8B}" type="slidenum">
              <a:rPr lang="en-GB" altLang="en-US" sz="1200" smtClean="0">
                <a:solidFill>
                  <a:srgbClr val="000000"/>
                </a:solidFill>
              </a:rPr>
              <a:pPr/>
              <a:t>3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34820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3482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8FD5349F-4D7B-495E-9D84-379F85FABF93}" type="slidenum">
              <a:rPr lang="en-GB" altLang="en-US" sz="1200" smtClean="0">
                <a:solidFill>
                  <a:srgbClr val="000000"/>
                </a:solidFill>
              </a:rPr>
              <a:pPr/>
              <a:t>4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3482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3584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B3FB1FCB-05FC-4B67-9B77-CE686B3C151A}" type="slidenum">
              <a:rPr lang="en-GB" altLang="en-US" sz="1200" smtClean="0">
                <a:solidFill>
                  <a:srgbClr val="000000"/>
                </a:solidFill>
              </a:rPr>
              <a:pPr/>
              <a:t>5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3686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3686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79DBBE64-C13D-4FD6-AE70-79F69A2926E2}" type="slidenum">
              <a:rPr lang="en-GB" altLang="en-US" sz="1200" smtClean="0">
                <a:solidFill>
                  <a:srgbClr val="000000"/>
                </a:solidFill>
              </a:rPr>
              <a:pPr/>
              <a:t>6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368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7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37892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3789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2B98F768-2C58-4D88-BE2D-2A6A5AF782AE}" type="slidenum">
              <a:rPr lang="en-GB" altLang="en-US" sz="1200" smtClean="0">
                <a:solidFill>
                  <a:srgbClr val="000000"/>
                </a:solidFill>
              </a:rPr>
              <a:pPr/>
              <a:t>7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3789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38916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3891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E120FBEE-2C20-4EFE-9248-FBBA4A8328CD}" type="slidenum">
              <a:rPr lang="en-GB" altLang="en-US" sz="1200" smtClean="0">
                <a:solidFill>
                  <a:srgbClr val="000000"/>
                </a:solidFill>
              </a:rPr>
              <a:pPr/>
              <a:t>8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3891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Espaços de Escala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Julho 2000</a:t>
            </a:r>
          </a:p>
        </p:txBody>
      </p:sp>
      <p:sp>
        <p:nvSpPr>
          <p:cNvPr id="39940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Ralph Teixeira, EC 2000</a:t>
            </a:r>
          </a:p>
        </p:txBody>
      </p:sp>
      <p:sp>
        <p:nvSpPr>
          <p:cNvPr id="3994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06D95830-B47F-4858-8889-8CF23B854A3D}" type="slidenum">
              <a:rPr lang="en-GB" altLang="en-US" sz="1200" smtClean="0">
                <a:solidFill>
                  <a:srgbClr val="000000"/>
                </a:solidFill>
              </a:rPr>
              <a:pPr/>
              <a:t>9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  <p:sp>
        <p:nvSpPr>
          <p:cNvPr id="399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A1E1F-BD5C-489F-9BD6-D64349EC0BC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9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2D6CA-B589-4A83-8C07-3EC0E1A839F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3238" y="0"/>
            <a:ext cx="2282825" cy="59356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0838" cy="59356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1953-1663-42ED-AFDE-E809F117FCE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05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36063" cy="10953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9C913-B71A-4118-B436-970F415E4C2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2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36063" cy="10953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370013"/>
            <a:ext cx="3806825" cy="45656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370013"/>
            <a:ext cx="3808413" cy="45656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B8998-A160-4949-8B1D-71FEA5CEE8A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7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BD1DA-7868-4CD9-BF6C-3942A84CADE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73D3-5132-443F-90D4-5ABFADEF40A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6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370013"/>
            <a:ext cx="3806825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370013"/>
            <a:ext cx="3808413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18BD3-028F-4EA2-B743-FE4E55E0484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4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BA34-0B08-42F9-B7E1-48BD3CDBFE3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8F03-1DD4-4DA7-AD8F-E0EF6056EAE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7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4060A-97BA-4D37-B54F-93099A57B5E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1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F3A0-010B-471C-8C00-3DECB769859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6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0A152-0EE2-43C6-8D50-A3EFB3FFDCD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6063" cy="1095375"/>
          </a:xfrm>
          <a:prstGeom prst="rect">
            <a:avLst/>
          </a:prstGeom>
          <a:solidFill>
            <a:srgbClr val="F0D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0013"/>
            <a:ext cx="7767638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49FC6F-92B2-42B7-89FE-5E19E6371B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5"/>
            <a:ext cx="9140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457200"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914400"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1371600"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1828800"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38138" indent="-338138" algn="l" defTabSz="457200" rtl="0" eaLnBrk="0" fontAlgn="base" hangingPunct="0">
        <a:lnSpc>
          <a:spcPct val="8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lnSpc>
          <a:spcPct val="8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b="1" smtClean="0"/>
              <a:t>Introdução à Teoria da Probabilidade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905250"/>
            <a:ext cx="6400800" cy="1828800"/>
          </a:xfrm>
        </p:spPr>
        <p:txBody>
          <a:bodyPr/>
          <a:lstStyle/>
          <a:p>
            <a:pPr marL="457200" lvl="1" indent="0" algn="ctr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pt-BR" altLang="en-US" sz="3200" b="1" i="1" smtClean="0"/>
              <a:t>Ralph Costa Teixeira</a:t>
            </a:r>
          </a:p>
          <a:p>
            <a:pPr marL="457200" lvl="1" indent="0" algn="ctr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pt-BR" altLang="en-US" sz="3200" b="1" i="1" smtClean="0"/>
              <a:t>Universidade Federal Fluminense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0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114800" y="2971800"/>
            <a:ext cx="184731" cy="409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smtClean="0"/>
              <a:t>3. Probabilidade Condicional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4987925"/>
          </a:xfrm>
        </p:spPr>
        <p:txBody>
          <a:bodyPr/>
          <a:lstStyle/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400" dirty="0" err="1" smtClean="0"/>
              <a:t>Pr</a:t>
            </a:r>
            <a:r>
              <a:rPr lang="pt-BR" altLang="en-US" sz="3400" dirty="0" smtClean="0"/>
              <a:t>(A|B)=</a:t>
            </a:r>
            <a:r>
              <a:rPr lang="pt-BR" altLang="en-US" sz="3400" dirty="0" err="1" smtClean="0"/>
              <a:t>Pr</a:t>
            </a:r>
            <a:r>
              <a:rPr lang="pt-BR" altLang="en-US" sz="3400" dirty="0" smtClean="0"/>
              <a:t>(A</a:t>
            </a:r>
            <a:r>
              <a:rPr lang="pt-BR" altLang="en-US" sz="3400" dirty="0" smtClean="0">
                <a:latin typeface="cmsy10" pitchFamily="34" charset="0"/>
                <a:sym typeface="Symbol"/>
              </a:rPr>
              <a:t></a:t>
            </a:r>
            <a:r>
              <a:rPr lang="pt-BR" altLang="en-US" sz="3400" dirty="0" smtClean="0"/>
              <a:t>B</a:t>
            </a:r>
            <a:r>
              <a:rPr lang="pt-BR" altLang="en-US" sz="3400" dirty="0" smtClean="0"/>
              <a:t>) / </a:t>
            </a:r>
            <a:r>
              <a:rPr lang="pt-BR" altLang="en-US" sz="3400" dirty="0" err="1" smtClean="0"/>
              <a:t>Pr</a:t>
            </a:r>
            <a:r>
              <a:rPr lang="pt-BR" altLang="en-US" sz="3400" dirty="0" smtClean="0"/>
              <a:t>(B)</a:t>
            </a:r>
          </a:p>
          <a:p>
            <a:pPr marL="1006475" lvl="1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000" dirty="0" smtClean="0"/>
              <a:t>Sabendo que B ocorreu, qual a probabilidade de A ocorrer?</a:t>
            </a:r>
          </a:p>
          <a:p>
            <a:pPr marL="1006475" lvl="1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200" dirty="0" smtClean="0"/>
              <a:t>L</a:t>
            </a:r>
            <a:r>
              <a:rPr lang="en-GB" altLang="en-US" sz="3200" dirty="0" smtClean="0"/>
              <a:t>ê</a:t>
            </a:r>
            <a:r>
              <a:rPr lang="pt-BR" altLang="en-US" sz="3200" dirty="0" smtClean="0"/>
              <a:t>-se: “probabilidade de A, dado B”.</a:t>
            </a:r>
          </a:p>
          <a:p>
            <a:pPr marL="1006475" lvl="1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000" dirty="0" smtClean="0"/>
              <a:t>Dos experimentos em que B acontece, quão frequentemente A acontece?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400" dirty="0" smtClean="0"/>
              <a:t>Lei da multiplicação:</a:t>
            </a:r>
          </a:p>
          <a:p>
            <a:pPr marL="606425" indent="-606425" algn="ctr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400" dirty="0" err="1" smtClean="0"/>
              <a:t>Pr</a:t>
            </a:r>
            <a:r>
              <a:rPr lang="pt-BR" altLang="en-US" sz="3400" dirty="0" smtClean="0"/>
              <a:t>(A</a:t>
            </a:r>
            <a:r>
              <a:rPr lang="pt-BR" altLang="en-US" sz="3400" dirty="0" smtClean="0">
                <a:latin typeface="cmsy10" pitchFamily="34" charset="0"/>
                <a:sym typeface="Symbol"/>
              </a:rPr>
              <a:t></a:t>
            </a:r>
            <a:r>
              <a:rPr lang="pt-BR" altLang="en-US" sz="3400" dirty="0" smtClean="0"/>
              <a:t>B</a:t>
            </a:r>
            <a:r>
              <a:rPr lang="pt-BR" altLang="en-US" sz="3400" dirty="0" smtClean="0"/>
              <a:t>)=</a:t>
            </a:r>
            <a:r>
              <a:rPr lang="pt-BR" altLang="en-US" sz="3400" dirty="0" err="1" smtClean="0"/>
              <a:t>Pr</a:t>
            </a:r>
            <a:r>
              <a:rPr lang="pt-BR" altLang="en-US" sz="3400" dirty="0" smtClean="0"/>
              <a:t>(A|B).</a:t>
            </a:r>
            <a:r>
              <a:rPr lang="pt-BR" altLang="en-US" sz="3400" dirty="0" err="1" smtClean="0"/>
              <a:t>Pr</a:t>
            </a:r>
            <a:r>
              <a:rPr lang="pt-BR" altLang="en-US" sz="3400" dirty="0" smtClean="0"/>
              <a:t>(B)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 smtClean="0"/>
              <a:t>Nem </a:t>
            </a:r>
            <a:r>
              <a:rPr lang="pt-BR" altLang="en-US" dirty="0" smtClean="0"/>
              <a:t>todo modelo é equiprovável!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4987925"/>
          </a:xfrm>
        </p:spPr>
        <p:txBody>
          <a:bodyPr/>
          <a:lstStyle/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600" b="1" dirty="0" smtClean="0"/>
              <a:t>Nem todo modelo é equiprovável!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600" i="1" dirty="0" smtClean="0"/>
              <a:t>Há modelos não equiprováveis!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600" u="sng" dirty="0" smtClean="0"/>
              <a:t>Tem certeza que seu modelo é equiprovável?</a:t>
            </a:r>
          </a:p>
          <a:p>
            <a:pPr marL="0" indent="-606425" algn="ctr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todo modelo é equiprovável!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dirty="0" smtClean="0"/>
              <a:t>Se você achar que um modelo é  equiprovável, esteja pronto para </a:t>
            </a:r>
            <a:r>
              <a:rPr lang="pt-BR" altLang="en-US" dirty="0" err="1" smtClean="0"/>
              <a:t>defend</a:t>
            </a:r>
            <a:r>
              <a:rPr lang="en-GB" altLang="en-US" dirty="0" smtClean="0"/>
              <a:t>ê</a:t>
            </a:r>
            <a:r>
              <a:rPr lang="pt-BR" altLang="en-US" dirty="0" smtClean="0"/>
              <a:t>-</a:t>
            </a:r>
            <a:r>
              <a:rPr lang="pt-BR" altLang="en-US" dirty="0" err="1" smtClean="0"/>
              <a:t>lo</a:t>
            </a:r>
            <a:r>
              <a:rPr lang="pt-BR" altLang="en-US" dirty="0" smtClean="0"/>
              <a:t>!</a:t>
            </a:r>
          </a:p>
          <a:p>
            <a:pPr marL="606425" indent="-606425" algn="ctr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endParaRPr lang="pt-BR" altLang="en-US" sz="3400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Estudo de Caso: AIDS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47196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Dados aproximados para o teste Elisa:</a:t>
            </a:r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0.5% dos brasileiros têm AIDS;</a:t>
            </a:r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98% dos infectados testam +;</a:t>
            </a:r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93% dos saudáveis testam -;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Se um brasileiro aleatório testa +, a chance de ele ter AIDS é…?</a:t>
            </a:r>
            <a:endParaRPr lang="en-GB" altLang="en-US" sz="480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9238" cy="109855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Estudo de Caso: AIDS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847013" cy="835025"/>
          </a:xfrm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900"/>
              </a:spcBef>
              <a:buFont typeface="Times New Roman" pitchFamily="18" charset="0"/>
              <a:buNone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altLang="en-US" sz="3600" smtClean="0"/>
              <a:t>Tabela: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39750" y="2349500"/>
            <a:ext cx="7913688" cy="2519363"/>
            <a:chOff x="340" y="1480"/>
            <a:chExt cx="4985" cy="1587"/>
          </a:xfrm>
        </p:grpSpPr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3833" y="2684"/>
              <a:ext cx="149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10000</a:t>
              </a:r>
            </a:p>
          </p:txBody>
        </p:sp>
        <p:sp>
          <p:nvSpPr>
            <p:cNvPr id="15372" name="Rectangle 6"/>
            <p:cNvSpPr>
              <a:spLocks noChangeArrowheads="1"/>
            </p:cNvSpPr>
            <p:nvPr/>
          </p:nvSpPr>
          <p:spPr bwMode="auto">
            <a:xfrm>
              <a:off x="2608" y="2684"/>
              <a:ext cx="1225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9950</a:t>
              </a:r>
            </a:p>
          </p:txBody>
        </p:sp>
        <p:sp>
          <p:nvSpPr>
            <p:cNvPr id="15373" name="Rectangle 7"/>
            <p:cNvSpPr>
              <a:spLocks noChangeArrowheads="1"/>
            </p:cNvSpPr>
            <p:nvPr/>
          </p:nvSpPr>
          <p:spPr bwMode="auto">
            <a:xfrm>
              <a:off x="1338" y="2684"/>
              <a:ext cx="127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5374" name="Rectangle 8"/>
            <p:cNvSpPr>
              <a:spLocks noChangeArrowheads="1"/>
            </p:cNvSpPr>
            <p:nvPr/>
          </p:nvSpPr>
          <p:spPr bwMode="auto">
            <a:xfrm>
              <a:off x="340" y="2684"/>
              <a:ext cx="99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Totais</a:t>
              </a:r>
            </a:p>
          </p:txBody>
        </p:sp>
        <p:sp>
          <p:nvSpPr>
            <p:cNvPr id="15375" name="Rectangle 9"/>
            <p:cNvSpPr>
              <a:spLocks noChangeArrowheads="1"/>
            </p:cNvSpPr>
            <p:nvPr/>
          </p:nvSpPr>
          <p:spPr bwMode="auto">
            <a:xfrm>
              <a:off x="3833" y="2299"/>
              <a:ext cx="149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9254.5</a:t>
              </a:r>
            </a:p>
          </p:txBody>
        </p:sp>
        <p:sp>
          <p:nvSpPr>
            <p:cNvPr id="15376" name="Rectangle 10"/>
            <p:cNvSpPr>
              <a:spLocks noChangeArrowheads="1"/>
            </p:cNvSpPr>
            <p:nvPr/>
          </p:nvSpPr>
          <p:spPr bwMode="auto">
            <a:xfrm>
              <a:off x="2608" y="2299"/>
              <a:ext cx="122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9253.5</a:t>
              </a:r>
            </a:p>
          </p:txBody>
        </p:sp>
        <p:sp>
          <p:nvSpPr>
            <p:cNvPr id="15377" name="Rectangle 11"/>
            <p:cNvSpPr>
              <a:spLocks noChangeArrowheads="1"/>
            </p:cNvSpPr>
            <p:nvPr/>
          </p:nvSpPr>
          <p:spPr bwMode="auto">
            <a:xfrm>
              <a:off x="1338" y="2299"/>
              <a:ext cx="127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378" name="Rectangle 12"/>
            <p:cNvSpPr>
              <a:spLocks noChangeArrowheads="1"/>
            </p:cNvSpPr>
            <p:nvPr/>
          </p:nvSpPr>
          <p:spPr bwMode="auto">
            <a:xfrm>
              <a:off x="340" y="2299"/>
              <a:ext cx="998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Teste-</a:t>
              </a:r>
            </a:p>
          </p:txBody>
        </p:sp>
        <p:sp>
          <p:nvSpPr>
            <p:cNvPr id="15379" name="Rectangle 13"/>
            <p:cNvSpPr>
              <a:spLocks noChangeArrowheads="1"/>
            </p:cNvSpPr>
            <p:nvPr/>
          </p:nvSpPr>
          <p:spPr bwMode="auto">
            <a:xfrm>
              <a:off x="3833" y="1916"/>
              <a:ext cx="149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745.5</a:t>
              </a:r>
            </a:p>
          </p:txBody>
        </p:sp>
        <p:sp>
          <p:nvSpPr>
            <p:cNvPr id="15380" name="Rectangle 14"/>
            <p:cNvSpPr>
              <a:spLocks noChangeArrowheads="1"/>
            </p:cNvSpPr>
            <p:nvPr/>
          </p:nvSpPr>
          <p:spPr bwMode="auto">
            <a:xfrm>
              <a:off x="2608" y="1916"/>
              <a:ext cx="1225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696.5</a:t>
              </a:r>
            </a:p>
          </p:txBody>
        </p:sp>
        <p:sp>
          <p:nvSpPr>
            <p:cNvPr id="15381" name="Rectangle 15"/>
            <p:cNvSpPr>
              <a:spLocks noChangeArrowheads="1"/>
            </p:cNvSpPr>
            <p:nvPr/>
          </p:nvSpPr>
          <p:spPr bwMode="auto">
            <a:xfrm>
              <a:off x="1338" y="1916"/>
              <a:ext cx="127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49</a:t>
              </a:r>
            </a:p>
          </p:txBody>
        </p:sp>
        <p:sp>
          <p:nvSpPr>
            <p:cNvPr id="15382" name="Rectangle 16"/>
            <p:cNvSpPr>
              <a:spLocks noChangeArrowheads="1"/>
            </p:cNvSpPr>
            <p:nvPr/>
          </p:nvSpPr>
          <p:spPr bwMode="auto">
            <a:xfrm>
              <a:off x="340" y="1916"/>
              <a:ext cx="998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Teste +</a:t>
              </a:r>
            </a:p>
          </p:txBody>
        </p:sp>
        <p:sp>
          <p:nvSpPr>
            <p:cNvPr id="15383" name="Rectangle 17"/>
            <p:cNvSpPr>
              <a:spLocks noChangeArrowheads="1"/>
            </p:cNvSpPr>
            <p:nvPr/>
          </p:nvSpPr>
          <p:spPr bwMode="auto">
            <a:xfrm>
              <a:off x="3833" y="1480"/>
              <a:ext cx="149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Totais</a:t>
              </a:r>
            </a:p>
          </p:txBody>
        </p:sp>
        <p:sp>
          <p:nvSpPr>
            <p:cNvPr id="15384" name="Rectangle 18"/>
            <p:cNvSpPr>
              <a:spLocks noChangeArrowheads="1"/>
            </p:cNvSpPr>
            <p:nvPr/>
          </p:nvSpPr>
          <p:spPr bwMode="auto">
            <a:xfrm>
              <a:off x="2608" y="1480"/>
              <a:ext cx="1225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Saudáveis</a:t>
              </a:r>
            </a:p>
          </p:txBody>
        </p:sp>
        <p:sp>
          <p:nvSpPr>
            <p:cNvPr id="15385" name="Rectangle 19"/>
            <p:cNvSpPr>
              <a:spLocks noChangeArrowheads="1"/>
            </p:cNvSpPr>
            <p:nvPr/>
          </p:nvSpPr>
          <p:spPr bwMode="auto">
            <a:xfrm>
              <a:off x="1338" y="1480"/>
              <a:ext cx="127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800"/>
                </a:spcBef>
              </a:pPr>
              <a:r>
                <a:rPr lang="en-GB" altLang="en-US" sz="3200">
                  <a:solidFill>
                    <a:srgbClr val="000000"/>
                  </a:solidFill>
                </a:rPr>
                <a:t>Infectados</a:t>
              </a:r>
            </a:p>
          </p:txBody>
        </p:sp>
        <p:sp>
          <p:nvSpPr>
            <p:cNvPr id="15386" name="Rectangle 20"/>
            <p:cNvSpPr>
              <a:spLocks noChangeArrowheads="1"/>
            </p:cNvSpPr>
            <p:nvPr/>
          </p:nvSpPr>
          <p:spPr bwMode="auto">
            <a:xfrm>
              <a:off x="340" y="1480"/>
              <a:ext cx="99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87" name="Line 21"/>
            <p:cNvSpPr>
              <a:spLocks noChangeShapeType="1"/>
            </p:cNvSpPr>
            <p:nvPr/>
          </p:nvSpPr>
          <p:spPr bwMode="auto">
            <a:xfrm>
              <a:off x="340" y="1480"/>
              <a:ext cx="498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2"/>
            <p:cNvSpPr>
              <a:spLocks noChangeShapeType="1"/>
            </p:cNvSpPr>
            <p:nvPr/>
          </p:nvSpPr>
          <p:spPr bwMode="auto">
            <a:xfrm>
              <a:off x="340" y="1916"/>
              <a:ext cx="498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3"/>
            <p:cNvSpPr>
              <a:spLocks noChangeShapeType="1"/>
            </p:cNvSpPr>
            <p:nvPr/>
          </p:nvSpPr>
          <p:spPr bwMode="auto">
            <a:xfrm>
              <a:off x="340" y="2299"/>
              <a:ext cx="498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4"/>
            <p:cNvSpPr>
              <a:spLocks noChangeShapeType="1"/>
            </p:cNvSpPr>
            <p:nvPr/>
          </p:nvSpPr>
          <p:spPr bwMode="auto">
            <a:xfrm>
              <a:off x="340" y="2684"/>
              <a:ext cx="498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5"/>
            <p:cNvSpPr>
              <a:spLocks noChangeShapeType="1"/>
            </p:cNvSpPr>
            <p:nvPr/>
          </p:nvSpPr>
          <p:spPr bwMode="auto">
            <a:xfrm>
              <a:off x="340" y="3067"/>
              <a:ext cx="498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6"/>
            <p:cNvSpPr>
              <a:spLocks noChangeShapeType="1"/>
            </p:cNvSpPr>
            <p:nvPr/>
          </p:nvSpPr>
          <p:spPr bwMode="auto">
            <a:xfrm>
              <a:off x="340" y="1480"/>
              <a:ext cx="1" cy="158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7"/>
            <p:cNvSpPr>
              <a:spLocks noChangeShapeType="1"/>
            </p:cNvSpPr>
            <p:nvPr/>
          </p:nvSpPr>
          <p:spPr bwMode="auto">
            <a:xfrm>
              <a:off x="1338" y="1480"/>
              <a:ext cx="1" cy="158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28"/>
            <p:cNvSpPr>
              <a:spLocks noChangeShapeType="1"/>
            </p:cNvSpPr>
            <p:nvPr/>
          </p:nvSpPr>
          <p:spPr bwMode="auto">
            <a:xfrm>
              <a:off x="2608" y="1480"/>
              <a:ext cx="1" cy="158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29"/>
            <p:cNvSpPr>
              <a:spLocks noChangeShapeType="1"/>
            </p:cNvSpPr>
            <p:nvPr/>
          </p:nvSpPr>
          <p:spPr bwMode="auto">
            <a:xfrm>
              <a:off x="3833" y="1480"/>
              <a:ext cx="1" cy="158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0"/>
            <p:cNvSpPr>
              <a:spLocks noChangeShapeType="1"/>
            </p:cNvSpPr>
            <p:nvPr/>
          </p:nvSpPr>
          <p:spPr bwMode="auto">
            <a:xfrm>
              <a:off x="5325" y="1480"/>
              <a:ext cx="1" cy="158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5365" name="AutoShape 31"/>
          <p:cNvCxnSpPr>
            <a:cxnSpLocks noChangeShapeType="1"/>
          </p:cNvCxnSpPr>
          <p:nvPr/>
        </p:nvCxnSpPr>
        <p:spPr bwMode="auto">
          <a:xfrm flipH="1">
            <a:off x="3875088" y="4724400"/>
            <a:ext cx="4152900" cy="1588"/>
          </a:xfrm>
          <a:prstGeom prst="curvedConnector3">
            <a:avLst>
              <a:gd name="adj1" fmla="val 50000"/>
            </a:avLst>
          </a:prstGeom>
          <a:noFill/>
          <a:ln w="76320">
            <a:solidFill>
              <a:srgbClr val="00808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Text Box 32"/>
          <p:cNvSpPr txBox="1">
            <a:spLocks noChangeArrowheads="1"/>
          </p:cNvSpPr>
          <p:nvPr/>
        </p:nvSpPr>
        <p:spPr bwMode="auto">
          <a:xfrm>
            <a:off x="3783013" y="5327650"/>
            <a:ext cx="8636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b="1">
                <a:solidFill>
                  <a:srgbClr val="008080"/>
                </a:solidFill>
              </a:rPr>
              <a:t>0.5%</a:t>
            </a:r>
          </a:p>
        </p:txBody>
      </p:sp>
      <p:cxnSp>
        <p:nvCxnSpPr>
          <p:cNvPr id="15367" name="AutoShape 33"/>
          <p:cNvCxnSpPr>
            <a:cxnSpLocks noChangeShapeType="1"/>
          </p:cNvCxnSpPr>
          <p:nvPr/>
        </p:nvCxnSpPr>
        <p:spPr bwMode="auto">
          <a:xfrm flipV="1">
            <a:off x="4930775" y="3860800"/>
            <a:ext cx="1588" cy="609600"/>
          </a:xfrm>
          <a:prstGeom prst="curvedConnector3">
            <a:avLst>
              <a:gd name="adj1" fmla="val 50000"/>
            </a:avLst>
          </a:prstGeom>
          <a:noFill/>
          <a:ln w="7632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Text Box 34"/>
          <p:cNvSpPr txBox="1">
            <a:spLocks noChangeArrowheads="1"/>
          </p:cNvSpPr>
          <p:nvPr/>
        </p:nvSpPr>
        <p:spPr bwMode="auto">
          <a:xfrm>
            <a:off x="2628900" y="3382963"/>
            <a:ext cx="787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98%</a:t>
            </a:r>
          </a:p>
        </p:txBody>
      </p:sp>
      <p:cxnSp>
        <p:nvCxnSpPr>
          <p:cNvPr id="15369" name="AutoShape 35"/>
          <p:cNvCxnSpPr>
            <a:cxnSpLocks noChangeShapeType="1"/>
          </p:cNvCxnSpPr>
          <p:nvPr/>
        </p:nvCxnSpPr>
        <p:spPr bwMode="auto">
          <a:xfrm flipV="1">
            <a:off x="3562350" y="3284538"/>
            <a:ext cx="1588" cy="1219200"/>
          </a:xfrm>
          <a:prstGeom prst="curvedConnector3">
            <a:avLst>
              <a:gd name="adj1" fmla="val 50000"/>
            </a:avLst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Text Box 36"/>
          <p:cNvSpPr txBox="1">
            <a:spLocks noChangeArrowheads="1"/>
          </p:cNvSpPr>
          <p:nvPr/>
        </p:nvSpPr>
        <p:spPr bwMode="auto">
          <a:xfrm>
            <a:off x="4430713" y="3959225"/>
            <a:ext cx="787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b="1">
                <a:solidFill>
                  <a:srgbClr val="3333CC"/>
                </a:solidFill>
              </a:rPr>
              <a:t>93%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Estudo de Caso: AIDS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47196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Dados aproximados para o teste Elisa:</a:t>
            </a:r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0.5% dos brasileiros têm AIDS;</a:t>
            </a:r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98% dos infectados testam +;</a:t>
            </a:r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93% dos saudáveis testam -;</a:t>
            </a:r>
          </a:p>
          <a:p>
            <a:pPr>
              <a:lnSpc>
                <a:spcPct val="100000"/>
              </a:lnSpc>
              <a:spcBef>
                <a:spcPts val="9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Se um brasileiro aleatório testa +, a chance de ele ter AIDS é…</a:t>
            </a:r>
          </a:p>
          <a:p>
            <a:pPr algn="ctr">
              <a:lnSpc>
                <a:spcPct val="100000"/>
              </a:lnSpc>
              <a:spcBef>
                <a:spcPts val="9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800" smtClean="0"/>
              <a:t>6.57%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Estudo de Caso: AIDS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4719637"/>
          </a:xfrm>
        </p:spPr>
        <p:txBody>
          <a:bodyPr/>
          <a:lstStyle/>
          <a:p>
            <a:pPr marL="334963" indent="-334963">
              <a:lnSpc>
                <a:spcPct val="90000"/>
              </a:lnSpc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Em 2002, o Supremo Tribunal Federal sentenciou um laboratório a pagar R$40.000,00 a um doados de sangue por:</a:t>
            </a:r>
          </a:p>
          <a:p>
            <a:pPr marL="334963" indent="-334963" algn="ctr">
              <a:lnSpc>
                <a:spcPct val="90000"/>
              </a:lnSpc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 i="1" smtClean="0"/>
              <a:t>“não informá-lo sobre a falibilidade do diagnóstico”.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9238" cy="109855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smtClean="0"/>
              <a:t>Via fórmulas...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847013" cy="835025"/>
          </a:xfrm>
        </p:spPr>
        <p:txBody>
          <a:bodyPr/>
          <a:lstStyle/>
          <a:p>
            <a:pPr marL="334963" indent="-334963">
              <a:lnSpc>
                <a:spcPct val="90000"/>
              </a:lnSpc>
              <a:spcBef>
                <a:spcPts val="9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600" smtClean="0"/>
              <a:t>Regra de Bayes: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95288" y="2379663"/>
          <a:ext cx="8640762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3086100" imgH="863600" progId="Equation.3">
                  <p:embed/>
                </p:oleObj>
              </mc:Choice>
              <mc:Fallback>
                <p:oleObj name="Equation" r:id="rId4" imgW="3086100" imgH="86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79663"/>
                        <a:ext cx="8640762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Problema dos Aniversários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438275"/>
            <a:ext cx="5757862" cy="18002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smtClean="0"/>
              <a:t>Há </a:t>
            </a:r>
            <a:r>
              <a:rPr lang="en-GB" altLang="en-US" sz="2800" i="1" smtClean="0"/>
              <a:t>N</a:t>
            </a:r>
            <a:r>
              <a:rPr lang="en-GB" altLang="en-US" sz="2800" smtClean="0"/>
              <a:t> pessoas numa sala; qual a probabilidade </a:t>
            </a:r>
            <a:r>
              <a:rPr lang="en-GB" altLang="en-US" sz="2800" i="1" smtClean="0"/>
              <a:t>p</a:t>
            </a:r>
            <a:r>
              <a:rPr lang="en-GB" altLang="en-US" sz="2800" smtClean="0"/>
              <a:t> de que pelo menos duas tenham o mesmo aniversário?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800" smtClean="0"/>
          </a:p>
        </p:txBody>
      </p:sp>
      <p:pic>
        <p:nvPicPr>
          <p:cNvPr id="18436" name="Picture 4" descr="HB675D9-24-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30325"/>
            <a:ext cx="25193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Problema dos Aniversários</a:t>
            </a:r>
          </a:p>
        </p:txBody>
      </p:sp>
      <p:cxnSp>
        <p:nvCxnSpPr>
          <p:cNvPr id="19459" name="AutoShape 3"/>
          <p:cNvCxnSpPr>
            <a:cxnSpLocks noChangeShapeType="1"/>
          </p:cNvCxnSpPr>
          <p:nvPr/>
        </p:nvCxnSpPr>
        <p:spPr bwMode="auto">
          <a:xfrm flipV="1">
            <a:off x="395288" y="3932238"/>
            <a:ext cx="1152525" cy="1152525"/>
          </a:xfrm>
          <a:prstGeom prst="straightConnector1">
            <a:avLst/>
          </a:prstGeom>
          <a:noFill/>
          <a:ln w="127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AutoShape 4"/>
          <p:cNvCxnSpPr>
            <a:cxnSpLocks noChangeShapeType="1"/>
          </p:cNvCxnSpPr>
          <p:nvPr/>
        </p:nvCxnSpPr>
        <p:spPr bwMode="auto">
          <a:xfrm>
            <a:off x="395288" y="5084763"/>
            <a:ext cx="1223962" cy="10080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AutoShape 5"/>
          <p:cNvCxnSpPr>
            <a:cxnSpLocks noChangeShapeType="1"/>
          </p:cNvCxnSpPr>
          <p:nvPr/>
        </p:nvCxnSpPr>
        <p:spPr bwMode="auto">
          <a:xfrm flipH="1">
            <a:off x="1547813" y="3068638"/>
            <a:ext cx="1728787" cy="865187"/>
          </a:xfrm>
          <a:prstGeom prst="straightConnector1">
            <a:avLst/>
          </a:prstGeom>
          <a:noFill/>
          <a:ln w="1015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AutoShape 6"/>
          <p:cNvCxnSpPr>
            <a:cxnSpLocks noChangeShapeType="1"/>
          </p:cNvCxnSpPr>
          <p:nvPr/>
        </p:nvCxnSpPr>
        <p:spPr bwMode="auto">
          <a:xfrm flipH="1">
            <a:off x="3276600" y="2708275"/>
            <a:ext cx="2016125" cy="360363"/>
          </a:xfrm>
          <a:prstGeom prst="straightConnector1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9900" y="3716338"/>
            <a:ext cx="6381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u="sng">
                <a:solidFill>
                  <a:srgbClr val="000000"/>
                </a:solidFill>
              </a:rPr>
              <a:t>364</a:t>
            </a:r>
          </a:p>
          <a:p>
            <a:r>
              <a:rPr lang="en-GB" altLang="en-US">
                <a:solidFill>
                  <a:srgbClr val="000000"/>
                </a:solidFill>
              </a:rPr>
              <a:t>365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20700" y="5588000"/>
            <a:ext cx="6381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_</a:t>
            </a:r>
            <a:r>
              <a:rPr lang="en-GB" altLang="en-US" u="sng">
                <a:solidFill>
                  <a:srgbClr val="000000"/>
                </a:solidFill>
              </a:rPr>
              <a:t>1</a:t>
            </a:r>
            <a:r>
              <a:rPr lang="en-GB" altLang="en-US">
                <a:solidFill>
                  <a:srgbClr val="000000"/>
                </a:solidFill>
              </a:rPr>
              <a:t>_</a:t>
            </a:r>
          </a:p>
          <a:p>
            <a:r>
              <a:rPr lang="en-GB" altLang="en-US">
                <a:solidFill>
                  <a:srgbClr val="000000"/>
                </a:solidFill>
              </a:rPr>
              <a:t>365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981200" y="2781300"/>
            <a:ext cx="6381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u="sng">
                <a:solidFill>
                  <a:srgbClr val="000000"/>
                </a:solidFill>
              </a:rPr>
              <a:t>363</a:t>
            </a:r>
          </a:p>
          <a:p>
            <a:r>
              <a:rPr lang="en-GB" altLang="en-US">
                <a:solidFill>
                  <a:srgbClr val="000000"/>
                </a:solidFill>
              </a:rPr>
              <a:t>365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852863" y="2205038"/>
            <a:ext cx="6381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u="sng">
                <a:solidFill>
                  <a:srgbClr val="000000"/>
                </a:solidFill>
              </a:rPr>
              <a:t>362</a:t>
            </a:r>
          </a:p>
          <a:p>
            <a:r>
              <a:rPr lang="en-GB" altLang="en-US">
                <a:solidFill>
                  <a:srgbClr val="000000"/>
                </a:solidFill>
              </a:rPr>
              <a:t>365</a:t>
            </a:r>
          </a:p>
        </p:txBody>
      </p:sp>
      <p:cxnSp>
        <p:nvCxnSpPr>
          <p:cNvPr id="19467" name="AutoShape 11"/>
          <p:cNvCxnSpPr>
            <a:cxnSpLocks noChangeShapeType="1"/>
          </p:cNvCxnSpPr>
          <p:nvPr/>
        </p:nvCxnSpPr>
        <p:spPr bwMode="auto">
          <a:xfrm>
            <a:off x="3276600" y="3068638"/>
            <a:ext cx="1871663" cy="10080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AutoShape 12"/>
          <p:cNvCxnSpPr>
            <a:cxnSpLocks noChangeShapeType="1"/>
          </p:cNvCxnSpPr>
          <p:nvPr/>
        </p:nvCxnSpPr>
        <p:spPr bwMode="auto">
          <a:xfrm>
            <a:off x="1547813" y="3933825"/>
            <a:ext cx="1655762" cy="100806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852863" y="3573463"/>
            <a:ext cx="6381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_</a:t>
            </a:r>
            <a:r>
              <a:rPr lang="en-GB" altLang="en-US" u="sng">
                <a:solidFill>
                  <a:srgbClr val="000000"/>
                </a:solidFill>
              </a:rPr>
              <a:t>3</a:t>
            </a:r>
            <a:r>
              <a:rPr lang="en-GB" altLang="en-US">
                <a:solidFill>
                  <a:srgbClr val="000000"/>
                </a:solidFill>
              </a:rPr>
              <a:t>_</a:t>
            </a:r>
          </a:p>
          <a:p>
            <a:r>
              <a:rPr lang="en-GB" altLang="en-US">
                <a:solidFill>
                  <a:srgbClr val="000000"/>
                </a:solidFill>
              </a:rPr>
              <a:t>365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981200" y="4581525"/>
            <a:ext cx="6381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_</a:t>
            </a:r>
            <a:r>
              <a:rPr lang="en-GB" altLang="en-US" u="sng">
                <a:solidFill>
                  <a:srgbClr val="000000"/>
                </a:solidFill>
              </a:rPr>
              <a:t>2</a:t>
            </a:r>
            <a:r>
              <a:rPr lang="en-GB" altLang="en-US">
                <a:solidFill>
                  <a:srgbClr val="000000"/>
                </a:solidFill>
              </a:rPr>
              <a:t>_</a:t>
            </a:r>
          </a:p>
          <a:p>
            <a:r>
              <a:rPr lang="en-GB" altLang="en-US">
                <a:solidFill>
                  <a:srgbClr val="000000"/>
                </a:solidFill>
              </a:rPr>
              <a:t>365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848350" y="2554288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953250" y="2852738"/>
            <a:ext cx="20097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 u="sng">
                <a:solidFill>
                  <a:srgbClr val="000000"/>
                </a:solidFill>
              </a:rPr>
              <a:t>364.363.362…</a:t>
            </a:r>
          </a:p>
          <a:p>
            <a:r>
              <a:rPr lang="en-GB" altLang="en-US">
                <a:solidFill>
                  <a:srgbClr val="000000"/>
                </a:solidFill>
              </a:rPr>
              <a:t>365.365.365…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762125" y="5876925"/>
            <a:ext cx="1785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Coincidência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192463" y="4724400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Coincidência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137150" y="3886200"/>
            <a:ext cx="1785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Coincidência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353050" y="2517775"/>
            <a:ext cx="2335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Sem coincidência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321425" y="2960688"/>
            <a:ext cx="6318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p=1-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Problema dos Aniversários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438275"/>
            <a:ext cx="5757862" cy="18002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smtClean="0"/>
              <a:t>Há </a:t>
            </a:r>
            <a:r>
              <a:rPr lang="en-GB" altLang="en-US" sz="2800" i="1" smtClean="0"/>
              <a:t>N</a:t>
            </a:r>
            <a:r>
              <a:rPr lang="en-GB" altLang="en-US" sz="2800" smtClean="0"/>
              <a:t> pessoas numa sala; qual a probabilidade </a:t>
            </a:r>
            <a:r>
              <a:rPr lang="en-GB" altLang="en-US" sz="2800" i="1" smtClean="0"/>
              <a:t>p</a:t>
            </a:r>
            <a:r>
              <a:rPr lang="en-GB" altLang="en-US" sz="2800" smtClean="0"/>
              <a:t> de que pelo menos duas tenham o mesmo aniversário?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800" smtClean="0"/>
          </a:p>
        </p:txBody>
      </p:sp>
      <p:pic>
        <p:nvPicPr>
          <p:cNvPr id="20484" name="Picture 8" descr="HB675D9-24-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30325"/>
            <a:ext cx="25193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98" name="Group 54"/>
          <p:cNvGraphicFramePr>
            <a:graphicFrameLocks noGrp="1"/>
          </p:cNvGraphicFramePr>
          <p:nvPr>
            <p:ph sz="half" idx="2"/>
          </p:nvPr>
        </p:nvGraphicFramePr>
        <p:xfrm>
          <a:off x="762000" y="3573463"/>
          <a:ext cx="8058150" cy="2578102"/>
        </p:xfrm>
        <a:graphic>
          <a:graphicData uri="http://schemas.openxmlformats.org/drawingml/2006/table">
            <a:tbl>
              <a:tblPr/>
              <a:tblGrid>
                <a:gridCol w="1343025"/>
                <a:gridCol w="1343025"/>
                <a:gridCol w="1343025"/>
                <a:gridCol w="1343025"/>
                <a:gridCol w="1343025"/>
                <a:gridCol w="1343025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N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10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30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40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0.0027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0.1169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0.4114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0.7063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0.8912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N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50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60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70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80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90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p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0.9704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0.9941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0.9992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0.9999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1.0000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smtClean="0"/>
              <a:t>1. O que é probabilidade?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4573587"/>
          </a:xfrm>
        </p:spPr>
        <p:txBody>
          <a:bodyPr/>
          <a:lstStyle/>
          <a:p>
            <a:pPr marL="606425" indent="-606425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800" smtClean="0"/>
              <a:t>Jogue uma moeda, a probabilidade de dar cara </a:t>
            </a:r>
            <a:r>
              <a:rPr lang="pt-BR" altLang="en-US" sz="4000" smtClean="0"/>
              <a:t>é</a:t>
            </a:r>
            <a:r>
              <a:rPr lang="pt-BR" altLang="en-US" sz="3800" smtClean="0"/>
              <a:t> 50%.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800" smtClean="0"/>
              <a:t>O que significa isto?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800" smtClean="0"/>
              <a:t>Por que 50%? [Persi I]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Problema dos Aniversários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838200" y="1295400"/>
            <a:ext cx="754380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GB" altLang="en-US" sz="2800">
                <a:solidFill>
                  <a:srgbClr val="000000"/>
                </a:solidFill>
              </a:rPr>
              <a:t>Lotto Alemã (chance de ganhar = 1:13,983,816) 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GB" altLang="en-US" sz="2800">
                <a:solidFill>
                  <a:srgbClr val="000000"/>
                </a:solidFill>
              </a:rPr>
              <a:t>20/12/1986: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GB" altLang="en-US" sz="2800">
                <a:solidFill>
                  <a:srgbClr val="000000"/>
                </a:solidFill>
              </a:rPr>
              <a:t>15-25-27-30-42-48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GB" altLang="en-US" sz="2800">
                <a:solidFill>
                  <a:srgbClr val="000000"/>
                </a:solidFill>
              </a:rPr>
              <a:t>21/06/1995: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GB" altLang="en-US" sz="2800">
                <a:solidFill>
                  <a:srgbClr val="000000"/>
                </a:solidFill>
              </a:rPr>
              <a:t>15-25-27-30-42-48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GB" altLang="en-US" sz="3200">
                <a:solidFill>
                  <a:srgbClr val="000000"/>
                </a:solidFill>
              </a:rPr>
              <a:t>Marmelada???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GB" altLang="en-US" sz="3200">
                <a:solidFill>
                  <a:srgbClr val="000000"/>
                </a:solidFill>
              </a:rPr>
              <a:t>Em 3016 sorteios, chance de haver ao menos uma coincidência: 27.76%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endParaRPr lang="en-GB" alt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Como ganhar </a:t>
            </a:r>
            <a:r>
              <a:rPr lang="en-GB" altLang="en-US" b="1" i="1" u="sng" smtClean="0"/>
              <a:t>sozinho</a:t>
            </a:r>
            <a:r>
              <a:rPr lang="en-GB" altLang="en-US" smtClean="0"/>
              <a:t> a Mega-Sena?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4573587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en-GB" altLang="en-US" sz="3800" dirty="0" err="1" smtClean="0"/>
              <a:t>Aumentar</a:t>
            </a:r>
            <a:r>
              <a:rPr lang="en-GB" altLang="en-US" sz="3800" dirty="0" smtClean="0"/>
              <a:t> </a:t>
            </a:r>
            <a:r>
              <a:rPr lang="en-GB" altLang="en-US" sz="3800" dirty="0" err="1" smtClean="0"/>
              <a:t>Pr</a:t>
            </a:r>
            <a:r>
              <a:rPr lang="en-GB" altLang="en-US" sz="3800" dirty="0" smtClean="0"/>
              <a:t>(</a:t>
            </a:r>
            <a:r>
              <a:rPr lang="en-GB" altLang="en-US" sz="3800" dirty="0" err="1" smtClean="0"/>
              <a:t>Ganhar</a:t>
            </a:r>
            <a:r>
              <a:rPr lang="en-GB" altLang="en-US" sz="3800" dirty="0" smtClean="0"/>
              <a:t>)? </a:t>
            </a:r>
            <a:r>
              <a:rPr lang="en-GB" altLang="en-US" sz="3800" dirty="0" err="1" smtClean="0"/>
              <a:t>Impossível</a:t>
            </a:r>
            <a:r>
              <a:rPr lang="en-GB" altLang="en-US" sz="3800" dirty="0" smtClean="0"/>
              <a:t>…</a:t>
            </a:r>
          </a:p>
          <a:p>
            <a:pPr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en-GB" altLang="en-US" sz="3800" dirty="0" err="1" smtClean="0"/>
              <a:t>Ganhar</a:t>
            </a:r>
            <a:r>
              <a:rPr lang="en-GB" altLang="en-US" sz="3800" dirty="0" smtClean="0"/>
              <a:t> </a:t>
            </a:r>
            <a:r>
              <a:rPr lang="en-GB" altLang="en-US" sz="3800" b="1" i="1" u="sng" dirty="0" err="1" smtClean="0"/>
              <a:t>sozinho</a:t>
            </a:r>
            <a:r>
              <a:rPr lang="en-GB" altLang="en-US" sz="3800" dirty="0" smtClean="0"/>
              <a:t>?</a:t>
            </a:r>
          </a:p>
          <a:p>
            <a:pPr lvl="1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en-GB" altLang="en-US" sz="3400" dirty="0" smtClean="0"/>
              <a:t>Evite </a:t>
            </a:r>
            <a:r>
              <a:rPr lang="en-GB" altLang="en-US" sz="3400" dirty="0" err="1" smtClean="0"/>
              <a:t>números</a:t>
            </a:r>
            <a:r>
              <a:rPr lang="en-GB" altLang="en-US" sz="3400" dirty="0" smtClean="0"/>
              <a:t> de 1 a 31;</a:t>
            </a:r>
          </a:p>
          <a:p>
            <a:pPr marL="457200" lvl="1" indent="0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endParaRPr lang="en-GB" altLang="en-US" sz="3400" dirty="0" smtClean="0"/>
          </a:p>
          <a:p>
            <a:pPr marL="457200" lvl="1" indent="0" algn="ctr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en-GB" altLang="en-US" sz="5400" b="1" i="1" u="sng" dirty="0" smtClean="0"/>
              <a:t>Evite </a:t>
            </a:r>
            <a:r>
              <a:rPr lang="en-GB" altLang="en-US" sz="5400" b="1" i="1" u="sng" dirty="0" err="1" smtClean="0"/>
              <a:t>padrões</a:t>
            </a:r>
            <a:r>
              <a:rPr lang="en-GB" altLang="en-US" sz="5400" b="1" i="1" u="sng" dirty="0" smtClean="0"/>
              <a:t>!</a:t>
            </a:r>
          </a:p>
          <a:p>
            <a:pPr lvl="1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endParaRPr lang="en-GB" altLang="en-US" sz="3400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Lotogol</a:t>
            </a:r>
          </a:p>
        </p:txBody>
      </p:sp>
      <p:pic>
        <p:nvPicPr>
          <p:cNvPr id="23555" name="Picture 2" descr="C:\Users\Ralph\Google Drive\Math\Talks\2014 DaLicenca\lotogl vola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2972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Lotogol 79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10976" r="44521" b="15854"/>
          <a:stretch>
            <a:fillRect/>
          </a:stretch>
        </p:blipFill>
        <p:spPr bwMode="auto">
          <a:xfrm>
            <a:off x="914400" y="1279525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Lotogol 61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12195" r="44521" b="14635"/>
          <a:stretch>
            <a:fillRect/>
          </a:stretch>
        </p:blipFill>
        <p:spPr bwMode="auto">
          <a:xfrm>
            <a:off x="914400" y="1279525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Lotogol 67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12195" r="44521" b="14635"/>
          <a:stretch>
            <a:fillRect/>
          </a:stretch>
        </p:blipFill>
        <p:spPr bwMode="auto">
          <a:xfrm>
            <a:off x="914400" y="1279525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Fraude na Mega-Sena?</a:t>
            </a:r>
          </a:p>
        </p:txBody>
      </p:sp>
      <p:sp>
        <p:nvSpPr>
          <p:cNvPr id="27651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41438"/>
            <a:ext cx="9215438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mtClean="0"/>
              <a:t>Sorte na Mega-Sena!</a:t>
            </a:r>
            <a:endParaRPr lang="en-US" altLang="en-US" smtClean="0"/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3503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Evite padrões!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50117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Ontario, Canada Lotto: 1 a 49 (6 + Bonus);</a:t>
            </a:r>
          </a:p>
          <a:p>
            <a:pPr>
              <a:defRPr/>
            </a:pPr>
            <a:r>
              <a:rPr lang="en-US" dirty="0" smtClean="0"/>
              <a:t>19-3-2008:</a:t>
            </a:r>
          </a:p>
          <a:p>
            <a:pPr marL="0" indent="0">
              <a:buFont typeface="Times New Roman" pitchFamily="18" charset="0"/>
              <a:buNone/>
              <a:defRPr/>
            </a:pPr>
            <a:endParaRPr lang="en-US" dirty="0" smtClean="0"/>
          </a:p>
          <a:p>
            <a:pPr marL="0" indent="0">
              <a:buFont typeface="Times New Roman" pitchFamily="18" charset="0"/>
              <a:buNone/>
              <a:defRPr/>
            </a:pPr>
            <a:endParaRPr lang="en-US" dirty="0"/>
          </a:p>
          <a:p>
            <a:pPr marL="0" indent="0">
              <a:buFont typeface="Times New Roman" pitchFamily="18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mtClean="0"/>
              <a:t>23 </a:t>
            </a:r>
            <a:r>
              <a:rPr lang="en-US" dirty="0" smtClean="0"/>
              <a:t>- 40 - 41 - 42 - 44 - 45 (bonus: 43).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GB" altLang="en-US" sz="3400" dirty="0" smtClean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1350"/>
            <a:ext cx="5961063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smtClean="0"/>
              <a:t>1. O que é probabilidade?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5130800"/>
          </a:xfrm>
        </p:spPr>
        <p:txBody>
          <a:bodyPr/>
          <a:lstStyle/>
          <a:p>
            <a:pPr marL="606425" indent="-606425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800" dirty="0" smtClean="0"/>
              <a:t>Jogue </a:t>
            </a:r>
            <a:r>
              <a:rPr lang="pt-BR" altLang="en-US" sz="3800" u="sng" dirty="0" smtClean="0"/>
              <a:t>duas</a:t>
            </a:r>
            <a:r>
              <a:rPr lang="pt-BR" altLang="en-US" sz="3800" dirty="0" smtClean="0"/>
              <a:t> moedas, a probabilidade de dar duas caras </a:t>
            </a:r>
            <a:r>
              <a:rPr lang="pt-BR" altLang="en-US" sz="4000" dirty="0" smtClean="0"/>
              <a:t>é</a:t>
            </a:r>
            <a:r>
              <a:rPr lang="pt-BR" altLang="en-US" sz="3800" dirty="0" smtClean="0"/>
              <a:t>...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800" dirty="0" smtClean="0"/>
              <a:t>25%.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800" dirty="0" smtClean="0"/>
              <a:t>50%, se voc</a:t>
            </a:r>
            <a:r>
              <a:rPr lang="pt-BR" altLang="en-US" sz="4000" dirty="0" smtClean="0"/>
              <a:t>ê</a:t>
            </a:r>
            <a:r>
              <a:rPr lang="pt-BR" altLang="en-US" sz="3800" dirty="0" smtClean="0"/>
              <a:t> viu uma cara.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800" dirty="0" smtClean="0"/>
              <a:t>100%, se voc</a:t>
            </a:r>
            <a:r>
              <a:rPr lang="pt-BR" altLang="en-US" sz="4000" dirty="0" smtClean="0"/>
              <a:t>ê</a:t>
            </a:r>
            <a:r>
              <a:rPr lang="pt-BR" altLang="en-US" sz="3800" dirty="0" smtClean="0"/>
              <a:t> viu duas caras!</a:t>
            </a:r>
          </a:p>
          <a:p>
            <a:pPr marL="0" indent="-606425" algn="ctr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800" b="1" dirty="0" smtClean="0"/>
              <a:t>PROBABILIDADE DEPENDE DE </a:t>
            </a:r>
            <a:r>
              <a:rPr lang="pt-BR" altLang="en-US" sz="3800" b="1" u="sng" dirty="0" smtClean="0"/>
              <a:t>INFORMAÇÃO</a:t>
            </a:r>
          </a:p>
          <a:p>
            <a:pPr marL="0" indent="-606425" algn="ctr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2800" dirty="0" smtClean="0"/>
              <a:t>(na sua cabeça, não na moeda!)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smtClean="0"/>
              <a:t>1. Modelos!</a:t>
            </a:r>
          </a:p>
        </p:txBody>
      </p:sp>
      <p:pic>
        <p:nvPicPr>
          <p:cNvPr id="7171" name="Imagem 3" descr="Red_Metro_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0"/>
            <a:ext cx="9144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smtClean="0"/>
              <a:t>1. Modelos!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5130800"/>
          </a:xfrm>
        </p:spPr>
        <p:txBody>
          <a:bodyPr/>
          <a:lstStyle/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800" dirty="0" smtClean="0"/>
              <a:t>Simplificações da vida real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800" dirty="0" smtClean="0"/>
              <a:t>Úteis </a:t>
            </a:r>
            <a:r>
              <a:rPr lang="pt-BR" altLang="en-US" sz="3800" b="1" i="1" u="sng" dirty="0" smtClean="0"/>
              <a:t>porque</a:t>
            </a:r>
            <a:r>
              <a:rPr lang="pt-BR" altLang="en-US" sz="3800" dirty="0" smtClean="0"/>
              <a:t> jogam fora “detalhes que não interessam”! [</a:t>
            </a:r>
            <a:r>
              <a:rPr lang="pt-BR" altLang="en-US" sz="3800" dirty="0" err="1" smtClean="0"/>
              <a:t>Persi</a:t>
            </a:r>
            <a:r>
              <a:rPr lang="pt-BR" altLang="en-US" sz="3800" dirty="0" smtClean="0"/>
              <a:t> II]</a:t>
            </a:r>
          </a:p>
          <a:p>
            <a:pPr marL="606425" indent="-606425" algn="ctr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endParaRPr lang="pt-BR" altLang="en-US" sz="3800" dirty="0" smtClean="0"/>
          </a:p>
          <a:p>
            <a:pPr marL="606425" indent="-606425" algn="ctr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800" dirty="0" smtClean="0"/>
              <a:t>Modelos probabilísticos:</a:t>
            </a:r>
          </a:p>
          <a:p>
            <a:pPr marL="0" indent="-606425" algn="ctr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3800" b="1" dirty="0" smtClean="0"/>
              <a:t>O 50% “misterioso” </a:t>
            </a:r>
            <a:r>
              <a:rPr lang="en-GB" altLang="en-US" sz="4000" b="1" dirty="0" smtClean="0"/>
              <a:t>é</a:t>
            </a:r>
            <a:r>
              <a:rPr lang="pt-BR" altLang="en-US" sz="3800" b="1" dirty="0" smtClean="0"/>
              <a:t/>
            </a:r>
            <a:br>
              <a:rPr lang="pt-BR" altLang="en-US" sz="3800" b="1" dirty="0" smtClean="0"/>
            </a:br>
            <a:r>
              <a:rPr lang="pt-BR" altLang="en-US" sz="3800" b="1" dirty="0" smtClean="0"/>
              <a:t>o preço a pagar para não fazer</a:t>
            </a:r>
            <a:br>
              <a:rPr lang="pt-BR" altLang="en-US" sz="3800" b="1" dirty="0" smtClean="0"/>
            </a:br>
            <a:r>
              <a:rPr lang="pt-BR" altLang="en-US" sz="3800" b="1" dirty="0" smtClean="0"/>
              <a:t>toda a f</a:t>
            </a:r>
            <a:r>
              <a:rPr lang="pt-BR" altLang="en-US" sz="3800" dirty="0" smtClean="0"/>
              <a:t>í</a:t>
            </a:r>
            <a:r>
              <a:rPr lang="pt-BR" altLang="en-US" sz="3800" b="1" dirty="0" smtClean="0"/>
              <a:t>sica da moeda!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1. Probabilidade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5130800"/>
          </a:xfrm>
        </p:spPr>
        <p:txBody>
          <a:bodyPr/>
          <a:lstStyle/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600" dirty="0" smtClean="0"/>
              <a:t>É medida de </a:t>
            </a:r>
            <a:r>
              <a:rPr lang="pt-BR" altLang="en-US" sz="3600" u="sng" dirty="0" smtClean="0"/>
              <a:t>plausibilidade</a:t>
            </a:r>
            <a:r>
              <a:rPr lang="pt-BR" altLang="en-US" sz="3600" dirty="0" smtClean="0"/>
              <a:t> de um evento (fé?).</a:t>
            </a:r>
          </a:p>
          <a:p>
            <a:pPr marL="606425" indent="-606425" algn="ctr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2400" dirty="0" smtClean="0"/>
              <a:t>(É uma função </a:t>
            </a:r>
            <a:r>
              <a:rPr lang="pt-BR" altLang="en-US" sz="2400" dirty="0" err="1" smtClean="0"/>
              <a:t>Pr</a:t>
            </a:r>
            <a:r>
              <a:rPr lang="pt-BR" altLang="en-US" sz="2400" dirty="0" smtClean="0"/>
              <a:t>: Eventos </a:t>
            </a:r>
            <a:r>
              <a:rPr lang="pt-BR" altLang="en-US" sz="2400" dirty="0">
                <a:latin typeface="cmsy10" pitchFamily="34" charset="0"/>
                <a:cs typeface="Times New Roman"/>
              </a:rPr>
              <a:t>→</a:t>
            </a:r>
            <a:r>
              <a:rPr lang="pt-BR" altLang="en-US" sz="2400" dirty="0" smtClean="0"/>
              <a:t> </a:t>
            </a:r>
            <a:r>
              <a:rPr lang="pt-BR" altLang="en-US" sz="2400" dirty="0" smtClean="0"/>
              <a:t>Números.)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800" dirty="0" smtClean="0"/>
              <a:t>Escala: </a:t>
            </a:r>
            <a:r>
              <a:rPr lang="pt-BR" altLang="en-US" sz="3800" dirty="0" err="1" smtClean="0"/>
              <a:t>frequentista</a:t>
            </a:r>
            <a:r>
              <a:rPr lang="pt-BR" altLang="en-US" sz="3800" dirty="0" smtClean="0"/>
              <a:t>!</a:t>
            </a:r>
          </a:p>
          <a:p>
            <a:pPr marL="606425" indent="-606425" algn="ctr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2400" dirty="0" smtClean="0"/>
              <a:t>(</a:t>
            </a:r>
            <a:r>
              <a:rPr lang="pt-BR" altLang="en-US" sz="2400" dirty="0" err="1" smtClean="0"/>
              <a:t>Pr</a:t>
            </a:r>
            <a:r>
              <a:rPr lang="pt-BR" altLang="en-US" sz="2400" dirty="0" smtClean="0"/>
              <a:t>(</a:t>
            </a:r>
            <a:r>
              <a:rPr lang="pt-BR" altLang="en-US" sz="2400" dirty="0">
                <a:latin typeface="cmsy10" pitchFamily="34" charset="0"/>
                <a:cs typeface="Times New Roman"/>
              </a:rPr>
              <a:t>Ø</a:t>
            </a:r>
            <a:r>
              <a:rPr lang="pt-BR" altLang="en-US" sz="2400" dirty="0" smtClean="0"/>
              <a:t>)=</a:t>
            </a:r>
            <a:r>
              <a:rPr lang="pt-BR" altLang="en-US" sz="2400" dirty="0" smtClean="0"/>
              <a:t>0; </a:t>
            </a:r>
            <a:r>
              <a:rPr lang="pt-BR" altLang="en-US" sz="2400" dirty="0" err="1" smtClean="0"/>
              <a:t>Pr</a:t>
            </a:r>
            <a:r>
              <a:rPr lang="pt-BR" altLang="en-US" sz="2400" dirty="0" smtClean="0"/>
              <a:t>(S)=1.)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800" dirty="0" smtClean="0"/>
              <a:t>Como medir/calcular?</a:t>
            </a:r>
          </a:p>
          <a:p>
            <a:pPr marL="1006475" lvl="1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400" dirty="0" smtClean="0"/>
              <a:t>Use experimentos?</a:t>
            </a:r>
          </a:p>
          <a:p>
            <a:pPr marL="1006475" lvl="1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400" dirty="0" smtClean="0"/>
              <a:t>Use regras?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1. Modelos!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5130800"/>
          </a:xfrm>
        </p:spPr>
        <p:txBody>
          <a:bodyPr/>
          <a:lstStyle/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800" smtClean="0"/>
              <a:t>O 50% </a:t>
            </a:r>
            <a:r>
              <a:rPr lang="en-GB" altLang="en-US" sz="4000" smtClean="0"/>
              <a:t>é</a:t>
            </a:r>
            <a:r>
              <a:rPr lang="pt-BR" altLang="en-US" sz="3800" smtClean="0"/>
              <a:t> exato? Existe de verdade?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800" smtClean="0"/>
              <a:t>Calma: </a:t>
            </a:r>
            <a:r>
              <a:rPr lang="en-GB" altLang="en-US" sz="4000" b="1" u="sng" smtClean="0"/>
              <a:t>é</a:t>
            </a:r>
            <a:r>
              <a:rPr lang="pt-BR" altLang="en-US" sz="3800" b="1" u="sng" smtClean="0"/>
              <a:t> só um modelo!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smtClean="0"/>
              <a:t>2. Modelo de probabilidade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4987925"/>
          </a:xfrm>
        </p:spPr>
        <p:txBody>
          <a:bodyPr/>
          <a:lstStyle/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800" dirty="0" smtClean="0"/>
              <a:t>Espaço Amostral S</a:t>
            </a:r>
          </a:p>
          <a:p>
            <a:pPr marL="1006475" lvl="1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2400" dirty="0" smtClean="0"/>
              <a:t>Conjunto de todos os resultados possíveis;</a:t>
            </a:r>
          </a:p>
          <a:p>
            <a:pPr marL="1006475" lvl="1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2400" dirty="0" smtClean="0"/>
              <a:t>Cada experimento, apenas 1 resultado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dirty="0" smtClean="0"/>
              <a:t>Evento: subconjunto do espaço amostral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dirty="0" smtClean="0"/>
              <a:t>Probabilidade: função </a:t>
            </a:r>
            <a:r>
              <a:rPr lang="pt-BR" altLang="en-US" dirty="0" err="1" smtClean="0"/>
              <a:t>Pr</a:t>
            </a:r>
            <a:r>
              <a:rPr lang="pt-BR" altLang="en-US" dirty="0" smtClean="0"/>
              <a:t>: </a:t>
            </a:r>
            <a:r>
              <a:rPr lang="pt-BR" altLang="en-US" dirty="0" smtClean="0">
                <a:latin typeface="Brush Script MT" pitchFamily="66" charset="0"/>
              </a:rPr>
              <a:t>P</a:t>
            </a:r>
            <a:r>
              <a:rPr lang="pt-BR" altLang="en-US" dirty="0" smtClean="0"/>
              <a:t>(S</a:t>
            </a:r>
            <a:r>
              <a:rPr lang="pt-BR" altLang="en-US" dirty="0" smtClean="0"/>
              <a:t>)</a:t>
            </a:r>
            <a:r>
              <a:rPr lang="pt-BR" altLang="en-US" dirty="0">
                <a:latin typeface="cmsy10" pitchFamily="34" charset="0"/>
                <a:cs typeface="Times New Roman"/>
              </a:rPr>
              <a:t>→</a:t>
            </a:r>
            <a:r>
              <a:rPr lang="pt-BR" altLang="en-US" dirty="0" smtClean="0"/>
              <a:t>[</a:t>
            </a:r>
            <a:r>
              <a:rPr lang="pt-BR" altLang="en-US" dirty="0" smtClean="0"/>
              <a:t>0,1]</a:t>
            </a:r>
          </a:p>
          <a:p>
            <a:pPr marL="1006475" lvl="1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dirty="0" smtClean="0"/>
              <a:t>A</a:t>
            </a:r>
            <a:r>
              <a:rPr lang="pt-BR" altLang="en-US" dirty="0" smtClean="0">
                <a:latin typeface="cmsy10" pitchFamily="34" charset="0"/>
                <a:cs typeface="Times New Roman"/>
                <a:sym typeface="Symbol"/>
              </a:rPr>
              <a:t></a:t>
            </a:r>
            <a:r>
              <a:rPr lang="pt-BR" altLang="en-US" dirty="0" smtClean="0"/>
              <a:t>B=</a:t>
            </a:r>
            <a:r>
              <a:rPr lang="pt-BR" altLang="en-US" dirty="0" smtClean="0">
                <a:latin typeface="Times New Roman"/>
                <a:cs typeface="Times New Roman"/>
              </a:rPr>
              <a:t>Ø </a:t>
            </a:r>
            <a:r>
              <a:rPr lang="pt-BR" altLang="en-US" dirty="0" smtClean="0">
                <a:latin typeface="cmsy10" pitchFamily="34" charset="0"/>
                <a:sym typeface="Symbol"/>
              </a:rPr>
              <a:t></a:t>
            </a:r>
            <a:r>
              <a:rPr lang="pt-BR" altLang="en-US" dirty="0" err="1" smtClean="0"/>
              <a:t>Pr</a:t>
            </a:r>
            <a:r>
              <a:rPr lang="pt-BR" altLang="en-US" dirty="0" smtClean="0"/>
              <a:t>(A</a:t>
            </a:r>
            <a:r>
              <a:rPr lang="pt-BR" altLang="en-US" dirty="0">
                <a:latin typeface="cmsy10" pitchFamily="34" charset="0"/>
                <a:sym typeface="Symbol"/>
              </a:rPr>
              <a:t></a:t>
            </a:r>
            <a:r>
              <a:rPr lang="pt-BR" altLang="en-US" dirty="0" smtClean="0"/>
              <a:t>B</a:t>
            </a:r>
            <a:r>
              <a:rPr lang="pt-BR" altLang="en-US" dirty="0" smtClean="0"/>
              <a:t>)= </a:t>
            </a:r>
            <a:r>
              <a:rPr lang="pt-BR" altLang="en-US" dirty="0" err="1" smtClean="0"/>
              <a:t>Pr</a:t>
            </a:r>
            <a:r>
              <a:rPr lang="pt-BR" altLang="en-US" dirty="0" smtClean="0"/>
              <a:t>(A)+</a:t>
            </a:r>
            <a:r>
              <a:rPr lang="pt-BR" altLang="en-US" dirty="0" err="1" smtClean="0"/>
              <a:t>Pr</a:t>
            </a:r>
            <a:r>
              <a:rPr lang="pt-BR" altLang="en-US" dirty="0" smtClean="0"/>
              <a:t>(B)</a:t>
            </a:r>
          </a:p>
          <a:p>
            <a:pPr marL="1006475" lvl="1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dirty="0" err="1" smtClean="0"/>
              <a:t>Pr</a:t>
            </a:r>
            <a:r>
              <a:rPr lang="pt-BR" altLang="en-US" dirty="0" smtClean="0"/>
              <a:t>(S)=1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dirty="0" smtClean="0"/>
              <a:t>Espaços finitos: </a:t>
            </a:r>
            <a:r>
              <a:rPr lang="pt-BR" altLang="en-US" dirty="0" err="1" smtClean="0"/>
              <a:t>Pr</a:t>
            </a:r>
            <a:r>
              <a:rPr lang="pt-BR" altLang="en-US" dirty="0" smtClean="0"/>
              <a:t>(A) é a soma das probabilidades dos elementos de A.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smtClean="0"/>
              <a:t>2. Novos Eventos a Partir de Antigos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4987925"/>
          </a:xfrm>
        </p:spPr>
        <p:txBody>
          <a:bodyPr/>
          <a:lstStyle/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400" dirty="0" smtClean="0"/>
              <a:t>“A e B” (</a:t>
            </a:r>
            <a:r>
              <a:rPr lang="pt-BR" altLang="en-US" sz="3400" dirty="0" smtClean="0"/>
              <a:t>A</a:t>
            </a:r>
            <a:r>
              <a:rPr lang="pt-BR" altLang="en-US" sz="3400" dirty="0">
                <a:latin typeface="cmsy10" pitchFamily="34" charset="0"/>
                <a:sym typeface="Symbol"/>
              </a:rPr>
              <a:t></a:t>
            </a:r>
            <a:r>
              <a:rPr lang="pt-BR" altLang="en-US" sz="3400" dirty="0" smtClean="0"/>
              <a:t>B</a:t>
            </a:r>
            <a:r>
              <a:rPr lang="pt-BR" altLang="en-US" sz="3400" dirty="0" smtClean="0"/>
              <a:t>): ambos A e B ocorrem;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400" dirty="0" smtClean="0"/>
              <a:t>“A ou B” (</a:t>
            </a:r>
            <a:r>
              <a:rPr lang="pt-BR" altLang="en-US" sz="3400" dirty="0" smtClean="0"/>
              <a:t>A</a:t>
            </a:r>
            <a:r>
              <a:rPr lang="pt-BR" altLang="en-US" sz="3400" dirty="0">
                <a:latin typeface="cmsy10" pitchFamily="34" charset="0"/>
                <a:sym typeface="Symbol"/>
              </a:rPr>
              <a:t></a:t>
            </a:r>
            <a:r>
              <a:rPr lang="pt-BR" altLang="en-US" sz="3400" dirty="0" smtClean="0"/>
              <a:t>B</a:t>
            </a:r>
            <a:r>
              <a:rPr lang="pt-BR" altLang="en-US" sz="3400" dirty="0" smtClean="0"/>
              <a:t>): pelo menos um ocorre.</a:t>
            </a:r>
          </a:p>
          <a:p>
            <a:pPr marL="606425" indent="-606425">
              <a:lnSpc>
                <a:spcPct val="100000"/>
              </a:lnSpc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600" dirty="0" smtClean="0"/>
              <a:t>Lei da Adição</a:t>
            </a:r>
          </a:p>
          <a:p>
            <a:pPr marL="606425" indent="-606425" algn="ctr">
              <a:lnSpc>
                <a:spcPct val="100000"/>
              </a:lnSpc>
              <a:buFont typeface="Times New Roman" pitchFamily="18" charset="0"/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3600" dirty="0" err="1" smtClean="0"/>
              <a:t>Pr</a:t>
            </a:r>
            <a:r>
              <a:rPr lang="pt-BR" altLang="en-US" sz="3600" dirty="0" smtClean="0"/>
              <a:t>(A</a:t>
            </a:r>
            <a:r>
              <a:rPr lang="pt-BR" altLang="en-US" sz="3600" dirty="0">
                <a:latin typeface="cmsy10" pitchFamily="34" charset="0"/>
                <a:sym typeface="Symbol"/>
              </a:rPr>
              <a:t></a:t>
            </a:r>
            <a:r>
              <a:rPr lang="pt-BR" altLang="en-US" sz="3600" dirty="0" smtClean="0"/>
              <a:t>B</a:t>
            </a:r>
            <a:r>
              <a:rPr lang="pt-BR" altLang="en-US" sz="3600" dirty="0" smtClean="0"/>
              <a:t>)=</a:t>
            </a:r>
            <a:r>
              <a:rPr lang="pt-BR" altLang="en-US" sz="3600" dirty="0" err="1" smtClean="0"/>
              <a:t>Pr</a:t>
            </a:r>
            <a:r>
              <a:rPr lang="pt-BR" altLang="en-US" sz="3600" dirty="0" smtClean="0"/>
              <a:t>(A)+</a:t>
            </a:r>
            <a:r>
              <a:rPr lang="pt-BR" altLang="en-US" sz="3600" dirty="0" err="1" smtClean="0"/>
              <a:t>Pr</a:t>
            </a:r>
            <a:r>
              <a:rPr lang="pt-BR" altLang="en-US" sz="3600" dirty="0" smtClean="0"/>
              <a:t>(B)-</a:t>
            </a:r>
            <a:r>
              <a:rPr lang="pt-BR" altLang="en-US" sz="3600" dirty="0" err="1" smtClean="0"/>
              <a:t>Pr</a:t>
            </a:r>
            <a:r>
              <a:rPr lang="pt-BR" altLang="en-US" sz="3600" dirty="0" smtClean="0"/>
              <a:t>(A</a:t>
            </a:r>
            <a:r>
              <a:rPr lang="pt-BR" altLang="en-US" sz="3600" dirty="0">
                <a:latin typeface="cmsy10" pitchFamily="34" charset="0"/>
                <a:sym typeface="Symbol"/>
              </a:rPr>
              <a:t></a:t>
            </a:r>
            <a:r>
              <a:rPr lang="pt-BR" altLang="en-US" sz="3600" dirty="0" smtClean="0"/>
              <a:t>B</a:t>
            </a:r>
            <a:r>
              <a:rPr lang="pt-BR" altLang="en-US" sz="3600" dirty="0" smtClean="0"/>
              <a:t>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1120</Words>
  <Application>Microsoft Office PowerPoint</Application>
  <PresentationFormat>Apresentação na tela (4:3)</PresentationFormat>
  <Paragraphs>287</Paragraphs>
  <Slides>28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Design padrão</vt:lpstr>
      <vt:lpstr>Equation</vt:lpstr>
      <vt:lpstr>Introdução à Teoria da Probabilidade</vt:lpstr>
      <vt:lpstr>1. O que é probabilidade?</vt:lpstr>
      <vt:lpstr>1. O que é probabilidade?</vt:lpstr>
      <vt:lpstr>1. Modelos!</vt:lpstr>
      <vt:lpstr>1. Modelos!</vt:lpstr>
      <vt:lpstr>1. Probabilidade</vt:lpstr>
      <vt:lpstr>1. Modelos!</vt:lpstr>
      <vt:lpstr>2. Modelo de probabilidade</vt:lpstr>
      <vt:lpstr>2. Novos Eventos a Partir de Antigos</vt:lpstr>
      <vt:lpstr>3. Probabilidade Condicional</vt:lpstr>
      <vt:lpstr>Nem todo modelo é equiprovável!</vt:lpstr>
      <vt:lpstr>Estudo de Caso: AIDS</vt:lpstr>
      <vt:lpstr>Estudo de Caso: AIDS</vt:lpstr>
      <vt:lpstr>Estudo de Caso: AIDS</vt:lpstr>
      <vt:lpstr>Estudo de Caso: AIDS</vt:lpstr>
      <vt:lpstr>Via fórmulas... </vt:lpstr>
      <vt:lpstr>Problema dos Aniversários</vt:lpstr>
      <vt:lpstr>Problema dos Aniversários</vt:lpstr>
      <vt:lpstr>Problema dos Aniversários</vt:lpstr>
      <vt:lpstr>Problema dos Aniversários</vt:lpstr>
      <vt:lpstr>Como ganhar sozinho a Mega-Sena?</vt:lpstr>
      <vt:lpstr>Lotogol</vt:lpstr>
      <vt:lpstr>Lotogol 79</vt:lpstr>
      <vt:lpstr>Lotogol 61</vt:lpstr>
      <vt:lpstr>Lotogol 67</vt:lpstr>
      <vt:lpstr>Fraude na Mega-Sena?</vt:lpstr>
      <vt:lpstr>Sorte na Mega-Sena!</vt:lpstr>
      <vt:lpstr>Evite padrões!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Pesquisa UFF 2006</dc:title>
  <dc:creator>Isabel</dc:creator>
  <cp:lastModifiedBy>Isabel Rios</cp:lastModifiedBy>
  <cp:revision>51</cp:revision>
  <dcterms:modified xsi:type="dcterms:W3CDTF">2015-04-15T02:52:35Z</dcterms:modified>
</cp:coreProperties>
</file>