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56" r:id="rId2"/>
    <p:sldId id="327" r:id="rId3"/>
    <p:sldId id="356" r:id="rId4"/>
    <p:sldId id="316" r:id="rId5"/>
    <p:sldId id="317" r:id="rId6"/>
    <p:sldId id="318" r:id="rId7"/>
    <p:sldId id="319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23" r:id="rId18"/>
    <p:sldId id="324" r:id="rId19"/>
    <p:sldId id="325" r:id="rId20"/>
    <p:sldId id="338" r:id="rId21"/>
    <p:sldId id="326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1" r:id="rId33"/>
    <p:sldId id="350" r:id="rId34"/>
    <p:sldId id="321" r:id="rId35"/>
    <p:sldId id="322" r:id="rId36"/>
    <p:sldId id="368" r:id="rId37"/>
    <p:sldId id="369" r:id="rId38"/>
    <p:sldId id="370" r:id="rId39"/>
    <p:sldId id="329" r:id="rId40"/>
    <p:sldId id="294" r:id="rId41"/>
    <p:sldId id="330" r:id="rId42"/>
    <p:sldId id="295" r:id="rId43"/>
    <p:sldId id="296" r:id="rId44"/>
    <p:sldId id="332" r:id="rId45"/>
    <p:sldId id="331" r:id="rId46"/>
    <p:sldId id="333" r:id="rId47"/>
    <p:sldId id="297" r:id="rId48"/>
    <p:sldId id="352" r:id="rId49"/>
    <p:sldId id="298" r:id="rId50"/>
    <p:sldId id="354" r:id="rId51"/>
    <p:sldId id="355" r:id="rId52"/>
    <p:sldId id="337" r:id="rId5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C14195F-6B12-4B84-B95D-86AFE793FF14}">
          <p14:sldIdLst>
            <p14:sldId id="256"/>
            <p14:sldId id="327"/>
            <p14:sldId id="356"/>
          </p14:sldIdLst>
        </p14:section>
        <p14:section name="Jogos Combinatórios" id="{725FD4E7-EF45-4FBE-9485-6A7FFA4905B7}">
          <p14:sldIdLst>
            <p14:sldId id="316"/>
            <p14:sldId id="317"/>
            <p14:sldId id="318"/>
            <p14:sldId id="319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</p14:sldIdLst>
        </p14:section>
        <p14:section name="Exemplos" id="{EF2415FA-F2BE-46D5-9CE7-820D8858457F}">
          <p14:sldIdLst>
            <p14:sldId id="323"/>
            <p14:sldId id="324"/>
            <p14:sldId id="325"/>
            <p14:sldId id="338"/>
            <p14:sldId id="32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0"/>
          </p14:sldIdLst>
        </p14:section>
        <p14:section name="Formalização" id="{909F4F9B-0B2D-44AA-846C-5611D864D759}">
          <p14:sldIdLst>
            <p14:sldId id="321"/>
            <p14:sldId id="322"/>
            <p14:sldId id="368"/>
            <p14:sldId id="369"/>
            <p14:sldId id="370"/>
          </p14:sldIdLst>
        </p14:section>
        <p14:section name="Jogos Imparciais" id="{A3A38004-531E-4075-BD2E-3B5C4877E8BA}">
          <p14:sldIdLst>
            <p14:sldId id="329"/>
            <p14:sldId id="294"/>
            <p14:sldId id="330"/>
            <p14:sldId id="295"/>
          </p14:sldIdLst>
        </p14:section>
        <p14:section name="Mais Jogos Imparciais" id="{DC14B476-5CD5-41AB-B1F6-328D7B0A7BEC}">
          <p14:sldIdLst>
            <p14:sldId id="296"/>
            <p14:sldId id="332"/>
            <p14:sldId id="331"/>
            <p14:sldId id="333"/>
            <p14:sldId id="297"/>
            <p14:sldId id="352"/>
            <p14:sldId id="298"/>
            <p14:sldId id="354"/>
            <p14:sldId id="355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CCECFF"/>
    <a:srgbClr val="99CCFF"/>
    <a:srgbClr val="0000FF"/>
    <a:srgbClr val="004100"/>
    <a:srgbClr val="008000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580" autoAdjust="0"/>
  </p:normalViewPr>
  <p:slideViewPr>
    <p:cSldViewPr>
      <p:cViewPr varScale="1">
        <p:scale>
          <a:sx n="49" d="100"/>
          <a:sy n="49" d="100"/>
        </p:scale>
        <p:origin x="-102" y="-5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451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r>
              <a:rPr lang="en-US"/>
              <a:t>Espaços de Escala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r>
              <a:rPr lang="en-US"/>
              <a:t>Julho 2000</a:t>
            </a:r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r>
              <a:rPr lang="en-US"/>
              <a:t>Ralph Teixeira, EC 2000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11ED8432-04A2-4B2D-8D4E-D495B191869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79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53D97-7883-47C2-82EA-7CC2BBC6F078}" type="slidenum">
              <a:rPr lang="en-US"/>
              <a:pPr/>
              <a:t>1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pt-BR" dirty="0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16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19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25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26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29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35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36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39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45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46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49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50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51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52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6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Espaços de Escala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Julho 2000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Ralph Teixeira, EC 2000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BDE1-C215-4C47-85EE-DAF00365F258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23DFFF-6966-4C1C-A107-9B7D95F46A6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35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9B0BBA-1691-4B1B-A453-9223FC479B3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36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282825" cy="5935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0838" cy="5935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28A895-E857-4ED7-9966-3D7E99D969F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2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fld id="{1BB39377-CE3A-4C76-A46D-1DBE6A33670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5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2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0013"/>
            <a:ext cx="3806825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370013"/>
            <a:ext cx="3808413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29038"/>
            <a:ext cx="7767638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fld id="{46EC03A4-27F8-40F4-A4B3-CCD17667F92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31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2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8788"/>
          </a:xfrm>
        </p:spPr>
        <p:txBody>
          <a:bodyPr/>
          <a:lstStyle>
            <a:lvl1pPr>
              <a:defRPr/>
            </a:lvl1pPr>
          </a:lstStyle>
          <a:p>
            <a:fld id="{556F6AE2-B408-42E6-854B-8C6CD2DAB56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4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6557F6-E25B-4B56-B45A-06FE56BEDF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82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62664-0F40-4E32-A1F5-87B27C8A919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05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3FD250-9AC8-4CBD-8BB3-E75ADEF036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32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6C27B-3919-4D27-BCD9-FA4464A7C95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66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83DC1E-7F61-41D3-91C2-68E6BCAD19B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1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640645-35EC-4613-B3B9-928D6CDFDCA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9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F2AEA7-3756-4FA9-AD1D-DE3AF70112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1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1E8639-E0C4-4CB4-88CB-150A0E21111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4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6063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013"/>
            <a:ext cx="7767638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2C6EE50C-78CD-45D8-9C43-61DD101F480B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4082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161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/>
              <a:t>Jogos Combinatórios</a:t>
            </a:r>
            <a:br>
              <a:rPr lang="pt-BR" b="1" dirty="0" smtClean="0"/>
            </a:br>
            <a:r>
              <a:rPr lang="pt-BR" b="1" dirty="0" smtClean="0"/>
              <a:t>e</a:t>
            </a:r>
            <a:br>
              <a:rPr lang="pt-BR" b="1" dirty="0" smtClean="0"/>
            </a:br>
            <a:r>
              <a:rPr lang="pt-BR" b="1" dirty="0" err="1" smtClean="0"/>
              <a:t>Nímeros</a:t>
            </a:r>
            <a:endParaRPr lang="pt-BR" b="1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656013"/>
            <a:ext cx="6400800" cy="1828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Ralph Costa Teixeira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UFF-Niterói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08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...ou não são Óbvios?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" y="1343657"/>
            <a:ext cx="4161905" cy="50571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38" y="1419600"/>
            <a:ext cx="4104762" cy="300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10638" y="4648200"/>
            <a:ext cx="410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</a:t>
            </a:r>
            <a:r>
              <a:rPr lang="pt-BR" u="sng" dirty="0" smtClean="0">
                <a:solidFill>
                  <a:schemeClr val="tx1"/>
                </a:solidFill>
              </a:rPr>
              <a:t>www.xkcd.com/1002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Data: 11-Jan-2012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861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Exemplo: Jogo dos 15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Cartas de 1 a 9 na mesa (abertas);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Em seu turno, cada jogador retira uma carta da mesa e a coloca em sua mão;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Quem (em qualquer momento) tiver 3 cartas somando exatamente 15 pontos,  vence o jogo!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Caso todas as cartas sejam compradas e ninguém consiga vencer, é empate!</a:t>
            </a:r>
          </a:p>
        </p:txBody>
      </p:sp>
    </p:spTree>
    <p:extLst>
      <p:ext uri="{BB962C8B-B14F-4D97-AF65-F5344CB8AC3E}">
        <p14:creationId xmlns:p14="http://schemas.microsoft.com/office/powerpoint/2010/main" val="398507218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Exemplo: Jogo dos 15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Solução: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9894"/>
              </p:ext>
            </p:extLst>
          </p:nvPr>
        </p:nvGraphicFramePr>
        <p:xfrm>
          <a:off x="1524000" y="2057399"/>
          <a:ext cx="6096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6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1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8</a:t>
                      </a:r>
                      <a:endParaRPr lang="en-US" sz="7200" dirty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7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5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3</a:t>
                      </a:r>
                      <a:endParaRPr lang="en-US" sz="7200" dirty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2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9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200" dirty="0" smtClean="0"/>
                        <a:t>4</a:t>
                      </a:r>
                      <a:endParaRPr lang="en-US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011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Exemplo: “Dualidade”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06148"/>
              </p:ext>
            </p:extLst>
          </p:nvPr>
        </p:nvGraphicFramePr>
        <p:xfrm>
          <a:off x="1524000" y="1828800"/>
          <a:ext cx="6096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LER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AR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RUI</a:t>
                      </a:r>
                      <a:endParaRPr lang="en-US" sz="4800" dirty="0"/>
                    </a:p>
                  </a:txBody>
                  <a:tcPr anchor="ctr"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DE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DUAL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ID</a:t>
                      </a:r>
                      <a:endParaRPr lang="en-US" sz="4800" dirty="0"/>
                    </a:p>
                  </a:txBody>
                  <a:tcPr anchor="ctr"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MEU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MA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smtClean="0"/>
                        <a:t>MIL</a:t>
                      </a:r>
                      <a:endParaRPr lang="en-US" sz="4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7690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Exemplo: </a:t>
            </a:r>
            <a:r>
              <a:rPr lang="pt-BR" dirty="0" err="1" smtClean="0"/>
              <a:t>Chopsticks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Comece com um dedo em cada mão;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5 dedos=0 dedos (mãos “mortas”);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Lances: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Somar uma de suas mãos vivas a uma outra mão qualquer (sua mão viva continua com o mesmo número), </a:t>
            </a:r>
            <a:r>
              <a:rPr lang="pt-BR" u="sng" dirty="0" smtClean="0"/>
              <a:t>ou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 Redistribuir os pontos de suas mãos entre si (desde que haja real redistribuição).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Objetivo: matar ambas as mãos do adversário.</a:t>
            </a:r>
          </a:p>
        </p:txBody>
      </p:sp>
    </p:spTree>
    <p:extLst>
      <p:ext uri="{BB962C8B-B14F-4D97-AF65-F5344CB8AC3E}">
        <p14:creationId xmlns:p14="http://schemas.microsoft.com/office/powerpoint/2010/main" val="3402519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</a:t>
            </a:r>
            <a:r>
              <a:rPr lang="pt-BR" dirty="0" err="1" smtClean="0"/>
              <a:t>Chopsticks</a:t>
            </a:r>
            <a:r>
              <a:rPr lang="pt-BR" dirty="0" smtClean="0"/>
              <a:t>: Estratégia Vencedora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60363"/>
              </p:ext>
            </p:extLst>
          </p:nvPr>
        </p:nvGraphicFramePr>
        <p:xfrm>
          <a:off x="440525" y="1219200"/>
          <a:ext cx="8398675" cy="5609356"/>
        </p:xfrm>
        <a:graphic>
          <a:graphicData uri="http://schemas.openxmlformats.org/drawingml/2006/table">
            <a:tbl>
              <a:tblPr/>
              <a:tblGrid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  <a:gridCol w="335947"/>
              </a:tblGrid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902" marR="13902" marT="139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3902" marR="13902" marT="13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902" marR="13902" marT="139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99251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1. Suposições Adicionais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Suporemos: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/>
              <a:t>2</a:t>
            </a:r>
            <a:r>
              <a:rPr lang="pt-BR" b="1" u="sng" dirty="0" smtClean="0"/>
              <a:t> Jogadores:</a:t>
            </a:r>
            <a:r>
              <a:rPr lang="pt-BR" dirty="0"/>
              <a:t> </a:t>
            </a:r>
            <a:r>
              <a:rPr lang="pt-BR" dirty="0" smtClean="0">
                <a:solidFill>
                  <a:srgbClr val="0000FF"/>
                </a:solidFill>
              </a:rPr>
              <a:t>L (Leitor, </a:t>
            </a:r>
            <a:r>
              <a:rPr lang="pt-BR" dirty="0" err="1" smtClean="0">
                <a:solidFill>
                  <a:srgbClr val="0000FF"/>
                </a:solidFill>
              </a:rPr>
              <a:t>azuL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Left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aLuno</a:t>
            </a:r>
            <a:r>
              <a:rPr lang="pt-BR" dirty="0" smtClean="0">
                <a:solidFill>
                  <a:srgbClr val="0000FF"/>
                </a:solidFill>
              </a:rPr>
              <a:t>, você)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R (Ralph, </a:t>
            </a:r>
            <a:r>
              <a:rPr lang="pt-BR" dirty="0" err="1" smtClean="0">
                <a:solidFill>
                  <a:srgbClr val="FF0000"/>
                </a:solidFill>
              </a:rPr>
              <a:t>veRmelho</a:t>
            </a:r>
            <a:r>
              <a:rPr lang="pt-BR" dirty="0" smtClean="0">
                <a:solidFill>
                  <a:srgbClr val="FF0000"/>
                </a:solidFill>
              </a:rPr>
              <a:t>, </a:t>
            </a:r>
            <a:r>
              <a:rPr lang="pt-BR" dirty="0" err="1" smtClean="0">
                <a:solidFill>
                  <a:srgbClr val="FF0000"/>
                </a:solidFill>
              </a:rPr>
              <a:t>Right</a:t>
            </a:r>
            <a:r>
              <a:rPr lang="pt-BR" dirty="0" smtClean="0">
                <a:solidFill>
                  <a:srgbClr val="FF0000"/>
                </a:solidFill>
              </a:rPr>
              <a:t>, eu)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/>
              <a:t>Jogos Finitos:</a:t>
            </a:r>
            <a:r>
              <a:rPr lang="pt-BR" dirty="0"/>
              <a:t> o jogo necessariamente termina em um número finito de lances.</a:t>
            </a:r>
            <a:endParaRPr lang="pt-BR" b="1" u="sng" dirty="0"/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Regra Normal:</a:t>
            </a:r>
            <a:r>
              <a:rPr lang="pt-BR" dirty="0" smtClean="0"/>
              <a:t> quem não tiver um lance válido a seu dispor </a:t>
            </a:r>
            <a:r>
              <a:rPr lang="pt-BR" b="1" u="sng" dirty="0" smtClean="0"/>
              <a:t>perde</a:t>
            </a:r>
            <a:r>
              <a:rPr lang="pt-BR" dirty="0" smtClean="0"/>
              <a:t>; não há empates.</a:t>
            </a:r>
          </a:p>
        </p:txBody>
      </p:sp>
    </p:spTree>
    <p:extLst>
      <p:ext uri="{BB962C8B-B14F-4D97-AF65-F5344CB8AC3E}">
        <p14:creationId xmlns:p14="http://schemas.microsoft.com/office/powerpoint/2010/main" val="394327196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dirty="0" err="1" smtClean="0"/>
              <a:t>Hackenbush</a:t>
            </a:r>
            <a:r>
              <a:rPr lang="pt-BR" dirty="0" smtClean="0"/>
              <a:t> (</a:t>
            </a:r>
            <a:r>
              <a:rPr lang="pt-BR" dirty="0" err="1" smtClean="0"/>
              <a:t>Desmata-mata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Posição Inicial: grafo conectado ao solo, com arestas </a:t>
            </a:r>
            <a:r>
              <a:rPr lang="pt-BR" dirty="0" smtClean="0">
                <a:solidFill>
                  <a:srgbClr val="0000FF"/>
                </a:solidFill>
              </a:rPr>
              <a:t>azuis</a:t>
            </a:r>
            <a:r>
              <a:rPr lang="pt-BR" dirty="0" smtClean="0">
                <a:solidFill>
                  <a:schemeClr val="tx1"/>
                </a:solidFill>
              </a:rPr>
              <a:t> ou </a:t>
            </a:r>
            <a:r>
              <a:rPr lang="pt-BR" dirty="0" smtClean="0">
                <a:solidFill>
                  <a:srgbClr val="FF0000"/>
                </a:solidFill>
              </a:rPr>
              <a:t>vermelhas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>
              <a:solidFill>
                <a:schemeClr val="accent2"/>
              </a:solidFill>
            </a:endParaRP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accent2"/>
                </a:solidFill>
              </a:rPr>
              <a:t>Você retira arestas AZUIS</a:t>
            </a:r>
            <a:r>
              <a:rPr lang="pt-BR" dirty="0" smtClean="0"/>
              <a:t>,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eu retiro arestas VERMELHAS.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Arestas desconectadas do solo somem instantaneamente.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68116"/>
            <a:ext cx="3505200" cy="19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461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dirty="0" err="1" smtClean="0"/>
              <a:t>Hackenbush</a:t>
            </a:r>
            <a:r>
              <a:rPr lang="pt-BR" dirty="0" smtClean="0"/>
              <a:t> (</a:t>
            </a:r>
            <a:r>
              <a:rPr lang="pt-BR" dirty="0" err="1" smtClean="0"/>
              <a:t>Desmata-mata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721108" cy="48996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5334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R ganha: Jogo NEGATIVO</a:t>
            </a:r>
          </a:p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G= </a:t>
            </a:r>
            <a:r>
              <a:rPr lang="pt-BR" sz="4000" b="1" dirty="0" smtClean="0">
                <a:solidFill>
                  <a:srgbClr val="0000FF"/>
                </a:solidFill>
              </a:rPr>
              <a:t>11</a:t>
            </a:r>
            <a:r>
              <a:rPr lang="pt-BR" sz="4000" b="1" dirty="0" smtClean="0">
                <a:solidFill>
                  <a:srgbClr val="FF0000"/>
                </a:solidFill>
              </a:rPr>
              <a:t>-14=-3&lt;0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335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2. Simetria e Jogos Nulos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8600" y="5334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Quem começa perde: Jogo ZERO</a:t>
            </a: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G+(-G)=0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503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err="1" smtClean="0"/>
              <a:t>Nim</a:t>
            </a:r>
            <a:r>
              <a:rPr lang="pt-BR" dirty="0" smtClean="0"/>
              <a:t>: Como Vencer?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1301485"/>
            <a:ext cx="6769622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66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Complicado?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00FF"/>
                </a:solidFill>
              </a:rPr>
              <a:t>L ganha: Jogo POSITIVO</a:t>
            </a:r>
          </a:p>
          <a:p>
            <a:pPr algn="ctr"/>
            <a:r>
              <a:rPr lang="pt-BR" sz="4000" b="1" dirty="0" smtClean="0">
                <a:solidFill>
                  <a:srgbClr val="0000FF"/>
                </a:solidFill>
              </a:rPr>
              <a:t>G= 15</a:t>
            </a:r>
            <a:r>
              <a:rPr lang="pt-BR" sz="4000" b="1" dirty="0" smtClean="0">
                <a:solidFill>
                  <a:srgbClr val="FF0000"/>
                </a:solidFill>
              </a:rPr>
              <a:t>-13</a:t>
            </a:r>
            <a:r>
              <a:rPr lang="pt-BR" sz="4000" b="1" dirty="0" smtClean="0">
                <a:solidFill>
                  <a:srgbClr val="0000FF"/>
                </a:solidFill>
              </a:rPr>
              <a:t>=2&gt;0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4868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236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Tabela de Sinais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>
                <a:solidFill>
                  <a:schemeClr val="tx1"/>
                </a:solidFill>
              </a:rPr>
              <a:t>Se quem começa perde, então dizemos que G é NULO (G=0);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accent2"/>
                </a:solidFill>
              </a:rPr>
              <a:t>Se num jogo G, AZUL sempre ganha, dizemos que G é POSITIVO (G&gt;0);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rgbClr val="FF0000"/>
                </a:solidFill>
              </a:rPr>
              <a:t>Se em G, VERMELHO sempre ganha, dizemos que G é NEGATIVO (G&lt;0);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rgbClr val="008000"/>
                </a:solidFill>
              </a:rPr>
              <a:t>Se quem começa ganha, então dizemos que G é CONFUSO COM ZERO (G||0).</a:t>
            </a:r>
          </a:p>
        </p:txBody>
      </p:sp>
    </p:spTree>
    <p:extLst>
      <p:ext uri="{BB962C8B-B14F-4D97-AF65-F5344CB8AC3E}">
        <p14:creationId xmlns:p14="http://schemas.microsoft.com/office/powerpoint/2010/main" val="332955687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Quanto vale x?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00FF"/>
                </a:solidFill>
              </a:rPr>
              <a:t>L ganha: jogo POSITIVO... (x&gt;0)</a:t>
            </a:r>
          </a:p>
          <a:p>
            <a:pPr algn="ctr"/>
            <a:r>
              <a:rPr lang="pt-BR" sz="4000" dirty="0" smtClean="0">
                <a:solidFill>
                  <a:srgbClr val="0000FF"/>
                </a:solidFill>
              </a:rPr>
              <a:t>Seria x=1???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Quanto vale x?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R ganha! Então x-1&lt;0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Quanto vale x?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89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Quanto vale x?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Quem começa perde! Então 2x-1=0</a:t>
            </a:r>
          </a:p>
          <a:p>
            <a:pPr algn="ctr"/>
            <a:r>
              <a:rPr lang="pt-BR" sz="4000" dirty="0">
                <a:solidFill>
                  <a:srgbClr val="0000FF"/>
                </a:solidFill>
              </a:rPr>
              <a:t>x</a:t>
            </a:r>
            <a:r>
              <a:rPr lang="pt-BR" sz="4000" dirty="0" smtClean="0">
                <a:solidFill>
                  <a:srgbClr val="0000FF"/>
                </a:solidFill>
              </a:rPr>
              <a:t>=½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078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Notação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Em suma: {</a:t>
            </a:r>
            <a:r>
              <a:rPr lang="pt-BR" sz="4000" dirty="0" smtClean="0">
                <a:solidFill>
                  <a:srgbClr val="0000FF"/>
                </a:solidFill>
              </a:rPr>
              <a:t>0</a:t>
            </a:r>
            <a:r>
              <a:rPr lang="pt-BR" sz="4000" dirty="0" smtClean="0">
                <a:solidFill>
                  <a:schemeClr val="tx1"/>
                </a:solidFill>
              </a:rPr>
              <a:t>|</a:t>
            </a:r>
            <a:r>
              <a:rPr lang="pt-BR" sz="4000" dirty="0" smtClean="0">
                <a:solidFill>
                  <a:srgbClr val="FF0000"/>
                </a:solidFill>
              </a:rPr>
              <a:t>1</a:t>
            </a:r>
            <a:r>
              <a:rPr lang="pt-BR" sz="4000" dirty="0" smtClean="0">
                <a:solidFill>
                  <a:schemeClr val="tx1"/>
                </a:solidFill>
              </a:rPr>
              <a:t>}=½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858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771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Quanto vale y?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00FF"/>
                </a:solidFill>
              </a:rPr>
              <a:t>L ganha: jogo POSITIVO... (y&gt;0)</a:t>
            </a:r>
          </a:p>
          <a:p>
            <a:pPr algn="ctr"/>
            <a:r>
              <a:rPr lang="pt-BR" sz="4000" dirty="0" smtClean="0">
                <a:solidFill>
                  <a:srgbClr val="0000FF"/>
                </a:solidFill>
              </a:rPr>
              <a:t>Seria y=1/3??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144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20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Quanto vale y?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2y-½=0, então y=¼.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Em suma: {</a:t>
            </a:r>
            <a:r>
              <a:rPr lang="pt-BR" sz="4000" dirty="0" smtClean="0">
                <a:solidFill>
                  <a:srgbClr val="0000FF"/>
                </a:solidFill>
              </a:rPr>
              <a:t>0</a:t>
            </a:r>
            <a:r>
              <a:rPr lang="pt-BR" sz="4000" dirty="0" smtClean="0">
                <a:solidFill>
                  <a:schemeClr val="tx1"/>
                </a:solidFill>
              </a:rPr>
              <a:t>|</a:t>
            </a:r>
            <a:r>
              <a:rPr lang="pt-BR" sz="4000" dirty="0" smtClean="0">
                <a:solidFill>
                  <a:srgbClr val="FF0000"/>
                </a:solidFill>
              </a:rPr>
              <a:t>½,1</a:t>
            </a:r>
            <a:r>
              <a:rPr lang="pt-BR" sz="4000" dirty="0" smtClean="0">
                <a:solidFill>
                  <a:schemeClr val="tx1"/>
                </a:solidFill>
              </a:rPr>
              <a:t>}=</a:t>
            </a:r>
            <a:r>
              <a:rPr lang="pt-BR" sz="4000" dirty="0">
                <a:solidFill>
                  <a:schemeClr val="tx1"/>
                </a:solidFill>
              </a:rPr>
              <a:t>{</a:t>
            </a:r>
            <a:r>
              <a:rPr lang="pt-BR" sz="4000" dirty="0">
                <a:solidFill>
                  <a:srgbClr val="0000FF"/>
                </a:solidFill>
              </a:rPr>
              <a:t>0</a:t>
            </a:r>
            <a:r>
              <a:rPr lang="pt-BR" sz="4000" dirty="0" smtClean="0">
                <a:solidFill>
                  <a:schemeClr val="tx1"/>
                </a:solidFill>
              </a:rPr>
              <a:t>|</a:t>
            </a:r>
            <a:r>
              <a:rPr lang="pt-BR" sz="4000" dirty="0" smtClean="0">
                <a:solidFill>
                  <a:srgbClr val="FF0000"/>
                </a:solidFill>
              </a:rPr>
              <a:t>½</a:t>
            </a:r>
            <a:r>
              <a:rPr lang="pt-BR" sz="4000" dirty="0" smtClean="0">
                <a:solidFill>
                  <a:schemeClr val="tx1"/>
                </a:solidFill>
              </a:rPr>
              <a:t>}=¼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144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43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Frações binárias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60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Exercício: z+z-1/2</a:t>
            </a:r>
            <a:r>
              <a:rPr lang="pt-BR" sz="4000" baseline="30000" dirty="0" smtClean="0">
                <a:solidFill>
                  <a:schemeClr val="tx1"/>
                </a:solidFill>
              </a:rPr>
              <a:t>n-1</a:t>
            </a:r>
            <a:r>
              <a:rPr lang="pt-BR" sz="4000" dirty="0" smtClean="0">
                <a:solidFill>
                  <a:schemeClr val="tx1"/>
                </a:solidFill>
              </a:rPr>
              <a:t>=0, então z=1/2</a:t>
            </a:r>
            <a:r>
              <a:rPr lang="pt-BR" sz="4000" baseline="30000" dirty="0" smtClean="0">
                <a:solidFill>
                  <a:schemeClr val="tx1"/>
                </a:solidFill>
              </a:rPr>
              <a:t>n</a:t>
            </a:r>
            <a:r>
              <a:rPr lang="pt-BR" sz="4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{</a:t>
            </a:r>
            <a:r>
              <a:rPr lang="pt-BR" sz="4000" dirty="0" smtClean="0">
                <a:solidFill>
                  <a:srgbClr val="0000FF"/>
                </a:solidFill>
              </a:rPr>
              <a:t>0</a:t>
            </a:r>
            <a:r>
              <a:rPr lang="pt-BR" sz="4000" dirty="0" smtClean="0">
                <a:solidFill>
                  <a:schemeClr val="tx1"/>
                </a:solidFill>
              </a:rPr>
              <a:t>|</a:t>
            </a:r>
            <a:r>
              <a:rPr lang="pt-BR" sz="4000" dirty="0" smtClean="0">
                <a:solidFill>
                  <a:srgbClr val="FF0000"/>
                </a:solidFill>
              </a:rPr>
              <a:t>1/2</a:t>
            </a:r>
            <a:r>
              <a:rPr lang="pt-BR" sz="4000" baseline="30000" dirty="0" smtClean="0">
                <a:solidFill>
                  <a:srgbClr val="FF0000"/>
                </a:solidFill>
              </a:rPr>
              <a:t>n-1</a:t>
            </a:r>
            <a:r>
              <a:rPr lang="pt-BR" sz="4000" dirty="0" smtClean="0">
                <a:solidFill>
                  <a:srgbClr val="FF0000"/>
                </a:solidFill>
              </a:rPr>
              <a:t>,1/2</a:t>
            </a:r>
            <a:r>
              <a:rPr lang="pt-BR" sz="4000" baseline="30000" dirty="0" smtClean="0">
                <a:solidFill>
                  <a:srgbClr val="FF0000"/>
                </a:solidFill>
              </a:rPr>
              <a:t>n-2</a:t>
            </a:r>
            <a:r>
              <a:rPr lang="pt-BR" sz="4000" dirty="0" smtClean="0">
                <a:solidFill>
                  <a:srgbClr val="FF0000"/>
                </a:solidFill>
              </a:rPr>
              <a:t>,...,1/2,1</a:t>
            </a:r>
            <a:r>
              <a:rPr lang="pt-BR" sz="4000" dirty="0" smtClean="0">
                <a:solidFill>
                  <a:schemeClr val="tx1"/>
                </a:solidFill>
              </a:rPr>
              <a:t>}=</a:t>
            </a:r>
            <a:r>
              <a:rPr lang="pt-BR" sz="4000" dirty="0">
                <a:solidFill>
                  <a:schemeClr val="tx1"/>
                </a:solidFill>
              </a:rPr>
              <a:t>{</a:t>
            </a:r>
            <a:r>
              <a:rPr lang="pt-BR" sz="4000" dirty="0" smtClean="0">
                <a:solidFill>
                  <a:srgbClr val="0000FF"/>
                </a:solidFill>
              </a:rPr>
              <a:t>0</a:t>
            </a:r>
            <a:r>
              <a:rPr lang="pt-BR" sz="4000" dirty="0" smtClean="0">
                <a:solidFill>
                  <a:schemeClr val="tx1"/>
                </a:solidFill>
              </a:rPr>
              <a:t>|</a:t>
            </a:r>
            <a:r>
              <a:rPr lang="pt-BR" sz="4000" dirty="0" smtClean="0">
                <a:solidFill>
                  <a:srgbClr val="FF0000"/>
                </a:solidFill>
              </a:rPr>
              <a:t>1/2</a:t>
            </a:r>
            <a:r>
              <a:rPr lang="pt-BR" sz="4000" baseline="30000" dirty="0" smtClean="0">
                <a:solidFill>
                  <a:srgbClr val="FF0000"/>
                </a:solidFill>
              </a:rPr>
              <a:t>n-1</a:t>
            </a:r>
            <a:r>
              <a:rPr lang="pt-BR" sz="4000" dirty="0" smtClean="0">
                <a:solidFill>
                  <a:schemeClr val="tx1"/>
                </a:solidFill>
              </a:rPr>
              <a:t>}=</a:t>
            </a:r>
            <a:r>
              <a:rPr lang="pt-BR" sz="4000" dirty="0" smtClean="0">
                <a:solidFill>
                  <a:srgbClr val="0000FF"/>
                </a:solidFill>
              </a:rPr>
              <a:t>1/2</a:t>
            </a:r>
            <a:r>
              <a:rPr lang="pt-BR" sz="4000" baseline="30000" dirty="0" smtClean="0">
                <a:solidFill>
                  <a:srgbClr val="0000FF"/>
                </a:solidFill>
              </a:rPr>
              <a:t>n</a:t>
            </a:r>
            <a:endParaRPr lang="en-US" sz="4000" baseline="30000" dirty="0">
              <a:solidFill>
                <a:srgbClr val="0000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14400"/>
            <a:ext cx="8587758" cy="4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42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Troncos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rgbClr val="0000FF"/>
                </a:solidFill>
              </a:rPr>
              <a:t>L=1	</a:t>
            </a:r>
            <a:r>
              <a:rPr lang="pt-BR" dirty="0" smtClean="0">
                <a:solidFill>
                  <a:schemeClr val="tx1"/>
                </a:solidFill>
              </a:rPr>
              <a:t>							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rgbClr val="0000FF"/>
                </a:solidFill>
              </a:rPr>
              <a:t>1</a:t>
            </a:r>
            <a:r>
              <a:rPr lang="pt-BR" dirty="0" smtClean="0">
                <a:solidFill>
                  <a:srgbClr val="FF0000"/>
                </a:solidFill>
              </a:rPr>
              <a:t>-1/2</a:t>
            </a:r>
            <a:r>
              <a:rPr lang="pt-BR" dirty="0" smtClean="0">
                <a:solidFill>
                  <a:schemeClr val="tx1"/>
                </a:solidFill>
              </a:rPr>
              <a:t>=1/2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RR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rgbClr val="0000FF"/>
                </a:solidFill>
              </a:rPr>
              <a:t>1</a:t>
            </a:r>
            <a:r>
              <a:rPr lang="pt-BR" dirty="0" smtClean="0">
                <a:solidFill>
                  <a:srgbClr val="FF0000"/>
                </a:solidFill>
              </a:rPr>
              <a:t>-1/2-1/4</a:t>
            </a:r>
            <a:r>
              <a:rPr lang="pt-BR" dirty="0" smtClean="0">
                <a:solidFill>
                  <a:schemeClr val="tx1"/>
                </a:solidFill>
              </a:rPr>
              <a:t>=1/4		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rgbClr val="0000FF"/>
                </a:solidFill>
              </a:rPr>
              <a:t>1</a:t>
            </a:r>
            <a:r>
              <a:rPr lang="pt-BR" dirty="0" smtClean="0">
                <a:solidFill>
                  <a:srgbClr val="FF0000"/>
                </a:solidFill>
              </a:rPr>
              <a:t>-1/2</a:t>
            </a:r>
            <a:r>
              <a:rPr lang="pt-BR" dirty="0" smtClean="0">
                <a:solidFill>
                  <a:srgbClr val="0000FF"/>
                </a:solidFill>
              </a:rPr>
              <a:t>+1/4</a:t>
            </a:r>
            <a:r>
              <a:rPr lang="pt-BR" dirty="0" smtClean="0">
                <a:solidFill>
                  <a:schemeClr val="tx1"/>
                </a:solidFill>
              </a:rPr>
              <a:t>=3/4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Regra para calcular troncos (exemplo):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rgbClr val="0000FF"/>
                </a:solidFill>
              </a:rPr>
              <a:t>LLLL</a:t>
            </a:r>
            <a:r>
              <a:rPr lang="pt-BR" dirty="0" smtClean="0">
                <a:solidFill>
                  <a:srgbClr val="FF0000"/>
                </a:solidFill>
              </a:rPr>
              <a:t>RR</a:t>
            </a:r>
            <a:r>
              <a:rPr lang="pt-BR" dirty="0" smtClean="0">
                <a:solidFill>
                  <a:srgbClr val="0000FF"/>
                </a:solidFill>
              </a:rPr>
              <a:t>LL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rgbClr val="0000FF"/>
                </a:solidFill>
              </a:rPr>
              <a:t>4</a:t>
            </a:r>
            <a:r>
              <a:rPr lang="pt-BR" dirty="0" smtClean="0">
                <a:solidFill>
                  <a:srgbClr val="FF0000"/>
                </a:solidFill>
              </a:rPr>
              <a:t>-1/2-1/4</a:t>
            </a:r>
            <a:r>
              <a:rPr lang="pt-BR" dirty="0" smtClean="0">
                <a:solidFill>
                  <a:srgbClr val="0000FF"/>
                </a:solidFill>
              </a:rPr>
              <a:t>+1/8+1/16</a:t>
            </a:r>
            <a:r>
              <a:rPr lang="pt-BR" dirty="0" smtClean="0">
                <a:solidFill>
                  <a:srgbClr val="FF0000"/>
                </a:solidFill>
              </a:rPr>
              <a:t>-1/32</a:t>
            </a:r>
            <a:r>
              <a:rPr lang="pt-BR" dirty="0" smtClean="0">
                <a:solidFill>
                  <a:srgbClr val="0000FF"/>
                </a:solidFill>
              </a:rPr>
              <a:t>+1/64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</a:p>
          <a:p>
            <a:pPr marL="0" indent="0" algn="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=219/64</a:t>
            </a:r>
          </a:p>
        </p:txBody>
      </p:sp>
    </p:spTree>
    <p:extLst>
      <p:ext uri="{BB962C8B-B14F-4D97-AF65-F5344CB8AC3E}">
        <p14:creationId xmlns:p14="http://schemas.microsoft.com/office/powerpoint/2010/main" val="209263730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49817"/>
              </p:ext>
            </p:extLst>
          </p:nvPr>
        </p:nvGraphicFramePr>
        <p:xfrm>
          <a:off x="381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4267200" y="3505200"/>
            <a:ext cx="2152650" cy="2045658"/>
            <a:chOff x="4267200" y="3505200"/>
            <a:chExt cx="2152650" cy="2045658"/>
          </a:xfrm>
        </p:grpSpPr>
        <p:cxnSp>
          <p:nvCxnSpPr>
            <p:cNvPr id="4" name="Conector de seta reta 3"/>
            <p:cNvCxnSpPr/>
            <p:nvPr/>
          </p:nvCxnSpPr>
          <p:spPr bwMode="auto">
            <a:xfrm flipH="1">
              <a:off x="4267200" y="5334000"/>
              <a:ext cx="1914526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ector de seta reta 7"/>
            <p:cNvCxnSpPr/>
            <p:nvPr/>
          </p:nvCxnSpPr>
          <p:spPr bwMode="auto">
            <a:xfrm flipH="1" flipV="1">
              <a:off x="4343400" y="3505200"/>
              <a:ext cx="1838326" cy="1828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ector de seta reta 10"/>
            <p:cNvCxnSpPr/>
            <p:nvPr/>
          </p:nvCxnSpPr>
          <p:spPr bwMode="auto">
            <a:xfrm flipV="1">
              <a:off x="6181726" y="3505200"/>
              <a:ext cx="0" cy="182293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105400"/>
              <a:ext cx="476250" cy="445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err="1" smtClean="0"/>
              <a:t>Wyt</a:t>
            </a:r>
            <a:r>
              <a:rPr lang="pt-BR" dirty="0" smtClean="0"/>
              <a:t> Queen: Como Vencer?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28800" y="4126542"/>
            <a:ext cx="2152650" cy="2045658"/>
            <a:chOff x="4267200" y="3505200"/>
            <a:chExt cx="2152650" cy="2045658"/>
          </a:xfrm>
        </p:grpSpPr>
        <p:cxnSp>
          <p:nvCxnSpPr>
            <p:cNvPr id="16" name="Conector de seta reta 15"/>
            <p:cNvCxnSpPr/>
            <p:nvPr/>
          </p:nvCxnSpPr>
          <p:spPr bwMode="auto">
            <a:xfrm flipH="1">
              <a:off x="4267200" y="5334000"/>
              <a:ext cx="1914526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ector de seta reta 16"/>
            <p:cNvCxnSpPr/>
            <p:nvPr/>
          </p:nvCxnSpPr>
          <p:spPr bwMode="auto">
            <a:xfrm flipH="1" flipV="1">
              <a:off x="4343400" y="3505200"/>
              <a:ext cx="1838326" cy="1828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ector de seta reta 17"/>
            <p:cNvCxnSpPr/>
            <p:nvPr/>
          </p:nvCxnSpPr>
          <p:spPr bwMode="auto">
            <a:xfrm flipV="1">
              <a:off x="6181726" y="3505200"/>
              <a:ext cx="0" cy="182293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105400"/>
              <a:ext cx="476250" cy="445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084131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Números Surreais!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Exercício: mostre que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LR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chemeClr val="tx1"/>
                </a:solidFill>
              </a:rPr>
              <a:t>...=(.01010101...)</a:t>
            </a:r>
            <a:r>
              <a:rPr lang="pt-BR" baseline="-25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=1/3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Exercício: mostre que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>
                <a:solidFill>
                  <a:schemeClr val="tx1"/>
                </a:solidFill>
              </a:rPr>
              <a:t>ε</a:t>
            </a: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rgbClr val="0000FF"/>
                </a:solidFill>
              </a:rPr>
              <a:t>L</a:t>
            </a:r>
            <a:r>
              <a:rPr lang="pt-BR" dirty="0" smtClean="0">
                <a:solidFill>
                  <a:srgbClr val="FF0000"/>
                </a:solidFill>
              </a:rPr>
              <a:t>RRRRRR</a:t>
            </a:r>
            <a:r>
              <a:rPr lang="pt-BR" dirty="0" smtClean="0">
                <a:solidFill>
                  <a:schemeClr val="tx1"/>
                </a:solidFill>
              </a:rPr>
              <a:t>...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satisfaz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>
                <a:solidFill>
                  <a:schemeClr val="tx1"/>
                </a:solidFill>
              </a:rPr>
              <a:t>0&lt;ε&lt;1/2</a:t>
            </a:r>
            <a:r>
              <a:rPr lang="pt-BR" baseline="30000" dirty="0" smtClean="0">
                <a:solidFill>
                  <a:schemeClr val="tx1"/>
                </a:solidFill>
              </a:rPr>
              <a:t>n</a:t>
            </a:r>
            <a:r>
              <a:rPr lang="pt-BR" dirty="0" smtClean="0">
                <a:solidFill>
                  <a:schemeClr val="tx1"/>
                </a:solidFill>
              </a:rPr>
              <a:t>, para todo n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000" b="1" u="sng" dirty="0" smtClean="0">
                <a:solidFill>
                  <a:schemeClr val="tx1"/>
                </a:solidFill>
              </a:rPr>
              <a:t>ε não é um número real!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7089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Mais Exemplos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914400"/>
            <a:ext cx="10431191" cy="57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610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2. </a:t>
            </a:r>
            <a:r>
              <a:rPr lang="pt-BR" dirty="0" err="1" smtClean="0"/>
              <a:t>Nim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1301485"/>
            <a:ext cx="6769622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911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Regra da Simplicidade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Se a&lt;b, então {</a:t>
            </a:r>
            <a:r>
              <a:rPr lang="pt-BR" dirty="0" err="1" smtClean="0">
                <a:solidFill>
                  <a:schemeClr val="tx1"/>
                </a:solidFill>
              </a:rPr>
              <a:t>a|b</a:t>
            </a:r>
            <a:r>
              <a:rPr lang="pt-BR" dirty="0" smtClean="0">
                <a:solidFill>
                  <a:schemeClr val="tx1"/>
                </a:solidFill>
              </a:rPr>
              <a:t>} é o número mais </a:t>
            </a:r>
            <a:r>
              <a:rPr lang="pt-BR" u="sng" dirty="0" smtClean="0">
                <a:solidFill>
                  <a:schemeClr val="tx1"/>
                </a:solidFill>
              </a:rPr>
              <a:t>SIMPLES</a:t>
            </a:r>
            <a:r>
              <a:rPr lang="pt-BR" dirty="0" smtClean="0">
                <a:solidFill>
                  <a:schemeClr val="tx1"/>
                </a:solidFill>
              </a:rPr>
              <a:t> no intervalo real (</a:t>
            </a:r>
            <a:r>
              <a:rPr lang="pt-BR" dirty="0" err="1" smtClean="0">
                <a:solidFill>
                  <a:schemeClr val="tx1"/>
                </a:solidFill>
              </a:rPr>
              <a:t>a,b</a:t>
            </a:r>
            <a:r>
              <a:rPr lang="pt-BR" dirty="0" smtClean="0">
                <a:solidFill>
                  <a:schemeClr val="tx1"/>
                </a:solidFill>
              </a:rPr>
              <a:t>)!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Exemplos: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{-1 | 1}=0				{-10 | 4}=</a:t>
            </a:r>
            <a:r>
              <a:rPr lang="pt-BR" dirty="0">
                <a:solidFill>
                  <a:schemeClr val="tx1"/>
                </a:solidFill>
              </a:rPr>
              <a:t>0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{2½ | 4½}=3			{0 | ¾} = ½ 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</a:t>
            </a:r>
            <a:r>
              <a:rPr lang="pt-BR" dirty="0">
                <a:solidFill>
                  <a:schemeClr val="tx1"/>
                </a:solidFill>
              </a:rPr>
              <a:t>⅜</a:t>
            </a:r>
            <a:r>
              <a:rPr lang="pt-BR" dirty="0" smtClean="0">
                <a:solidFill>
                  <a:schemeClr val="tx1"/>
                </a:solidFill>
              </a:rPr>
              <a:t> | ⅞}= ½				{-10, -4, 3 | 3¼, 5}=3⅛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Há números “surreais” nesta construção: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{0,1,2,...|}=</a:t>
            </a:r>
            <a:r>
              <a:rPr lang="el-GR" dirty="0" smtClean="0">
                <a:solidFill>
                  <a:schemeClr val="tx1"/>
                </a:solidFill>
              </a:rPr>
              <a:t>ω</a:t>
            </a:r>
            <a:r>
              <a:rPr lang="pt-BR" dirty="0" smtClean="0">
                <a:solidFill>
                  <a:schemeClr val="tx1"/>
                </a:solidFill>
              </a:rPr>
              <a:t>		</a:t>
            </a: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smtClean="0">
                <a:solidFill>
                  <a:schemeClr val="tx1"/>
                </a:solidFill>
              </a:rPr>
              <a:t>{0| ½ ,¼ ,⅛,...}=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38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3</a:t>
            </a:r>
            <a:r>
              <a:rPr lang="pt-BR" dirty="0" smtClean="0"/>
              <a:t>. Descrevendo Jogos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>
                <a:solidFill>
                  <a:schemeClr val="tx1"/>
                </a:solidFill>
              </a:rPr>
              <a:t>Ideia: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>
                <a:solidFill>
                  <a:srgbClr val="0000FF"/>
                </a:solidFill>
              </a:rPr>
              <a:t>G</a:t>
            </a:r>
            <a:r>
              <a:rPr lang="pt-BR" sz="2800" i="1" baseline="30000" dirty="0">
                <a:solidFill>
                  <a:srgbClr val="0000FF"/>
                </a:solidFill>
              </a:rPr>
              <a:t>L</a:t>
            </a:r>
            <a:r>
              <a:rPr lang="pt-BR" sz="2800" i="1" dirty="0">
                <a:solidFill>
                  <a:srgbClr val="0000FF"/>
                </a:solidFill>
              </a:rPr>
              <a:t>={Todas as opções do jogador L}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>
                <a:solidFill>
                  <a:srgbClr val="FF0000"/>
                </a:solidFill>
              </a:rPr>
              <a:t>G</a:t>
            </a:r>
            <a:r>
              <a:rPr lang="pt-BR" sz="2800" i="1" baseline="30000" dirty="0">
                <a:solidFill>
                  <a:srgbClr val="FF0000"/>
                </a:solidFill>
              </a:rPr>
              <a:t>R</a:t>
            </a:r>
            <a:r>
              <a:rPr lang="pt-BR" sz="2800" i="1" dirty="0">
                <a:solidFill>
                  <a:srgbClr val="FF0000"/>
                </a:solidFill>
              </a:rPr>
              <a:t> ={Todas as opções do jogador R}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Notação: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G={</a:t>
            </a:r>
            <a:r>
              <a:rPr lang="pt-BR" sz="2800" i="1" dirty="0" smtClean="0">
                <a:solidFill>
                  <a:srgbClr val="0000FF"/>
                </a:solidFill>
              </a:rPr>
              <a:t>G</a:t>
            </a:r>
            <a:r>
              <a:rPr lang="pt-BR" sz="2800" i="1" baseline="30000" dirty="0" smtClean="0">
                <a:solidFill>
                  <a:srgbClr val="0000FF"/>
                </a:solidFill>
              </a:rPr>
              <a:t>L</a:t>
            </a:r>
            <a:r>
              <a:rPr lang="pt-BR" sz="2800" i="1" dirty="0" smtClean="0">
                <a:solidFill>
                  <a:schemeClr val="tx1"/>
                </a:solidFill>
              </a:rPr>
              <a:t>|</a:t>
            </a:r>
            <a:r>
              <a:rPr lang="pt-BR" sz="2800" i="1" dirty="0" smtClean="0">
                <a:solidFill>
                  <a:srgbClr val="FF0000"/>
                </a:solidFill>
              </a:rPr>
              <a:t>G</a:t>
            </a:r>
            <a:r>
              <a:rPr lang="pt-BR" sz="2800" i="1" baseline="30000" dirty="0" smtClean="0">
                <a:solidFill>
                  <a:srgbClr val="FF0000"/>
                </a:solidFill>
              </a:rPr>
              <a:t>R</a:t>
            </a:r>
            <a:r>
              <a:rPr lang="pt-BR" sz="2800" i="1" dirty="0">
                <a:solidFill>
                  <a:schemeClr val="tx1"/>
                </a:solidFill>
              </a:rPr>
              <a:t>}</a:t>
            </a:r>
            <a:endParaRPr lang="pt-BR" sz="2800" u="sng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400" u="sng" dirty="0" smtClean="0">
                <a:solidFill>
                  <a:schemeClr val="tx1"/>
                </a:solidFill>
              </a:rPr>
              <a:t>Exemplos: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400" i="1" dirty="0" smtClean="0">
                <a:solidFill>
                  <a:schemeClr val="tx1"/>
                </a:solidFill>
              </a:rPr>
              <a:t>0={</a:t>
            </a:r>
            <a:r>
              <a:rPr lang="pt-BR" sz="2400" i="1" dirty="0">
                <a:solidFill>
                  <a:schemeClr val="tx1"/>
                </a:solidFill>
              </a:rPr>
              <a:t>Ø </a:t>
            </a:r>
            <a:r>
              <a:rPr lang="pt-BR" sz="2400" i="1" dirty="0" smtClean="0">
                <a:solidFill>
                  <a:schemeClr val="tx1"/>
                </a:solidFill>
              </a:rPr>
              <a:t>|</a:t>
            </a:r>
            <a:r>
              <a:rPr lang="pt-BR" sz="2400" i="1" dirty="0">
                <a:solidFill>
                  <a:schemeClr val="tx1"/>
                </a:solidFill>
              </a:rPr>
              <a:t> Ø</a:t>
            </a:r>
            <a:r>
              <a:rPr lang="pt-BR" sz="2400" i="1" dirty="0" smtClean="0">
                <a:solidFill>
                  <a:schemeClr val="tx1"/>
                </a:solidFill>
              </a:rPr>
              <a:t>}={|}			*1={{0}|{0}}={0|0}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400" i="1" dirty="0" smtClean="0">
                <a:solidFill>
                  <a:schemeClr val="tx1"/>
                </a:solidFill>
              </a:rPr>
              <a:t>*2={{0,*1}|{0,*1}}={0,*1|0,*1}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400" i="1" dirty="0" smtClean="0">
                <a:solidFill>
                  <a:schemeClr val="tx1"/>
                </a:solidFill>
              </a:rPr>
              <a:t>*3={0,*1,*2|0,*1,*2}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400" b="1" i="1" dirty="0" smtClean="0">
                <a:solidFill>
                  <a:schemeClr val="tx1"/>
                </a:solidFill>
              </a:rPr>
              <a:t>*n={0,*1,*2,...,*(n-1) | 0,*1,*2,...,*(n-1)}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479050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3</a:t>
            </a:r>
            <a:r>
              <a:rPr lang="pt-BR" dirty="0" smtClean="0"/>
              <a:t>. Um Grupo </a:t>
            </a:r>
            <a:r>
              <a:rPr lang="pt-BR" dirty="0" err="1" smtClean="0"/>
              <a:t>Abeliano</a:t>
            </a:r>
            <a:r>
              <a:rPr lang="pt-BR" dirty="0" smtClean="0"/>
              <a:t> Inusitado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2593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>
                <a:solidFill>
                  <a:schemeClr val="tx1"/>
                </a:solidFill>
              </a:rPr>
              <a:t>Soma:</a:t>
            </a:r>
            <a:r>
              <a:rPr lang="pt-BR" sz="2800" dirty="0">
                <a:solidFill>
                  <a:schemeClr val="tx1"/>
                </a:solidFill>
              </a:rPr>
              <a:t> G+H = </a:t>
            </a:r>
            <a:r>
              <a:rPr lang="pt-BR" sz="2800" b="1" i="1" dirty="0">
                <a:solidFill>
                  <a:schemeClr val="tx1"/>
                </a:solidFill>
              </a:rPr>
              <a:t>escolha um jogo</a:t>
            </a:r>
            <a:r>
              <a:rPr lang="pt-BR" sz="2800" dirty="0">
                <a:solidFill>
                  <a:schemeClr val="tx1"/>
                </a:solidFill>
              </a:rPr>
              <a:t>, faça um lance!</a:t>
            </a:r>
          </a:p>
          <a:p>
            <a:pPr marL="1257300" lvl="2" indent="-457200">
              <a:buFont typeface="Wingdings" pitchFamily="2" charset="2"/>
              <a:buChar char="ü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000" dirty="0" smtClean="0">
                <a:solidFill>
                  <a:schemeClr val="tx1"/>
                </a:solidFill>
              </a:rPr>
              <a:t>G+H=H+G</a:t>
            </a:r>
            <a:r>
              <a:rPr lang="pt-BR" sz="2000" dirty="0">
                <a:solidFill>
                  <a:schemeClr val="tx1"/>
                </a:solidFill>
              </a:rPr>
              <a:t>		(G+H)+I=G+(H+I)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u="sng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Jogo </a:t>
            </a:r>
            <a:r>
              <a:rPr lang="pt-BR" sz="2800" u="sng" dirty="0">
                <a:solidFill>
                  <a:schemeClr val="tx1"/>
                </a:solidFill>
              </a:rPr>
              <a:t>Nulo: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G=0 </a:t>
            </a:r>
            <a:r>
              <a:rPr lang="pt-BR" sz="2800" b="1" i="1" dirty="0">
                <a:solidFill>
                  <a:schemeClr val="tx1"/>
                </a:solidFill>
              </a:rPr>
              <a:t>significa</a:t>
            </a:r>
            <a:r>
              <a:rPr lang="pt-BR" sz="2800" dirty="0">
                <a:solidFill>
                  <a:schemeClr val="tx1"/>
                </a:solidFill>
              </a:rPr>
              <a:t> “quem começa perde</a:t>
            </a:r>
            <a:r>
              <a:rPr lang="pt-BR" sz="2800" dirty="0" smtClean="0">
                <a:solidFill>
                  <a:schemeClr val="tx1"/>
                </a:solidFill>
              </a:rPr>
              <a:t>”.</a:t>
            </a:r>
            <a:r>
              <a:rPr lang="pt-BR" sz="2000" dirty="0">
                <a:solidFill>
                  <a:schemeClr val="tx1"/>
                </a:solidFill>
              </a:rPr>
              <a:t>	</a:t>
            </a:r>
            <a:endParaRPr lang="pt-BR" sz="2800" u="sng" dirty="0">
              <a:solidFill>
                <a:schemeClr val="tx1"/>
              </a:solidFill>
            </a:endParaRPr>
          </a:p>
          <a:p>
            <a:pPr marL="1257300" lvl="4" indent="-342900">
              <a:spcBef>
                <a:spcPts val="800"/>
              </a:spcBef>
              <a:buFont typeface="Wingdings" pitchFamily="2" charset="2"/>
              <a:buChar char="ü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Deixar zero para o adversário é sempre bom!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u="sng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Negativo:</a:t>
            </a:r>
            <a:r>
              <a:rPr lang="pt-BR" sz="2800" dirty="0" smtClean="0">
                <a:solidFill>
                  <a:schemeClr val="tx1"/>
                </a:solidFill>
              </a:rPr>
              <a:t> Dado G, existe H tal que G+H=0?</a:t>
            </a:r>
          </a:p>
          <a:p>
            <a:pPr marL="1257300" lvl="2" indent="-457200">
              <a:buFont typeface="Wingdings" pitchFamily="2" charset="2"/>
              <a:buChar char="ü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000" dirty="0" smtClean="0">
                <a:solidFill>
                  <a:schemeClr val="tx1"/>
                </a:solidFill>
              </a:rPr>
              <a:t>Basta trocar os jogadores (</a:t>
            </a:r>
            <a:r>
              <a:rPr lang="pt-BR" sz="2000" i="1" dirty="0" smtClean="0">
                <a:solidFill>
                  <a:srgbClr val="0000FF"/>
                </a:solidFill>
              </a:rPr>
              <a:t>L</a:t>
            </a:r>
            <a:r>
              <a:rPr lang="pt-BR" sz="2000" dirty="0" smtClean="0">
                <a:solidFill>
                  <a:schemeClr val="tx1"/>
                </a:solidFill>
              </a:rPr>
              <a:t> por </a:t>
            </a:r>
            <a:r>
              <a:rPr lang="pt-BR" sz="2000" i="1" dirty="0" smtClean="0">
                <a:solidFill>
                  <a:srgbClr val="FF0000"/>
                </a:solidFill>
              </a:rPr>
              <a:t>R</a:t>
            </a:r>
            <a:r>
              <a:rPr lang="pt-BR" sz="2000" i="1" dirty="0" smtClean="0">
                <a:solidFill>
                  <a:schemeClr val="tx1"/>
                </a:solidFill>
              </a:rPr>
              <a:t>)</a:t>
            </a:r>
            <a:r>
              <a:rPr lang="pt-BR" sz="2000" dirty="0" smtClean="0">
                <a:solidFill>
                  <a:schemeClr val="tx1"/>
                </a:solidFill>
              </a:rPr>
              <a:t> no jogo G: G+(-G)=0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u="sng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Equivalência:</a:t>
            </a:r>
            <a:r>
              <a:rPr lang="pt-BR" sz="2800" dirty="0" smtClean="0">
                <a:solidFill>
                  <a:schemeClr val="tx1"/>
                </a:solidFill>
              </a:rPr>
              <a:t>	G=H </a:t>
            </a:r>
            <a:r>
              <a:rPr lang="pt-BR" sz="2800" b="1" i="1" dirty="0" smtClean="0">
                <a:solidFill>
                  <a:schemeClr val="tx1"/>
                </a:solidFill>
              </a:rPr>
              <a:t>significa</a:t>
            </a:r>
            <a:r>
              <a:rPr lang="pt-BR" sz="2800" dirty="0" smtClean="0">
                <a:solidFill>
                  <a:schemeClr val="tx1"/>
                </a:solidFill>
              </a:rPr>
              <a:t> G+(-H)=0</a:t>
            </a:r>
          </a:p>
        </p:txBody>
      </p:sp>
    </p:spTree>
    <p:extLst>
      <p:ext uri="{BB962C8B-B14F-4D97-AF65-F5344CB8AC3E}">
        <p14:creationId xmlns:p14="http://schemas.microsoft.com/office/powerpoint/2010/main" val="35143843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3</a:t>
            </a:r>
            <a:r>
              <a:rPr lang="pt-BR" dirty="0" smtClean="0"/>
              <a:t>. Formalizando Jogos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Definição (Soma):</a:t>
            </a:r>
            <a:r>
              <a:rPr lang="pt-BR" sz="2800" dirty="0" smtClean="0">
                <a:solidFill>
                  <a:schemeClr val="tx1"/>
                </a:solidFill>
              </a:rPr>
              <a:t> G+H = escolha um jogo e faça um lance nele. Formalmente: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Se	G={</a:t>
            </a:r>
            <a:r>
              <a:rPr lang="pt-BR" sz="2800" dirty="0" smtClean="0">
                <a:solidFill>
                  <a:srgbClr val="0000FF"/>
                </a:solidFill>
              </a:rPr>
              <a:t>G</a:t>
            </a:r>
            <a:r>
              <a:rPr lang="pt-BR" sz="2800" baseline="30000" dirty="0" smtClean="0">
                <a:solidFill>
                  <a:srgbClr val="0000FF"/>
                </a:solidFill>
              </a:rPr>
              <a:t>L</a:t>
            </a:r>
            <a:r>
              <a:rPr lang="pt-BR" sz="2800" dirty="0" smtClean="0">
                <a:solidFill>
                  <a:schemeClr val="tx1"/>
                </a:solidFill>
              </a:rPr>
              <a:t>|</a:t>
            </a:r>
            <a:r>
              <a:rPr lang="pt-BR" sz="2800" dirty="0" smtClean="0">
                <a:solidFill>
                  <a:srgbClr val="FF0000"/>
                </a:solidFill>
              </a:rPr>
              <a:t>G</a:t>
            </a:r>
            <a:r>
              <a:rPr lang="pt-BR" sz="2800" baseline="30000" dirty="0" smtClean="0">
                <a:solidFill>
                  <a:srgbClr val="FF0000"/>
                </a:solidFill>
              </a:rPr>
              <a:t>R</a:t>
            </a:r>
            <a:r>
              <a:rPr lang="pt-BR" sz="2800" dirty="0" smtClean="0">
                <a:solidFill>
                  <a:schemeClr val="tx1"/>
                </a:solidFill>
              </a:rPr>
              <a:t>} e  H=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{</a:t>
            </a:r>
            <a:r>
              <a:rPr lang="pt-BR" sz="2800" dirty="0" smtClean="0">
                <a:solidFill>
                  <a:srgbClr val="0000FF"/>
                </a:solidFill>
              </a:rPr>
              <a:t>H</a:t>
            </a:r>
            <a:r>
              <a:rPr lang="pt-BR" sz="2800" baseline="30000" dirty="0" smtClean="0">
                <a:solidFill>
                  <a:srgbClr val="0000FF"/>
                </a:solidFill>
              </a:rPr>
              <a:t>L</a:t>
            </a:r>
            <a:r>
              <a:rPr lang="pt-BR" sz="2800" dirty="0" smtClean="0">
                <a:solidFill>
                  <a:schemeClr val="tx1"/>
                </a:solidFill>
              </a:rPr>
              <a:t>|</a:t>
            </a:r>
            <a:r>
              <a:rPr lang="pt-BR" sz="2800" dirty="0" smtClean="0">
                <a:solidFill>
                  <a:srgbClr val="FF0000"/>
                </a:solidFill>
              </a:rPr>
              <a:t>H</a:t>
            </a:r>
            <a:r>
              <a:rPr lang="pt-BR" sz="2800" baseline="30000" dirty="0" smtClean="0">
                <a:solidFill>
                  <a:srgbClr val="FF0000"/>
                </a:solidFill>
              </a:rPr>
              <a:t>R</a:t>
            </a:r>
            <a:r>
              <a:rPr lang="pt-BR" sz="2800" dirty="0" smtClean="0">
                <a:solidFill>
                  <a:schemeClr val="tx1"/>
                </a:solidFill>
              </a:rPr>
              <a:t>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então	G+H={</a:t>
            </a:r>
            <a:r>
              <a:rPr lang="pt-BR" sz="2800" dirty="0" smtClean="0">
                <a:solidFill>
                  <a:srgbClr val="0000FF"/>
                </a:solidFill>
              </a:rPr>
              <a:t>G</a:t>
            </a:r>
            <a:r>
              <a:rPr lang="pt-BR" sz="2800" baseline="30000" dirty="0" smtClean="0">
                <a:solidFill>
                  <a:srgbClr val="0000FF"/>
                </a:solidFill>
              </a:rPr>
              <a:t>L</a:t>
            </a:r>
            <a:r>
              <a:rPr lang="pt-BR" sz="2800" dirty="0" smtClean="0">
                <a:solidFill>
                  <a:srgbClr val="0000FF"/>
                </a:solidFill>
              </a:rPr>
              <a:t>+H,G+H</a:t>
            </a:r>
            <a:r>
              <a:rPr lang="pt-BR" sz="2800" baseline="30000" dirty="0" smtClean="0">
                <a:solidFill>
                  <a:srgbClr val="0000FF"/>
                </a:solidFill>
              </a:rPr>
              <a:t>L</a:t>
            </a:r>
            <a:r>
              <a:rPr lang="pt-BR" sz="2800" dirty="0" smtClean="0">
                <a:solidFill>
                  <a:schemeClr val="tx1"/>
                </a:solidFill>
              </a:rPr>
              <a:t>|</a:t>
            </a:r>
            <a:r>
              <a:rPr lang="pt-BR" sz="2800" dirty="0" smtClean="0">
                <a:solidFill>
                  <a:srgbClr val="FF0000"/>
                </a:solidFill>
              </a:rPr>
              <a:t>G</a:t>
            </a:r>
            <a:r>
              <a:rPr lang="pt-BR" sz="2800" baseline="30000" dirty="0" smtClean="0">
                <a:solidFill>
                  <a:srgbClr val="FF0000"/>
                </a:solidFill>
              </a:rPr>
              <a:t>R</a:t>
            </a:r>
            <a:r>
              <a:rPr lang="pt-BR" sz="2800" dirty="0" smtClean="0">
                <a:solidFill>
                  <a:srgbClr val="FF0000"/>
                </a:solidFill>
              </a:rPr>
              <a:t>+H,G+H</a:t>
            </a:r>
            <a:r>
              <a:rPr lang="pt-BR" sz="2800" baseline="30000" dirty="0" smtClean="0">
                <a:solidFill>
                  <a:srgbClr val="FF0000"/>
                </a:solidFill>
              </a:rPr>
              <a:t>R</a:t>
            </a:r>
            <a:r>
              <a:rPr lang="pt-BR" sz="28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Definição (Simétrico):</a:t>
            </a:r>
            <a:r>
              <a:rPr lang="pt-BR" sz="2800" dirty="0" smtClean="0">
                <a:solidFill>
                  <a:schemeClr val="tx1"/>
                </a:solidFill>
              </a:rPr>
              <a:t>	Troque os papéis de L e R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-G={</a:t>
            </a:r>
            <a:r>
              <a:rPr lang="pt-BR" sz="2800" dirty="0">
                <a:solidFill>
                  <a:srgbClr val="FF0000"/>
                </a:solidFill>
              </a:rPr>
              <a:t>-</a:t>
            </a:r>
            <a:r>
              <a:rPr lang="pt-BR" sz="2800" dirty="0" smtClean="0">
                <a:solidFill>
                  <a:srgbClr val="FF0000"/>
                </a:solidFill>
              </a:rPr>
              <a:t>G</a:t>
            </a:r>
            <a:r>
              <a:rPr lang="pt-BR" sz="2800" baseline="30000" dirty="0" smtClean="0">
                <a:solidFill>
                  <a:srgbClr val="FF0000"/>
                </a:solidFill>
              </a:rPr>
              <a:t>R</a:t>
            </a:r>
            <a:r>
              <a:rPr lang="pt-BR" sz="2800" dirty="0">
                <a:solidFill>
                  <a:schemeClr val="tx1"/>
                </a:solidFill>
              </a:rPr>
              <a:t>|</a:t>
            </a:r>
            <a:r>
              <a:rPr lang="pt-BR" sz="2800" dirty="0" smtClean="0">
                <a:solidFill>
                  <a:srgbClr val="0000FF"/>
                </a:solidFill>
              </a:rPr>
              <a:t>-G</a:t>
            </a:r>
            <a:r>
              <a:rPr lang="pt-BR" sz="2800" baseline="30000" dirty="0" smtClean="0">
                <a:solidFill>
                  <a:srgbClr val="0000FF"/>
                </a:solidFill>
              </a:rPr>
              <a:t>L</a:t>
            </a:r>
            <a:r>
              <a:rPr lang="pt-BR" sz="2800" dirty="0" smtClean="0">
                <a:solidFill>
                  <a:schemeClr val="tx1"/>
                </a:solidFill>
              </a:rPr>
              <a:t>}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Definição (Igualdade):</a:t>
            </a:r>
            <a:r>
              <a:rPr lang="pt-BR" sz="2800" dirty="0" smtClean="0">
                <a:solidFill>
                  <a:schemeClr val="tx1"/>
                </a:solidFill>
              </a:rPr>
              <a:t>	G=H significa G+(-H)=0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u="sng" dirty="0" smtClean="0">
                <a:solidFill>
                  <a:schemeClr val="tx1"/>
                </a:solidFill>
              </a:rPr>
              <a:t>Propriedades:</a:t>
            </a:r>
            <a:r>
              <a:rPr lang="pt-BR" sz="2800" dirty="0" smtClean="0">
                <a:solidFill>
                  <a:schemeClr val="tx1"/>
                </a:solidFill>
              </a:rPr>
              <a:t> 		G+0=G		G+H=H+G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						G+(-G)=0	(G+H)+I=G+(H+I)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					-(-G)=G		-(G+H)=(-G)+(-H)</a:t>
            </a:r>
          </a:p>
        </p:txBody>
      </p:sp>
    </p:spTree>
    <p:extLst>
      <p:ext uri="{BB962C8B-B14F-4D97-AF65-F5344CB8AC3E}">
        <p14:creationId xmlns:p14="http://schemas.microsoft.com/office/powerpoint/2010/main" val="253988737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3</a:t>
            </a:r>
            <a:r>
              <a:rPr lang="pt-BR" dirty="0" smtClean="0"/>
              <a:t>. </a:t>
            </a:r>
            <a:r>
              <a:rPr lang="pt-BR" dirty="0" smtClean="0"/>
              <a:t>Regra da Simplicidade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Se a&lt;b, então {</a:t>
            </a:r>
            <a:r>
              <a:rPr lang="pt-BR" dirty="0" err="1" smtClean="0">
                <a:solidFill>
                  <a:schemeClr val="tx1"/>
                </a:solidFill>
              </a:rPr>
              <a:t>a|b</a:t>
            </a:r>
            <a:r>
              <a:rPr lang="pt-BR" dirty="0" smtClean="0">
                <a:solidFill>
                  <a:schemeClr val="tx1"/>
                </a:solidFill>
              </a:rPr>
              <a:t>} é o número mais </a:t>
            </a:r>
            <a:r>
              <a:rPr lang="pt-BR" u="sng" dirty="0" smtClean="0">
                <a:solidFill>
                  <a:schemeClr val="tx1"/>
                </a:solidFill>
              </a:rPr>
              <a:t>SIMPLES</a:t>
            </a:r>
            <a:r>
              <a:rPr lang="pt-BR" dirty="0" smtClean="0">
                <a:solidFill>
                  <a:schemeClr val="tx1"/>
                </a:solidFill>
              </a:rPr>
              <a:t> no intervalo real (</a:t>
            </a:r>
            <a:r>
              <a:rPr lang="pt-BR" dirty="0" err="1" smtClean="0">
                <a:solidFill>
                  <a:schemeClr val="tx1"/>
                </a:solidFill>
              </a:rPr>
              <a:t>a,b</a:t>
            </a:r>
            <a:r>
              <a:rPr lang="pt-BR" dirty="0" smtClean="0">
                <a:solidFill>
                  <a:schemeClr val="tx1"/>
                </a:solidFill>
              </a:rPr>
              <a:t>)!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Exemplos: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{-1 | 1}=0				{-10 | 4}=</a:t>
            </a:r>
            <a:r>
              <a:rPr lang="pt-BR" dirty="0">
                <a:solidFill>
                  <a:schemeClr val="tx1"/>
                </a:solidFill>
              </a:rPr>
              <a:t>0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{2½ | 4½}=3			{0 | ¾} = ½ 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</a:t>
            </a:r>
            <a:r>
              <a:rPr lang="pt-BR" dirty="0">
                <a:solidFill>
                  <a:schemeClr val="tx1"/>
                </a:solidFill>
              </a:rPr>
              <a:t>⅜</a:t>
            </a:r>
            <a:r>
              <a:rPr lang="pt-BR" dirty="0" smtClean="0">
                <a:solidFill>
                  <a:schemeClr val="tx1"/>
                </a:solidFill>
              </a:rPr>
              <a:t> | ⅞}= ½				{-10, -4, 3 | 3¼, 5}=3⅛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Há números “surreais” nesta construção: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{0,1,2,...|}=</a:t>
            </a:r>
            <a:r>
              <a:rPr lang="el-GR" dirty="0" smtClean="0">
                <a:solidFill>
                  <a:schemeClr val="tx1"/>
                </a:solidFill>
              </a:rPr>
              <a:t>ω</a:t>
            </a:r>
            <a:r>
              <a:rPr lang="pt-BR" dirty="0" smtClean="0">
                <a:solidFill>
                  <a:schemeClr val="tx1"/>
                </a:solidFill>
              </a:rPr>
              <a:t>		</a:t>
            </a: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smtClean="0">
                <a:solidFill>
                  <a:schemeClr val="tx1"/>
                </a:solidFill>
              </a:rPr>
              <a:t>{0| ½ ,¼ ,⅛,...}=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3579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2</a:t>
            </a:r>
            <a:r>
              <a:rPr lang="pt-BR" dirty="0" smtClean="0"/>
              <a:t>. Mais Exemplos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914400"/>
            <a:ext cx="10431191" cy="57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051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4</a:t>
            </a:r>
            <a:r>
              <a:rPr lang="pt-BR" dirty="0" smtClean="0"/>
              <a:t>. Operações com </a:t>
            </a:r>
            <a:r>
              <a:rPr lang="pt-BR" dirty="0" err="1" smtClean="0"/>
              <a:t>nímeros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3886200"/>
            <a:ext cx="7772400" cy="2514600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			*1 +   *1 = 0</a:t>
            </a:r>
            <a:r>
              <a:rPr lang="pt-BR" sz="2800" i="1" dirty="0">
                <a:solidFill>
                  <a:schemeClr val="tx1"/>
                </a:solidFill>
              </a:rPr>
              <a:t>	</a:t>
            </a:r>
            <a:r>
              <a:rPr lang="pt-BR" sz="2800" i="1" dirty="0" smtClean="0">
                <a:solidFill>
                  <a:schemeClr val="tx1"/>
                </a:solidFill>
              </a:rPr>
              <a:t>		*2   +  *2 =  0 </a:t>
            </a:r>
            <a:endParaRPr lang="pt-BR" sz="2800" i="1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Em geral:</a:t>
            </a:r>
            <a:r>
              <a:rPr lang="pt-BR" sz="2800" i="1" dirty="0" smtClean="0">
                <a:solidFill>
                  <a:schemeClr val="tx1"/>
                </a:solidFill>
              </a:rPr>
              <a:t>	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		</a:t>
            </a:r>
            <a:r>
              <a:rPr lang="pt-BR" sz="4000" b="1" i="1" u="sng" dirty="0" smtClean="0">
                <a:solidFill>
                  <a:schemeClr val="tx1"/>
                </a:solidFill>
              </a:rPr>
              <a:t>*n  +  *n  =  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1295400"/>
            <a:ext cx="7559055" cy="32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77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O que é um Jogo?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Conjunto de </a:t>
            </a:r>
            <a:r>
              <a:rPr lang="pt-BR" b="1" u="sng" dirty="0" smtClean="0"/>
              <a:t>Posições</a:t>
            </a:r>
            <a:r>
              <a:rPr lang="pt-BR" dirty="0" smtClean="0"/>
              <a:t> e </a:t>
            </a:r>
            <a:r>
              <a:rPr lang="pt-BR" b="1" u="sng" dirty="0"/>
              <a:t>P</a:t>
            </a:r>
            <a:r>
              <a:rPr lang="pt-BR" b="1" u="sng" dirty="0" smtClean="0"/>
              <a:t>osição </a:t>
            </a:r>
            <a:r>
              <a:rPr lang="pt-BR" b="1" u="sng" dirty="0"/>
              <a:t>I</a:t>
            </a:r>
            <a:r>
              <a:rPr lang="pt-BR" b="1" u="sng" dirty="0" smtClean="0"/>
              <a:t>nicial</a:t>
            </a:r>
            <a:r>
              <a:rPr lang="pt-BR" dirty="0" smtClean="0"/>
              <a:t>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Conjunto de </a:t>
            </a:r>
            <a:r>
              <a:rPr lang="pt-BR" b="1" u="sng" dirty="0" smtClean="0"/>
              <a:t>Jogadores</a:t>
            </a:r>
            <a:r>
              <a:rPr lang="pt-BR" b="1" dirty="0" smtClean="0"/>
              <a:t> </a:t>
            </a:r>
            <a:r>
              <a:rPr lang="pt-BR" sz="2800" dirty="0" smtClean="0"/>
              <a:t>(que decidem lances)</a:t>
            </a:r>
            <a:endParaRPr lang="pt-BR" sz="2800" b="1" u="sng" dirty="0"/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Regras</a:t>
            </a:r>
            <a:r>
              <a:rPr lang="pt-BR" dirty="0" smtClean="0"/>
              <a:t> que determinam: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Lances</a:t>
            </a:r>
            <a:r>
              <a:rPr lang="pt-BR" dirty="0" smtClean="0"/>
              <a:t> válidos </a:t>
            </a:r>
            <a:r>
              <a:rPr lang="pt-BR" sz="2400" dirty="0" smtClean="0"/>
              <a:t>(movimentos entre posições)</a:t>
            </a:r>
            <a:r>
              <a:rPr lang="pt-BR" dirty="0" smtClean="0"/>
              <a:t>;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Posições terminais</a:t>
            </a:r>
            <a:r>
              <a:rPr lang="pt-BR" dirty="0" smtClean="0"/>
              <a:t> </a:t>
            </a:r>
            <a:r>
              <a:rPr lang="pt-BR" sz="2400" dirty="0" smtClean="0"/>
              <a:t>(onde o jogo acaba)</a:t>
            </a:r>
            <a:r>
              <a:rPr lang="pt-BR" dirty="0" smtClean="0"/>
              <a:t>;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Vencedores</a:t>
            </a:r>
            <a:r>
              <a:rPr lang="pt-BR" dirty="0" smtClean="0"/>
              <a:t> nas posições terminais </a:t>
            </a:r>
            <a:r>
              <a:rPr lang="pt-BR" sz="2400" dirty="0" smtClean="0"/>
              <a:t>(ou </a:t>
            </a:r>
            <a:r>
              <a:rPr lang="pt-BR" sz="2400" b="1" u="sng" dirty="0" smtClean="0"/>
              <a:t>pontos</a:t>
            </a:r>
            <a:r>
              <a:rPr lang="pt-BR" sz="2400" dirty="0" smtClean="0"/>
              <a:t> atribuídos a cada jogador)</a:t>
            </a:r>
            <a:endParaRPr lang="pt-BR" sz="2400" b="1" u="sng" dirty="0" smtClean="0"/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67523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4</a:t>
            </a:r>
            <a:r>
              <a:rPr lang="pt-BR" dirty="0" smtClean="0"/>
              <a:t>. Operações com </a:t>
            </a:r>
            <a:r>
              <a:rPr lang="pt-BR" dirty="0" err="1" smtClean="0"/>
              <a:t>nímeros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2209800"/>
          </a:xfrm>
          <a:ln/>
        </p:spPr>
        <p:txBody>
          <a:bodyPr/>
          <a:lstStyle/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000" b="1" i="1" u="sng" dirty="0" smtClean="0">
                <a:solidFill>
                  <a:schemeClr val="tx1"/>
                </a:solidFill>
              </a:rPr>
              <a:t>*1+*2+*3=0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Portanto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	*1+*</a:t>
            </a:r>
            <a:r>
              <a:rPr lang="pt-BR" sz="2800" dirty="0">
                <a:solidFill>
                  <a:schemeClr val="tx1"/>
                </a:solidFill>
              </a:rPr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=*3		*1+*3=*2		*2+*3=*1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153"/>
            <a:ext cx="5193803" cy="40279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05600" y="2438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*1+*2=*3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equivale a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*1+*2+*3=0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207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4</a:t>
            </a:r>
            <a:r>
              <a:rPr lang="pt-BR" dirty="0" smtClean="0"/>
              <a:t>. Operações com </a:t>
            </a:r>
            <a:r>
              <a:rPr lang="pt-BR" dirty="0" err="1" smtClean="0"/>
              <a:t>Nímeros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Pode-se mostrar que: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	</a:t>
            </a:r>
            <a:r>
              <a:rPr lang="pt-BR" sz="4000" dirty="0" smtClean="0">
                <a:solidFill>
                  <a:schemeClr val="tx1"/>
                </a:solidFill>
              </a:rPr>
              <a:t>*1 + *4 + *5 = 0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000" dirty="0" smtClean="0">
                <a:solidFill>
                  <a:schemeClr val="tx1"/>
                </a:solidFill>
              </a:rPr>
              <a:t>	*1 + *6 + *7 = 0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000" dirty="0" smtClean="0">
                <a:solidFill>
                  <a:schemeClr val="tx1"/>
                </a:solidFill>
              </a:rPr>
              <a:t>	*2 + *4 + *6 = 0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000" dirty="0" smtClean="0">
                <a:solidFill>
                  <a:schemeClr val="tx1"/>
                </a:solidFill>
              </a:rPr>
              <a:t>	*2 + *5 + *7 = 0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135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4</a:t>
            </a:r>
            <a:r>
              <a:rPr lang="pt-BR" dirty="0" smtClean="0"/>
              <a:t>. NIM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Em geral: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Se </a:t>
            </a:r>
            <a:r>
              <a:rPr lang="pt-BR" sz="2800" i="1" dirty="0" smtClean="0">
                <a:solidFill>
                  <a:schemeClr val="tx1"/>
                </a:solidFill>
              </a:rPr>
              <a:t>x</a:t>
            </a:r>
            <a:r>
              <a:rPr lang="pt-BR" sz="2800" i="1" baseline="-25000" dirty="0" smtClean="0">
                <a:solidFill>
                  <a:schemeClr val="tx1"/>
                </a:solidFill>
              </a:rPr>
              <a:t>1</a:t>
            </a:r>
            <a:r>
              <a:rPr lang="pt-BR" sz="2800" i="1" dirty="0" smtClean="0">
                <a:solidFill>
                  <a:schemeClr val="tx1"/>
                </a:solidFill>
              </a:rPr>
              <a:t>, x</a:t>
            </a:r>
            <a:r>
              <a:rPr lang="pt-BR" sz="2800" i="1" baseline="-25000" dirty="0" smtClean="0">
                <a:solidFill>
                  <a:schemeClr val="tx1"/>
                </a:solidFill>
              </a:rPr>
              <a:t>2</a:t>
            </a:r>
            <a:r>
              <a:rPr lang="pt-BR" sz="2800" i="1" dirty="0" smtClean="0">
                <a:solidFill>
                  <a:schemeClr val="tx1"/>
                </a:solidFill>
              </a:rPr>
              <a:t>, ..., </a:t>
            </a:r>
            <a:r>
              <a:rPr lang="pt-BR" sz="2800" i="1" dirty="0" err="1" smtClean="0">
                <a:solidFill>
                  <a:schemeClr val="tx1"/>
                </a:solidFill>
              </a:rPr>
              <a:t>x</a:t>
            </a:r>
            <a:r>
              <a:rPr lang="pt-BR" sz="2800" i="1" baseline="-25000" dirty="0" err="1" smtClean="0">
                <a:solidFill>
                  <a:schemeClr val="tx1"/>
                </a:solidFill>
              </a:rPr>
              <a:t>n</a:t>
            </a:r>
            <a:r>
              <a:rPr lang="pt-BR" sz="2800" i="1" dirty="0" smtClean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s</a:t>
            </a:r>
            <a:r>
              <a:rPr lang="pt-BR" sz="2800" dirty="0" smtClean="0">
                <a:solidFill>
                  <a:schemeClr val="tx1"/>
                </a:solidFill>
              </a:rPr>
              <a:t>ão potências de 2 </a:t>
            </a:r>
            <a:r>
              <a:rPr lang="pt-BR" sz="2800" u="sng" dirty="0" smtClean="0">
                <a:solidFill>
                  <a:schemeClr val="tx1"/>
                </a:solidFill>
              </a:rPr>
              <a:t>distintas</a:t>
            </a:r>
            <a:r>
              <a:rPr lang="pt-BR" sz="2800" dirty="0" smtClean="0">
                <a:solidFill>
                  <a:schemeClr val="tx1"/>
                </a:solidFill>
              </a:rPr>
              <a:t>, então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400" b="1" i="1" dirty="0" smtClean="0">
                <a:solidFill>
                  <a:schemeClr val="tx1"/>
                </a:solidFill>
              </a:rPr>
              <a:t>*x</a:t>
            </a:r>
            <a:r>
              <a:rPr lang="pt-BR" sz="4400" b="1" i="1" baseline="-25000" dirty="0" smtClean="0">
                <a:solidFill>
                  <a:schemeClr val="tx1"/>
                </a:solidFill>
              </a:rPr>
              <a:t>1</a:t>
            </a:r>
            <a:r>
              <a:rPr lang="pt-BR" sz="4400" b="1" i="1" dirty="0" smtClean="0">
                <a:solidFill>
                  <a:schemeClr val="tx1"/>
                </a:solidFill>
              </a:rPr>
              <a:t>+*x</a:t>
            </a:r>
            <a:r>
              <a:rPr lang="pt-BR" sz="4400" b="1" i="1" baseline="-25000" dirty="0" smtClean="0">
                <a:solidFill>
                  <a:schemeClr val="tx1"/>
                </a:solidFill>
              </a:rPr>
              <a:t>2</a:t>
            </a:r>
            <a:r>
              <a:rPr lang="pt-BR" sz="4400" b="1" i="1" dirty="0" smtClean="0">
                <a:solidFill>
                  <a:schemeClr val="tx1"/>
                </a:solidFill>
              </a:rPr>
              <a:t>+...+*</a:t>
            </a:r>
            <a:r>
              <a:rPr lang="pt-BR" sz="4400" b="1" i="1" dirty="0" err="1" smtClean="0">
                <a:solidFill>
                  <a:schemeClr val="tx1"/>
                </a:solidFill>
              </a:rPr>
              <a:t>x</a:t>
            </a:r>
            <a:r>
              <a:rPr lang="pt-BR" sz="4400" b="1" i="1" baseline="-25000" dirty="0" err="1" smtClean="0">
                <a:solidFill>
                  <a:schemeClr val="tx1"/>
                </a:solidFill>
              </a:rPr>
              <a:t>n</a:t>
            </a:r>
            <a:r>
              <a:rPr lang="pt-BR" sz="4400" b="1" i="1" dirty="0" smtClean="0">
                <a:solidFill>
                  <a:schemeClr val="tx1"/>
                </a:solidFill>
              </a:rPr>
              <a:t>=*(x</a:t>
            </a:r>
            <a:r>
              <a:rPr lang="pt-BR" sz="4400" b="1" i="1" baseline="-25000" dirty="0" smtClean="0">
                <a:solidFill>
                  <a:schemeClr val="tx1"/>
                </a:solidFill>
              </a:rPr>
              <a:t>1</a:t>
            </a:r>
            <a:r>
              <a:rPr lang="pt-BR" sz="4400" b="1" i="1" dirty="0" smtClean="0">
                <a:solidFill>
                  <a:schemeClr val="tx1"/>
                </a:solidFill>
              </a:rPr>
              <a:t>+x</a:t>
            </a:r>
            <a:r>
              <a:rPr lang="pt-BR" sz="4400" b="1" i="1" baseline="-25000" dirty="0" smtClean="0">
                <a:solidFill>
                  <a:schemeClr val="tx1"/>
                </a:solidFill>
              </a:rPr>
              <a:t>2</a:t>
            </a:r>
            <a:r>
              <a:rPr lang="pt-BR" sz="4400" b="1" i="1" dirty="0" smtClean="0">
                <a:solidFill>
                  <a:schemeClr val="tx1"/>
                </a:solidFill>
              </a:rPr>
              <a:t>+...+</a:t>
            </a:r>
            <a:r>
              <a:rPr lang="pt-BR" sz="4400" b="1" i="1" dirty="0" err="1" smtClean="0">
                <a:solidFill>
                  <a:schemeClr val="tx1"/>
                </a:solidFill>
              </a:rPr>
              <a:t>x</a:t>
            </a:r>
            <a:r>
              <a:rPr lang="pt-BR" sz="4400" b="1" i="1" baseline="-25000" dirty="0" err="1" smtClean="0">
                <a:solidFill>
                  <a:schemeClr val="tx1"/>
                </a:solidFill>
              </a:rPr>
              <a:t>n</a:t>
            </a:r>
            <a:r>
              <a:rPr lang="pt-BR" sz="4400" b="1" i="1" dirty="0" smtClean="0">
                <a:solidFill>
                  <a:schemeClr val="tx1"/>
                </a:solidFill>
              </a:rPr>
              <a:t>)</a:t>
            </a:r>
            <a:endParaRPr lang="pt-BR" sz="4400" b="1" i="1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Resposta do problema original: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*1+*2+*3+*4+*5=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>
                <a:solidFill>
                  <a:schemeClr val="tx1"/>
                </a:solidFill>
              </a:rPr>
              <a:t>=</a:t>
            </a:r>
            <a:r>
              <a:rPr lang="pt-BR" sz="2800" i="1" dirty="0" smtClean="0">
                <a:solidFill>
                  <a:schemeClr val="tx1"/>
                </a:solidFill>
              </a:rPr>
              <a:t>*1+*2+(*1+*2)+*4+(*1+*4)=*1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Para deixar 0, troque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*1 por 0,	 ou *3 por *2, 	ou *5 por *4</a:t>
            </a:r>
          </a:p>
        </p:txBody>
      </p:sp>
    </p:spTree>
    <p:extLst>
      <p:ext uri="{BB962C8B-B14F-4D97-AF65-F5344CB8AC3E}">
        <p14:creationId xmlns:p14="http://schemas.microsoft.com/office/powerpoint/2010/main" val="7727207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Mais Jogos Imparciais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6873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E se as opções incluírem outros números de palitos?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b="1" dirty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6" y="1981200"/>
            <a:ext cx="8580748" cy="42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074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Mais Jogos Imparciais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14" y="1371600"/>
            <a:ext cx="9436628" cy="39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97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Mais Jogos Imparciais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14" y="1371599"/>
            <a:ext cx="9436628" cy="391364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1000" y="5181599"/>
            <a:ext cx="8382000" cy="1371601"/>
          </a:xfrm>
        </p:spPr>
        <p:txBody>
          <a:bodyPr/>
          <a:lstStyle/>
          <a:p>
            <a:r>
              <a:rPr lang="pt-BR" b="1" dirty="0" smtClean="0"/>
              <a:t>Isto mostra que</a:t>
            </a:r>
          </a:p>
          <a:p>
            <a:pPr algn="ctr"/>
            <a:r>
              <a:rPr lang="pt-BR" b="1" dirty="0" smtClean="0">
                <a:latin typeface="MS Reference Sans Serif" pitchFamily="34" charset="0"/>
              </a:rPr>
              <a:t>{0,*1,*2,*5,*9 | 0,*1,*2,*5,*9} = *3</a:t>
            </a:r>
            <a:endParaRPr lang="en-US" b="1" dirty="0"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209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Princípio do Menor Excluído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5800" y="2129454"/>
            <a:ext cx="7772400" cy="335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{*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r>
              <a:rPr lang="pt-BR" sz="4800" b="1" baseline="-250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,*x</a:t>
            </a:r>
            <a:r>
              <a:rPr lang="pt-BR" sz="4800" b="1" baseline="-250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,...,*</a:t>
            </a:r>
            <a:r>
              <a:rPr lang="pt-BR" sz="4800" b="1" dirty="0" err="1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r>
              <a:rPr lang="pt-BR" sz="4800" b="1" baseline="-25000" dirty="0" err="1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n</a:t>
            </a:r>
            <a:r>
              <a:rPr lang="pt-BR" sz="4800" b="1" baseline="-250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| *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r>
              <a:rPr lang="pt-BR" sz="4800" b="1" baseline="-250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,*x</a:t>
            </a:r>
            <a:r>
              <a:rPr lang="pt-BR" sz="4800" b="1" baseline="-250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,...,*</a:t>
            </a:r>
            <a:r>
              <a:rPr lang="pt-BR" sz="4800" b="1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r>
              <a:rPr lang="pt-BR" sz="4800" b="1" baseline="-250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n</a:t>
            </a: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}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=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MEX(x</a:t>
            </a:r>
            <a:r>
              <a:rPr lang="pt-BR" sz="4800" b="1" baseline="-250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pt-BR" sz="48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,x</a:t>
            </a:r>
            <a:r>
              <a:rPr lang="pt-BR" sz="4800" b="1" baseline="-250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,...,</a:t>
            </a:r>
            <a:r>
              <a:rPr lang="pt-BR" sz="4800" b="1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x</a:t>
            </a:r>
            <a:r>
              <a:rPr lang="pt-BR" sz="4800" b="1" baseline="-250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n</a:t>
            </a:r>
            <a:r>
              <a:rPr lang="pt-BR" sz="48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9089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Mais Exemplos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514350" indent="-514350">
              <a:buAutoNum type="alphaLcParenR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Retire 1, 2, 3 ou 4 palitos da pilha:</a:t>
            </a:r>
          </a:p>
          <a:p>
            <a:pPr marL="514350" indent="-514350">
              <a:buAutoNum type="alphaLcParenR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>
              <a:solidFill>
                <a:schemeClr val="tx1"/>
              </a:solidFill>
            </a:endParaRPr>
          </a:p>
          <a:p>
            <a:pPr marL="514350" indent="-514350">
              <a:buAutoNum type="alphaLcParenR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Retire 1 ou 4 palitos da pilha: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 </a:t>
            </a:r>
            <a:endParaRPr lang="pt-BR" sz="2800" b="1" i="1" dirty="0" smtClean="0">
              <a:solidFill>
                <a:schemeClr val="tx1"/>
              </a:solidFill>
            </a:endParaRP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dirty="0" smtClean="0">
                <a:solidFill>
                  <a:schemeClr val="tx1"/>
                </a:solidFill>
              </a:rPr>
              <a:t>c) Retiradas = {2,4,7}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sz="2800" i="1" dirty="0" smtClean="0">
                <a:solidFill>
                  <a:schemeClr val="tx1"/>
                </a:solidFill>
              </a:rPr>
              <a:t>P(n)=*(00112203102</a:t>
            </a:r>
            <a:r>
              <a:rPr lang="pt-BR" sz="2800" i="1" u="sng" dirty="0" smtClean="0">
                <a:solidFill>
                  <a:schemeClr val="tx1"/>
                </a:solidFill>
              </a:rPr>
              <a:t>102</a:t>
            </a:r>
            <a:r>
              <a:rPr lang="pt-BR" sz="2800" i="1" dirty="0" smtClean="0">
                <a:solidFill>
                  <a:schemeClr val="tx1"/>
                </a:solidFill>
              </a:rPr>
              <a:t>102...)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05133"/>
              </p:ext>
            </p:extLst>
          </p:nvPr>
        </p:nvGraphicFramePr>
        <p:xfrm>
          <a:off x="457198" y="2001520"/>
          <a:ext cx="822961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59058"/>
              </p:ext>
            </p:extLst>
          </p:nvPr>
        </p:nvGraphicFramePr>
        <p:xfrm>
          <a:off x="457189" y="3525520"/>
          <a:ext cx="822961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  <a:gridCol w="63304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*1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4956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5. </a:t>
            </a:r>
            <a:r>
              <a:rPr lang="pt-BR" dirty="0" err="1" smtClean="0"/>
              <a:t>Wyt</a:t>
            </a:r>
            <a:r>
              <a:rPr lang="pt-BR" dirty="0" smtClean="0"/>
              <a:t> Queen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51781"/>
              </p:ext>
            </p:extLst>
          </p:nvPr>
        </p:nvGraphicFramePr>
        <p:xfrm>
          <a:off x="381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ector de seta reta 3"/>
          <p:cNvCxnSpPr/>
          <p:nvPr/>
        </p:nvCxnSpPr>
        <p:spPr bwMode="auto">
          <a:xfrm flipH="1">
            <a:off x="4267200" y="5334000"/>
            <a:ext cx="191452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ector de seta reta 7"/>
          <p:cNvCxnSpPr/>
          <p:nvPr/>
        </p:nvCxnSpPr>
        <p:spPr bwMode="auto">
          <a:xfrm flipH="1" flipV="1">
            <a:off x="4343400" y="3505200"/>
            <a:ext cx="1838326" cy="1828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de seta reta 10"/>
          <p:cNvCxnSpPr/>
          <p:nvPr/>
        </p:nvCxnSpPr>
        <p:spPr bwMode="auto">
          <a:xfrm flipV="1">
            <a:off x="6181726" y="3505200"/>
            <a:ext cx="0" cy="182293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48262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</a:t>
            </a:r>
            <a:r>
              <a:rPr lang="pt-BR" dirty="0" err="1" smtClean="0"/>
              <a:t>Wyt</a:t>
            </a:r>
            <a:r>
              <a:rPr lang="pt-BR" dirty="0" smtClean="0"/>
              <a:t> Queens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8235"/>
              </p:ext>
            </p:extLst>
          </p:nvPr>
        </p:nvGraphicFramePr>
        <p:xfrm>
          <a:off x="381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705600" y="1447800"/>
            <a:ext cx="220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Os zeros (posições perdedoras) estão em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([n</a:t>
            </a:r>
            <a:r>
              <a:rPr lang="el-GR" dirty="0" smtClean="0">
                <a:solidFill>
                  <a:schemeClr val="tx1"/>
                </a:solidFill>
              </a:rPr>
              <a:t>τ</a:t>
            </a:r>
            <a:r>
              <a:rPr lang="pt-BR" smtClean="0">
                <a:solidFill>
                  <a:schemeClr val="tx1"/>
                </a:solidFill>
              </a:rPr>
              <a:t>],[n</a:t>
            </a:r>
            <a:r>
              <a:rPr lang="el-GR" dirty="0" smtClean="0">
                <a:solidFill>
                  <a:schemeClr val="tx1"/>
                </a:solidFill>
              </a:rPr>
              <a:t> τ</a:t>
            </a:r>
            <a:r>
              <a:rPr lang="pt-BR" baseline="300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])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onde </a:t>
            </a:r>
            <a:r>
              <a:rPr lang="el-GR" dirty="0" smtClean="0">
                <a:solidFill>
                  <a:schemeClr val="tx1"/>
                </a:solidFill>
              </a:rPr>
              <a:t>τ</a:t>
            </a:r>
            <a:r>
              <a:rPr lang="pt-BR" dirty="0" smtClean="0">
                <a:solidFill>
                  <a:schemeClr val="tx1"/>
                </a:solidFill>
              </a:rPr>
              <a:t> é a razão áurea!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92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Jogos Combinatórios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São Jogos: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Sequenciais</a:t>
            </a:r>
            <a:r>
              <a:rPr lang="pt-BR" dirty="0"/>
              <a:t> </a:t>
            </a:r>
            <a:r>
              <a:rPr lang="pt-BR" dirty="0" smtClean="0"/>
              <a:t>(jogadores se alternam)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Com Informação Completa</a:t>
            </a:r>
            <a:r>
              <a:rPr lang="pt-BR" dirty="0" smtClean="0"/>
              <a:t> (jogadores sabem TUDO sobre a posição corrente do jogo e os possíveis lances a cada momento)</a:t>
            </a:r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b="1" u="sng" dirty="0" smtClean="0"/>
          </a:p>
          <a:p>
            <a:pPr marL="0" indent="0" algn="ctr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Não</a:t>
            </a:r>
            <a:r>
              <a:rPr lang="pt-BR" b="1" dirty="0" smtClean="0"/>
              <a:t> </a:t>
            </a:r>
            <a:r>
              <a:rPr lang="pt-BR" dirty="0" smtClean="0"/>
              <a:t>pode haver sorte/azar ou probabilidade, nem “cartas escondidas”!</a:t>
            </a:r>
            <a:endParaRPr lang="pt-BR" b="1" u="sng" dirty="0"/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3474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5. </a:t>
            </a:r>
            <a:r>
              <a:rPr lang="pt-BR" dirty="0" err="1" smtClean="0"/>
              <a:t>Wyt</a:t>
            </a:r>
            <a:r>
              <a:rPr lang="pt-BR" dirty="0" smtClean="0"/>
              <a:t> Queens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21371"/>
              </p:ext>
            </p:extLst>
          </p:nvPr>
        </p:nvGraphicFramePr>
        <p:xfrm>
          <a:off x="381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0834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12142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4542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476251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145342"/>
            <a:ext cx="476250" cy="4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870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5</a:t>
            </a:r>
            <a:r>
              <a:rPr lang="pt-BR" dirty="0" smtClean="0"/>
              <a:t>. </a:t>
            </a:r>
            <a:r>
              <a:rPr lang="pt-BR" dirty="0" err="1" smtClean="0"/>
              <a:t>Wyt</a:t>
            </a:r>
            <a:r>
              <a:rPr lang="pt-BR" dirty="0" smtClean="0"/>
              <a:t> Queens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75973"/>
              </p:ext>
            </p:extLst>
          </p:nvPr>
        </p:nvGraphicFramePr>
        <p:xfrm>
          <a:off x="381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00800" y="16002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9+10+5+4+0+0=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=1+8+2+8+1+4+4=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=</a:t>
            </a:r>
            <a:r>
              <a:rPr lang="pt-BR" dirty="0" smtClean="0">
                <a:solidFill>
                  <a:schemeClr val="tx1"/>
                </a:solidFill>
              </a:rPr>
              <a:t>2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Então as opções vencedoras são: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De 10 para 8;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 6 para 4;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 4 para 6 (?);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 5 para 7 (?);</a:t>
            </a:r>
          </a:p>
          <a:p>
            <a:r>
              <a:rPr lang="pt-BR" strike="sngStrike" dirty="0" smtClean="0">
                <a:solidFill>
                  <a:schemeClr val="tx1"/>
                </a:solidFill>
              </a:rPr>
              <a:t>De 9 para 11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770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 algn="just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[1] </a:t>
            </a:r>
            <a:r>
              <a:rPr lang="pt-BR" dirty="0" err="1" smtClean="0"/>
              <a:t>Elwyn</a:t>
            </a:r>
            <a:r>
              <a:rPr lang="pt-BR" dirty="0" smtClean="0"/>
              <a:t> </a:t>
            </a:r>
            <a:r>
              <a:rPr lang="pt-BR" dirty="0" err="1" smtClean="0"/>
              <a:t>Berlekamp</a:t>
            </a:r>
            <a:r>
              <a:rPr lang="pt-BR" dirty="0" smtClean="0"/>
              <a:t>, John </a:t>
            </a:r>
            <a:r>
              <a:rPr lang="pt-BR" dirty="0" err="1" smtClean="0"/>
              <a:t>Conway</a:t>
            </a:r>
            <a:r>
              <a:rPr lang="pt-BR" dirty="0" smtClean="0"/>
              <a:t> &amp; Richard Guy, </a:t>
            </a:r>
            <a:r>
              <a:rPr lang="pt-BR" i="1" dirty="0" smtClean="0"/>
              <a:t>“</a:t>
            </a:r>
            <a:r>
              <a:rPr lang="pt-BR" i="1" dirty="0" err="1" smtClean="0"/>
              <a:t>Winning</a:t>
            </a:r>
            <a:r>
              <a:rPr lang="pt-BR" i="1" dirty="0" smtClean="0"/>
              <a:t> </a:t>
            </a:r>
            <a:r>
              <a:rPr lang="pt-BR" i="1" dirty="0" err="1" smtClean="0"/>
              <a:t>Ways</a:t>
            </a:r>
            <a:r>
              <a:rPr lang="pt-BR" i="1" dirty="0" smtClean="0"/>
              <a:t> for </a:t>
            </a:r>
            <a:r>
              <a:rPr lang="pt-BR" i="1" dirty="0" err="1" smtClean="0"/>
              <a:t>Your</a:t>
            </a:r>
            <a:r>
              <a:rPr lang="pt-BR" i="1" dirty="0" smtClean="0"/>
              <a:t> </a:t>
            </a:r>
            <a:r>
              <a:rPr lang="pt-BR" i="1" dirty="0" err="1" smtClean="0"/>
              <a:t>Mathematical</a:t>
            </a:r>
            <a:r>
              <a:rPr lang="pt-BR" i="1" dirty="0" smtClean="0"/>
              <a:t> Plays”</a:t>
            </a:r>
            <a:r>
              <a:rPr lang="pt-BR" dirty="0" smtClean="0"/>
              <a:t>, Vol. 1, 2</a:t>
            </a:r>
            <a:r>
              <a:rPr lang="pt-BR" baseline="30000" dirty="0" smtClean="0"/>
              <a:t>nd</a:t>
            </a:r>
            <a:r>
              <a:rPr lang="pt-BR" dirty="0" smtClean="0"/>
              <a:t> </a:t>
            </a:r>
            <a:r>
              <a:rPr lang="pt-BR" dirty="0" err="1" smtClean="0"/>
              <a:t>Edition</a:t>
            </a:r>
            <a:r>
              <a:rPr lang="pt-BR" dirty="0" smtClean="0"/>
              <a:t>, A K </a:t>
            </a:r>
            <a:r>
              <a:rPr lang="pt-BR" dirty="0" err="1" smtClean="0"/>
              <a:t>Peters</a:t>
            </a:r>
            <a:r>
              <a:rPr lang="pt-BR" dirty="0" smtClean="0"/>
              <a:t>, 2001.</a:t>
            </a:r>
          </a:p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endParaRPr lang="pt-BR" dirty="0"/>
          </a:p>
          <a:p>
            <a:pPr marL="0" indent="0" algn="just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[2] John </a:t>
            </a:r>
            <a:r>
              <a:rPr lang="pt-BR" dirty="0" err="1" smtClean="0"/>
              <a:t>Conway</a:t>
            </a:r>
            <a:r>
              <a:rPr lang="pt-BR" dirty="0" smtClean="0"/>
              <a:t>, </a:t>
            </a:r>
            <a:r>
              <a:rPr lang="pt-BR" i="1" dirty="0" smtClean="0"/>
              <a:t>“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Numbers</a:t>
            </a:r>
            <a:r>
              <a:rPr lang="pt-BR" i="1" dirty="0" smtClean="0"/>
              <a:t> and Games”</a:t>
            </a:r>
            <a:r>
              <a:rPr lang="pt-BR" dirty="0" smtClean="0"/>
              <a:t>, 2</a:t>
            </a:r>
            <a:r>
              <a:rPr lang="pt-BR" baseline="30000" dirty="0" smtClean="0"/>
              <a:t>nd</a:t>
            </a:r>
            <a:r>
              <a:rPr lang="pt-BR" dirty="0" smtClean="0"/>
              <a:t> </a:t>
            </a:r>
            <a:r>
              <a:rPr lang="pt-BR" dirty="0" err="1"/>
              <a:t>Edition</a:t>
            </a:r>
            <a:r>
              <a:rPr lang="pt-BR" dirty="0"/>
              <a:t>, </a:t>
            </a:r>
            <a:r>
              <a:rPr lang="pt-BR" dirty="0" smtClean="0"/>
              <a:t>A </a:t>
            </a:r>
            <a:r>
              <a:rPr lang="pt-BR" dirty="0"/>
              <a:t>K </a:t>
            </a:r>
            <a:r>
              <a:rPr lang="pt-BR" dirty="0" err="1" smtClean="0"/>
              <a:t>Peters</a:t>
            </a:r>
            <a:r>
              <a:rPr lang="pt-BR" dirty="0" smtClean="0"/>
              <a:t>, 2001.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94422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Jogos Combinatórios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Não</a:t>
            </a:r>
            <a:r>
              <a:rPr lang="pt-BR" dirty="0" smtClean="0"/>
              <a:t> são jogos combinatórios: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Gamão, Ludo... (sorte!);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Buraco, Pôquer, Truco... (inf. incompleta!);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Par ou Ímpar, 2 ou 1... (simultâneos!);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Futebol, Vôlei... (lances? </a:t>
            </a:r>
            <a:r>
              <a:rPr lang="pt-BR" dirty="0"/>
              <a:t>h</a:t>
            </a:r>
            <a:r>
              <a:rPr lang="pt-BR" dirty="0" smtClean="0"/>
              <a:t>abilidade?)</a:t>
            </a:r>
          </a:p>
        </p:txBody>
      </p:sp>
    </p:spTree>
    <p:extLst>
      <p:ext uri="{BB962C8B-B14F-4D97-AF65-F5344CB8AC3E}">
        <p14:creationId xmlns:p14="http://schemas.microsoft.com/office/powerpoint/2010/main" val="32070863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Jogos Combinatórios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0" inden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São Jogos Combinatórios: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2 Jogadores</a:t>
            </a:r>
            <a:r>
              <a:rPr lang="pt-BR" dirty="0" smtClean="0"/>
              <a:t>: Jogo da Velha, Damas, Xadrez, Go;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1 Jogador:</a:t>
            </a:r>
            <a:r>
              <a:rPr lang="pt-BR" dirty="0" smtClean="0"/>
              <a:t> </a:t>
            </a:r>
            <a:r>
              <a:rPr lang="pt-BR" dirty="0" err="1" smtClean="0"/>
              <a:t>Resta-Um</a:t>
            </a:r>
            <a:endParaRPr lang="pt-BR" dirty="0" smtClean="0"/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b="1" u="sng" dirty="0" smtClean="0"/>
              <a:t>0 Jogadores:</a:t>
            </a:r>
            <a:r>
              <a:rPr lang="pt-BR" dirty="0" smtClean="0"/>
              <a:t> Life (de John </a:t>
            </a:r>
            <a:r>
              <a:rPr lang="pt-BR" dirty="0" err="1" smtClean="0"/>
              <a:t>Conway</a:t>
            </a:r>
            <a:r>
              <a:rPr lang="pt-BR" dirty="0" smtClean="0"/>
              <a:t>)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Todos os movimentos são pré-determinados;</a:t>
            </a:r>
          </a:p>
          <a:p>
            <a:pPr marL="857250" lvl="1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Não há escolha, nem fim.</a:t>
            </a:r>
          </a:p>
        </p:txBody>
      </p:sp>
    </p:spTree>
    <p:extLst>
      <p:ext uri="{BB962C8B-B14F-4D97-AF65-F5344CB8AC3E}">
        <p14:creationId xmlns:p14="http://schemas.microsoft.com/office/powerpoint/2010/main" val="28953371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Jogos Combinatórios são Óbvios!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Desenhe a árvore completa do jogo;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Analise-a do final para o começo!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4560"/>
            <a:ext cx="86719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055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  <a:solidFill>
            <a:srgbClr val="F0D888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1</a:t>
            </a:r>
            <a:r>
              <a:rPr lang="pt-BR" dirty="0" smtClean="0"/>
              <a:t>. Jogos Combinatórios são Óbvios!</a:t>
            </a:r>
            <a:endParaRPr lang="pt-B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5106987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Desenhe a árvore completa do jogo;</a:t>
            </a:r>
          </a:p>
          <a:p>
            <a:pPr marL="457200" indent="-457200">
              <a:buFont typeface="Arial" pitchFamily="34" charset="0"/>
              <a:buChar char="•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pt-BR" dirty="0" smtClean="0"/>
              <a:t>Analise-a do final para o começo!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4560"/>
            <a:ext cx="8687219" cy="45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548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2233</Words>
  <Application>Microsoft Office PowerPoint</Application>
  <PresentationFormat>Apresentação na tela (4:3)</PresentationFormat>
  <Paragraphs>831</Paragraphs>
  <Slides>52</Slides>
  <Notes>52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Office Theme</vt:lpstr>
      <vt:lpstr>Jogos Combinatórios e Nímeros</vt:lpstr>
      <vt:lpstr>Nim: Como Vencer?</vt:lpstr>
      <vt:lpstr>Wyt Queen: Como Vencer?</vt:lpstr>
      <vt:lpstr>1. O que é um Jogo?</vt:lpstr>
      <vt:lpstr>1. Jogos Combinatórios</vt:lpstr>
      <vt:lpstr>1. Jogos Combinatórios</vt:lpstr>
      <vt:lpstr>1. Jogos Combinatórios</vt:lpstr>
      <vt:lpstr>1. Jogos Combinatórios são Óbvios!</vt:lpstr>
      <vt:lpstr>1. Jogos Combinatórios são Óbvios!</vt:lpstr>
      <vt:lpstr>1. ...ou não são Óbvios?</vt:lpstr>
      <vt:lpstr>1. Exemplo: Jogo dos 15</vt:lpstr>
      <vt:lpstr>1. Exemplo: Jogo dos 15</vt:lpstr>
      <vt:lpstr>1. Exemplo: “Dualidade”</vt:lpstr>
      <vt:lpstr>1. Exemplo: Chopsticks</vt:lpstr>
      <vt:lpstr>1. Chopsticks: Estratégia Vencedora</vt:lpstr>
      <vt:lpstr>1. Suposições Adicionais</vt:lpstr>
      <vt:lpstr>2. Hackenbush (Desmata-mata)</vt:lpstr>
      <vt:lpstr>2. Hackenbush (Desmata-mata)</vt:lpstr>
      <vt:lpstr>2. Simetria e Jogos Nulos</vt:lpstr>
      <vt:lpstr>2. Complicado?</vt:lpstr>
      <vt:lpstr>2. Tabela de Sinais</vt:lpstr>
      <vt:lpstr>2. Quanto vale x?</vt:lpstr>
      <vt:lpstr>2. Quanto vale x?</vt:lpstr>
      <vt:lpstr>2. Quanto vale x?</vt:lpstr>
      <vt:lpstr>2. Notação</vt:lpstr>
      <vt:lpstr>2. Quanto vale y?</vt:lpstr>
      <vt:lpstr>2. Quanto vale y?</vt:lpstr>
      <vt:lpstr>2. Frações binárias</vt:lpstr>
      <vt:lpstr>2. Troncos</vt:lpstr>
      <vt:lpstr>2. Números Surreais!</vt:lpstr>
      <vt:lpstr>2. Mais Exemplos</vt:lpstr>
      <vt:lpstr>2. Nim</vt:lpstr>
      <vt:lpstr>2. Regra da Simplicidade</vt:lpstr>
      <vt:lpstr>3. Descrevendo Jogos</vt:lpstr>
      <vt:lpstr>3. Um Grupo Abeliano Inusitado</vt:lpstr>
      <vt:lpstr>3. Formalizando Jogos</vt:lpstr>
      <vt:lpstr>3. Regra da Simplicidade</vt:lpstr>
      <vt:lpstr>2. Mais Exemplos</vt:lpstr>
      <vt:lpstr>4. Operações com nímeros</vt:lpstr>
      <vt:lpstr>4. Operações com nímeros</vt:lpstr>
      <vt:lpstr>4. Operações com Nímeros</vt:lpstr>
      <vt:lpstr>4. NIM</vt:lpstr>
      <vt:lpstr>5. Mais Jogos Imparciais</vt:lpstr>
      <vt:lpstr>5. Mais Jogos Imparciais</vt:lpstr>
      <vt:lpstr>5. Mais Jogos Imparciais</vt:lpstr>
      <vt:lpstr>5. Princípio do Menor Excluído</vt:lpstr>
      <vt:lpstr>5. Mais Exemplos</vt:lpstr>
      <vt:lpstr>5. Wyt Queen</vt:lpstr>
      <vt:lpstr>5. Wyt Queens</vt:lpstr>
      <vt:lpstr>5. Wyt Queens</vt:lpstr>
      <vt:lpstr>5. Wyt Queens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Nímeros</dc:title>
  <dc:creator>Ralph Costa Teixeira</dc:creator>
  <cp:lastModifiedBy>Ralph</cp:lastModifiedBy>
  <cp:revision>132</cp:revision>
  <cp:lastPrinted>1601-01-01T00:00:00Z</cp:lastPrinted>
  <dcterms:created xsi:type="dcterms:W3CDTF">2000-07-20T15:41:52Z</dcterms:created>
  <dcterms:modified xsi:type="dcterms:W3CDTF">2013-01-21T15:51:41Z</dcterms:modified>
</cp:coreProperties>
</file>