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</p:sldMasterIdLst>
  <p:notesMasterIdLst>
    <p:notesMasterId r:id="rId5"/>
  </p:notesMasterIdLst>
  <p:handoutMasterIdLst>
    <p:handoutMasterId r:id="rId27"/>
  </p:handoutMasterIdLst>
  <p:sldIdLst>
    <p:sldId id="256" r:id="rId4"/>
    <p:sldId id="257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Calibri" pitchFamily="34" charset="0"/>
        <a:ea typeface="幼圆" pitchFamily="49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AA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12"/>
    <p:restoredTop sz="91244"/>
  </p:normalViewPr>
  <p:slideViewPr>
    <p:cSldViewPr snapToGrid="0" showGuides="1">
      <p:cViewPr varScale="1">
        <p:scale>
          <a:sx n="75" d="100"/>
          <a:sy n="75" d="100"/>
        </p:scale>
        <p:origin x="1242" y="60"/>
      </p:cViewPr>
      <p:guideLst>
        <p:guide orient="horz" pos="2160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1B0ACB-A020-4D92-B858-F976B348786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模板来自于 </a:t>
            </a: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http://docer.mysoeasy.com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E9DAE9-5608-4965-8D9C-9AF59AF10452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buFont typeface="Arial" charset="0"/>
      <a:defRPr sz="1400" kern="1200">
        <a:solidFill>
          <a:srgbClr val="FF0000"/>
        </a:solidFill>
        <a:latin typeface="+mn-lt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5123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>
                <a:alpha val="10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pt-BR" altLang="en-US"/>
          </a:p>
        </p:txBody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 eaLnBrk="1" hangingPunct="1">
              <a:spcBef>
                <a:spcPct val="0"/>
              </a:spcBef>
              <a:buChar char="•"/>
            </a:pPr>
            <a:fld id="{9A0DB2DC-4C9A-4742-B13C-FB6460FD3503}" type="slidenum">
              <a:rPr lang="zh-CN" altLang="en-US" sz="1200" dirty="0">
                <a:solidFill>
                  <a:schemeClr val="tx1"/>
                </a:solidFill>
              </a:rPr>
            </a:fld>
            <a:endParaRPr lang="zh-CN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762" y="0"/>
            <a:ext cx="9148762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0" name="矩形 10"/>
          <p:cNvSpPr/>
          <p:nvPr/>
        </p:nvSpPr>
        <p:spPr>
          <a:xfrm>
            <a:off x="-4762" y="0"/>
            <a:ext cx="9148763" cy="663257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KSO_BT1"/>
          <p:cNvSpPr>
            <a:spLocks noGrp="1"/>
          </p:cNvSpPr>
          <p:nvPr>
            <p:ph type="title" hasCustomPrompt="1"/>
          </p:nvPr>
        </p:nvSpPr>
        <p:spPr>
          <a:xfrm>
            <a:off x="1395413" y="1325563"/>
            <a:ext cx="6351587" cy="1470025"/>
          </a:xfrm>
        </p:spPr>
        <p:txBody>
          <a:bodyPr/>
          <a:lstStyle>
            <a:lvl1pPr algn="ctr">
              <a:lnSpc>
                <a:spcPct val="100000"/>
              </a:lnSpc>
              <a:defRPr sz="4200" smtClean="0"/>
            </a:lvl1pPr>
          </a:lstStyle>
          <a:p>
            <a:pPr lvl="0"/>
            <a:r>
              <a:rPr lang="zh-CN" altLang="en-US" noProof="0" smtClean="0"/>
              <a:t>单击此处</a:t>
            </a:r>
            <a:br>
              <a:rPr lang="zh-CN" altLang="en-US" noProof="0" smtClean="0"/>
            </a:br>
            <a:r>
              <a:rPr lang="zh-CN" altLang="en-US" noProof="0" smtClean="0"/>
              <a:t>编辑母版标题样式</a:t>
            </a:r>
          </a:p>
        </p:txBody>
      </p:sp>
      <p:sp>
        <p:nvSpPr>
          <p:cNvPr id="16389" name="KSO_BC1"/>
          <p:cNvSpPr>
            <a:spLocks noGrp="1"/>
          </p:cNvSpPr>
          <p:nvPr>
            <p:ph type="subTitle" idx="1"/>
          </p:nvPr>
        </p:nvSpPr>
        <p:spPr>
          <a:xfrm>
            <a:off x="2393950" y="2919413"/>
            <a:ext cx="4354513" cy="496887"/>
          </a:xfrm>
          <a:prstGeom prst="roundRect">
            <a:avLst>
              <a:gd name="adj" fmla="val 50000"/>
            </a:avLst>
          </a:prstGeom>
          <a:ln>
            <a:solidFill>
              <a:schemeClr val="accent2"/>
            </a:solidFill>
            <a:round/>
          </a:ln>
        </p:spPr>
        <p:txBody>
          <a:bodyPr anchor="ctr"/>
          <a:lstStyle>
            <a:lvl1pPr marL="0" indent="0" algn="ctr">
              <a:buFont typeface="Wingdings 2" pitchFamily="18" charset="2"/>
              <a:buNone/>
              <a:defRPr sz="1800" smtClean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1" name="KSO_FD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fld id="{0B81DA56-5DD3-4AE6-B518-0C2568623171}" type="datetimeFigureOut">
              <a:rPr kumimoji="0" lang="zh-CN" altLang="en-US" b="0" i="0" kern="1200" cap="none" spc="0" normalizeH="0" baseline="0" noProof="0">
                <a:latin typeface="+mn-lt"/>
                <a:ea typeface="+mn-ea"/>
                <a:cs typeface="+mn-cs"/>
              </a:rPr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2" name="KSO_FT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3" name="KSO_FN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fld id="{81926CE9-F0B3-451E-89A1-1F9B76FBF57C}" type="slidenum">
              <a:rPr kumimoji="0" lang="zh-CN" altLang="en-US" b="0" i="0" kern="1200" cap="none" spc="0" normalizeH="0" baseline="0" noProof="0">
                <a:latin typeface="+mn-lt"/>
                <a:ea typeface="+mn-ea"/>
                <a:cs typeface="+mn-cs"/>
              </a:rPr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762" y="0"/>
            <a:ext cx="9148762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0" name="矩形 10"/>
          <p:cNvSpPr/>
          <p:nvPr/>
        </p:nvSpPr>
        <p:spPr>
          <a:xfrm>
            <a:off x="-4762" y="0"/>
            <a:ext cx="9148763" cy="663257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KSO_BT1"/>
          <p:cNvSpPr>
            <a:spLocks noGrp="1"/>
          </p:cNvSpPr>
          <p:nvPr>
            <p:ph type="title" hasCustomPrompt="1"/>
          </p:nvPr>
        </p:nvSpPr>
        <p:spPr>
          <a:xfrm>
            <a:off x="1395413" y="1325563"/>
            <a:ext cx="6351587" cy="1470025"/>
          </a:xfrm>
        </p:spPr>
        <p:txBody>
          <a:bodyPr/>
          <a:lstStyle>
            <a:lvl1pPr algn="ctr">
              <a:lnSpc>
                <a:spcPct val="100000"/>
              </a:lnSpc>
              <a:defRPr sz="4200" smtClean="0"/>
            </a:lvl1pPr>
          </a:lstStyle>
          <a:p>
            <a:pPr lvl="0"/>
            <a:r>
              <a:rPr lang="zh-CN" altLang="en-US" noProof="0" smtClean="0"/>
              <a:t>单击此处</a:t>
            </a:r>
            <a:br>
              <a:rPr lang="zh-CN" altLang="en-US" noProof="0" smtClean="0"/>
            </a:br>
            <a:r>
              <a:rPr lang="zh-CN" altLang="en-US" noProof="0" smtClean="0"/>
              <a:t>编辑母版标题样式</a:t>
            </a:r>
          </a:p>
        </p:txBody>
      </p:sp>
      <p:sp>
        <p:nvSpPr>
          <p:cNvPr id="16389" name="KSO_BC1"/>
          <p:cNvSpPr>
            <a:spLocks noGrp="1"/>
          </p:cNvSpPr>
          <p:nvPr>
            <p:ph type="subTitle" idx="1"/>
          </p:nvPr>
        </p:nvSpPr>
        <p:spPr>
          <a:xfrm>
            <a:off x="2393950" y="2919413"/>
            <a:ext cx="4354513" cy="496887"/>
          </a:xfrm>
          <a:prstGeom prst="roundRect">
            <a:avLst>
              <a:gd name="adj" fmla="val 50000"/>
            </a:avLst>
          </a:prstGeom>
          <a:ln>
            <a:solidFill>
              <a:schemeClr val="accent2"/>
            </a:solidFill>
            <a:round/>
          </a:ln>
        </p:spPr>
        <p:txBody>
          <a:bodyPr anchor="ctr"/>
          <a:lstStyle>
            <a:lvl1pPr marL="0" indent="0" algn="ctr">
              <a:buFont typeface="Wingdings 2" pitchFamily="18" charset="2"/>
              <a:buNone/>
              <a:defRPr sz="1800" smtClean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1" name="KSO_FD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fld id="{0B81DA56-5DD3-4AE6-B518-0C2568623171}" type="datetimeFigureOut">
              <a:rPr kumimoji="0" lang="zh-CN" altLang="en-US" b="0" i="0" kern="1200" cap="none" spc="0" normalizeH="0" baseline="0" noProof="0">
                <a:latin typeface="+mn-lt"/>
                <a:ea typeface="+mn-ea"/>
                <a:cs typeface="+mn-cs"/>
              </a:rPr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2" name="KSO_FT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3" name="KSO_FN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indent="0" defTabSz="914400" rtl="0" latinLnBrk="0">
              <a:lnSpc>
                <a:spcPct val="100000"/>
              </a:lnSpc>
              <a:buClrTx/>
              <a:buSzTx/>
              <a:buFontTx/>
              <a:buNone/>
              <a:defRPr/>
            </a:pPr>
            <a:fld id="{81926CE9-F0B3-451E-89A1-1F9B76FBF57C}" type="slidenum">
              <a:rPr kumimoji="0" lang="zh-CN" altLang="en-US" b="0" i="0" kern="1200" cap="none" spc="0" normalizeH="0" baseline="0" noProof="0">
                <a:latin typeface="+mn-lt"/>
                <a:ea typeface="+mn-ea"/>
                <a:cs typeface="+mn-cs"/>
              </a:rPr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574006" y="2012949"/>
            <a:ext cx="5995988" cy="1235075"/>
          </a:xfrm>
        </p:spPr>
        <p:txBody>
          <a:bodyPr/>
          <a:lstStyle>
            <a:lvl1pPr algn="ctr">
              <a:defRPr sz="4000">
                <a:gradFill flip="none" rotWithShape="1">
                  <a:gsLst>
                    <a:gs pos="0">
                      <a:schemeClr val="accent1"/>
                    </a:gs>
                    <a:gs pos="50000">
                      <a:schemeClr val="accent2">
                        <a:lumMod val="7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2886075" y="3292432"/>
            <a:ext cx="3371851" cy="373878"/>
          </a:xfrm>
          <a:prstGeom prst="roundRect">
            <a:avLst>
              <a:gd name="adj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SO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574006" y="2012949"/>
            <a:ext cx="5995988" cy="1235075"/>
          </a:xfrm>
        </p:spPr>
        <p:txBody>
          <a:bodyPr/>
          <a:lstStyle>
            <a:lvl1pPr algn="ctr">
              <a:defRPr sz="4000">
                <a:gradFill flip="none" rotWithShape="1">
                  <a:gsLst>
                    <a:gs pos="0">
                      <a:schemeClr val="accent1"/>
                    </a:gs>
                    <a:gs pos="50000">
                      <a:schemeClr val="accent2">
                        <a:lumMod val="7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2886075" y="3292432"/>
            <a:ext cx="3371851" cy="373878"/>
          </a:xfrm>
          <a:prstGeom prst="roundRect">
            <a:avLst>
              <a:gd name="adj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9152172" y="-78021"/>
            <a:ext cx="36000" cy="36000"/>
          </a:xfrm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049867" y="1244600"/>
            <a:ext cx="3810000" cy="493236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889499" y="1244600"/>
            <a:ext cx="3820587" cy="493236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SO_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 dirty="0"/>
          </a:p>
        </p:txBody>
      </p:sp>
      <p:sp>
        <p:nvSpPr>
          <p:cNvPr id="9" name="目录条目"/>
          <p:cNvSpPr>
            <a:spLocks noGrp="1"/>
          </p:cNvSpPr>
          <p:nvPr>
            <p:ph type="body" sz="quarter" idx="13"/>
          </p:nvPr>
        </p:nvSpPr>
        <p:spPr>
          <a:xfrm>
            <a:off x="628650" y="1328738"/>
            <a:ext cx="7886700" cy="4749800"/>
          </a:xfrm>
          <a:effectLst/>
        </p:spPr>
        <p:txBody>
          <a:bodyPr>
            <a:normAutofit/>
          </a:bodyPr>
          <a:lstStyle>
            <a:lvl1pPr marL="514350" indent="-51435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2800" b="0" cap="none" spc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ea typeface="+mn-ea"/>
              </a:defRPr>
            </a:lvl1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574006" y="2012949"/>
            <a:ext cx="5995988" cy="1235075"/>
          </a:xfrm>
        </p:spPr>
        <p:txBody>
          <a:bodyPr/>
          <a:lstStyle>
            <a:lvl1pPr algn="ctr">
              <a:defRPr sz="4000">
                <a:gradFill flip="none" rotWithShape="1">
                  <a:gsLst>
                    <a:gs pos="0">
                      <a:schemeClr val="accent1"/>
                    </a:gs>
                    <a:gs pos="50000">
                      <a:schemeClr val="accent2">
                        <a:lumMod val="7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2886075" y="3292432"/>
            <a:ext cx="3371851" cy="373878"/>
          </a:xfrm>
          <a:prstGeom prst="roundRect">
            <a:avLst>
              <a:gd name="adj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SO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574006" y="2012949"/>
            <a:ext cx="5995988" cy="1235075"/>
          </a:xfrm>
        </p:spPr>
        <p:txBody>
          <a:bodyPr/>
          <a:lstStyle>
            <a:lvl1pPr algn="ctr">
              <a:defRPr sz="4000">
                <a:gradFill flip="none" rotWithShape="1">
                  <a:gsLst>
                    <a:gs pos="0">
                      <a:schemeClr val="accent1"/>
                    </a:gs>
                    <a:gs pos="50000">
                      <a:schemeClr val="accent2">
                        <a:lumMod val="7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2886075" y="3292432"/>
            <a:ext cx="3371851" cy="373878"/>
          </a:xfrm>
          <a:prstGeom prst="roundRect">
            <a:avLst>
              <a:gd name="adj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9152172" y="-78021"/>
            <a:ext cx="36000" cy="36000"/>
          </a:xfrm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049867" y="1244600"/>
            <a:ext cx="3810000" cy="493236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889499" y="1244600"/>
            <a:ext cx="3820587" cy="4932363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  <a:p>
            <a:pPr lvl="1"/>
            <a:r>
              <a:rPr lang="en-US" altLang="zh-CN" smtClean="0"/>
              <a:t>Second level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SO_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 dirty="0"/>
          </a:p>
        </p:txBody>
      </p:sp>
      <p:sp>
        <p:nvSpPr>
          <p:cNvPr id="9" name="目录条目"/>
          <p:cNvSpPr>
            <a:spLocks noGrp="1"/>
          </p:cNvSpPr>
          <p:nvPr>
            <p:ph type="body" sz="quarter" idx="13"/>
          </p:nvPr>
        </p:nvSpPr>
        <p:spPr>
          <a:xfrm>
            <a:off x="628650" y="1328738"/>
            <a:ext cx="7886700" cy="4749800"/>
          </a:xfrm>
          <a:effectLst/>
        </p:spPr>
        <p:txBody>
          <a:bodyPr>
            <a:normAutofit/>
          </a:bodyPr>
          <a:lstStyle>
            <a:lvl1pPr marL="514350" indent="-514350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2800" b="0" cap="none" spc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ea typeface="+mn-ea"/>
              </a:defRPr>
            </a:lvl1pPr>
          </a:lstStyle>
          <a:p>
            <a:pPr lvl="0"/>
            <a:r>
              <a:rPr lang="en-US" altLang="zh-CN" smtClean="0"/>
              <a:t>Click to edit Master text style</a:t>
            </a:r>
            <a:endParaRPr lang="zh-CN" alt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10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/>
      <p:pic>
        <p:nvPicPr>
          <p:cNvPr id="1026" name="图片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8" name="矩形 7"/>
          <p:cNvSpPr/>
          <p:nvPr/>
        </p:nvSpPr>
        <p:spPr>
          <a:xfrm>
            <a:off x="0" y="0"/>
            <a:ext cx="9144000" cy="684847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8" name="KSO_BT1"/>
          <p:cNvSpPr>
            <a:spLocks noGrp="1"/>
          </p:cNvSpPr>
          <p:nvPr>
            <p:ph type="title"/>
          </p:nvPr>
        </p:nvSpPr>
        <p:spPr>
          <a:xfrm>
            <a:off x="438150" y="273050"/>
            <a:ext cx="8272463" cy="70008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KSO_BC1"/>
          <p:cNvSpPr>
            <a:spLocks noGrp="1"/>
          </p:cNvSpPr>
          <p:nvPr>
            <p:ph type="body" idx="1"/>
          </p:nvPr>
        </p:nvSpPr>
        <p:spPr>
          <a:xfrm>
            <a:off x="438150" y="1165225"/>
            <a:ext cx="8262938" cy="519271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/>
            <a:r>
              <a:rPr lang="en-US" altLang="zh-CN" dirty="0"/>
              <a:t>Click to edit Master text style</a:t>
            </a:r>
            <a:endParaRPr lang="zh-CN" altLang="en-US" dirty="0"/>
          </a:p>
          <a:p>
            <a:pPr lvl="1"/>
            <a:r>
              <a:rPr lang="en-US" altLang="zh-CN" dirty="0"/>
              <a:t>Second level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 kern="1200">
          <a:solidFill>
            <a:srgbClr val="339AAF"/>
          </a:solidFill>
          <a:latin typeface="+mn-lt"/>
          <a:ea typeface="微软雅黑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800"/>
        </a:spcBef>
        <a:spcAft>
          <a:spcPct val="0"/>
        </a:spcAft>
        <a:buClr>
          <a:schemeClr val="accent2"/>
        </a:buClr>
        <a:buSzPct val="60000"/>
        <a:buFont typeface="Wingdings 2" pitchFamily="18" charset="2"/>
        <a:buChar char=""/>
        <a:defRPr sz="2000" kern="1200">
          <a:solidFill>
            <a:srgbClr val="286991"/>
          </a:solidFill>
          <a:latin typeface="+mn-lt"/>
          <a:ea typeface="微软雅黑" pitchFamily="34" charset="-122"/>
          <a:cs typeface="+mn-cs"/>
        </a:defRPr>
      </a:lvl1pPr>
      <a:lvl2pPr marL="357505" indent="-357505" algn="just" rtl="0" fontAlgn="base">
        <a:lnSpc>
          <a:spcPct val="130000"/>
        </a:lnSpc>
        <a:spcBef>
          <a:spcPct val="0"/>
        </a:spcBef>
        <a:spcAft>
          <a:spcPts val="600"/>
        </a:spcAft>
        <a:buClr>
          <a:srgbClr val="9FCDD9"/>
        </a:buClr>
        <a:buFont typeface="幼圆" pitchFamily="49" charset="-122"/>
        <a:buChar char=" "/>
        <a:defRPr sz="1600" kern="1200">
          <a:solidFill>
            <a:srgbClr val="7D7D7D"/>
          </a:solidFill>
          <a:latin typeface="+mn-lt"/>
          <a:ea typeface="幼圆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/>
      <p:pic>
        <p:nvPicPr>
          <p:cNvPr id="1026" name="图片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8" name="矩形 7"/>
          <p:cNvSpPr/>
          <p:nvPr/>
        </p:nvSpPr>
        <p:spPr>
          <a:xfrm>
            <a:off x="0" y="0"/>
            <a:ext cx="9144000" cy="684847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8" name="KSO_BT1"/>
          <p:cNvSpPr>
            <a:spLocks noGrp="1"/>
          </p:cNvSpPr>
          <p:nvPr>
            <p:ph type="title"/>
          </p:nvPr>
        </p:nvSpPr>
        <p:spPr>
          <a:xfrm>
            <a:off x="438150" y="273050"/>
            <a:ext cx="8272463" cy="70008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KSO_BC1"/>
          <p:cNvSpPr>
            <a:spLocks noGrp="1"/>
          </p:cNvSpPr>
          <p:nvPr>
            <p:ph type="body" idx="1"/>
          </p:nvPr>
        </p:nvSpPr>
        <p:spPr>
          <a:xfrm>
            <a:off x="438150" y="1165225"/>
            <a:ext cx="8262938" cy="519271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/>
            <a:r>
              <a:rPr lang="en-US" altLang="zh-CN" dirty="0"/>
              <a:t>Click to edit Master text style</a:t>
            </a:r>
            <a:endParaRPr lang="zh-CN" altLang="en-US" dirty="0"/>
          </a:p>
          <a:p>
            <a:pPr lvl="1"/>
            <a:r>
              <a:rPr lang="en-US" altLang="zh-CN" dirty="0"/>
              <a:t>Second level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BCABF1B-6DD5-4A95-9C43-F009374D1C1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B84EE77-B942-43AB-AFA1-17FBE405E2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 kern="1200">
          <a:solidFill>
            <a:srgbClr val="339AAF"/>
          </a:solidFill>
          <a:latin typeface="+mn-lt"/>
          <a:ea typeface="微软雅黑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339AAF"/>
          </a:solidFill>
          <a:latin typeface="Arial Black" pitchFamily="34" charset="0"/>
          <a:ea typeface="微软雅黑" pitchFamily="34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800"/>
        </a:spcBef>
        <a:spcAft>
          <a:spcPct val="0"/>
        </a:spcAft>
        <a:buClr>
          <a:schemeClr val="accent2"/>
        </a:buClr>
        <a:buSzPct val="60000"/>
        <a:buFont typeface="Wingdings 2" pitchFamily="18" charset="2"/>
        <a:buChar char=""/>
        <a:defRPr sz="2000" kern="1200">
          <a:solidFill>
            <a:srgbClr val="286991"/>
          </a:solidFill>
          <a:latin typeface="+mn-lt"/>
          <a:ea typeface="微软雅黑" pitchFamily="34" charset="-122"/>
          <a:cs typeface="+mn-cs"/>
        </a:defRPr>
      </a:lvl1pPr>
      <a:lvl2pPr marL="357505" indent="-357505" algn="just" rtl="0" fontAlgn="base">
        <a:lnSpc>
          <a:spcPct val="130000"/>
        </a:lnSpc>
        <a:spcBef>
          <a:spcPct val="0"/>
        </a:spcBef>
        <a:spcAft>
          <a:spcPts val="600"/>
        </a:spcAft>
        <a:buClr>
          <a:srgbClr val="9FCDD9"/>
        </a:buClr>
        <a:buFont typeface="幼圆" pitchFamily="49" charset="-122"/>
        <a:buChar char=" "/>
        <a:defRPr sz="1600" kern="1200">
          <a:solidFill>
            <a:srgbClr val="7D7D7D"/>
          </a:solidFill>
          <a:latin typeface="+mn-lt"/>
          <a:ea typeface="幼圆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5"/>
          <p:cNvSpPr/>
          <p:nvPr>
            <p:ph type="title" hasCustomPrompt="1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b="0" kern="1200" dirty="0">
                <a:latin typeface="+mn-lt"/>
                <a:ea typeface="微软雅黑" pitchFamily="34" charset="-122"/>
                <a:cs typeface="+mj-cs"/>
              </a:rPr>
              <a:t>Metaheurísticas</a:t>
            </a:r>
            <a:endParaRPr lang="x-none" altLang="zh-CN" b="0" kern="1200" dirty="0">
              <a:latin typeface="+mn-lt"/>
              <a:ea typeface="微软雅黑" pitchFamily="34" charset="-122"/>
              <a:cs typeface="+mj-cs"/>
            </a:endParaRPr>
          </a:p>
        </p:txBody>
      </p:sp>
      <p:sp>
        <p:nvSpPr>
          <p:cNvPr id="4099" name="Rectangle 6"/>
          <p:cNvSpPr>
            <a:spLocks noGrp="1"/>
          </p:cNvSpPr>
          <p:nvPr>
            <p:ph type="subTitle" idx="1"/>
          </p:nvPr>
        </p:nvSpPr>
        <p:spPr>
          <a:xfrm>
            <a:off x="1913890" y="3437890"/>
            <a:ext cx="5440680" cy="1828165"/>
          </a:xfrm>
          <a:ln cap="flat" cmpd="sng">
            <a:solidFill>
              <a:schemeClr val="accent2">
                <a:alpha val="100000"/>
              </a:schemeClr>
            </a:solidFill>
            <a:prstDash val="solid"/>
            <a:headEnd type="none" w="med" len="med"/>
            <a:tailEnd type="none" w="med" len="med"/>
          </a:ln>
        </p:spPr>
        <p:txBody>
          <a:bodyPr vert="horz" wrap="square" lIns="91440" tIns="45720" rIns="91440" bIns="45720" anchor="ctr"/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60000"/>
              <a:buFont typeface="Wingdings 2" pitchFamily="18" charset="2"/>
              <a:buNone/>
            </a:pPr>
            <a:r>
              <a:rPr lang="x-none" altLang="zh-CN" kern="1200" dirty="0">
                <a:latin typeface="Arial" charset="0"/>
                <a:ea typeface="微软雅黑" pitchFamily="34" charset="-122"/>
                <a:cs typeface="+mn-cs"/>
              </a:rPr>
              <a:t>Universidade Federal Fluminense</a:t>
            </a:r>
            <a:endParaRPr lang="x-none" altLang="zh-CN" kern="1200" dirty="0">
              <a:latin typeface="Arial" charset="0"/>
              <a:ea typeface="微软雅黑" pitchFamily="34" charset="-122"/>
              <a:cs typeface="+mn-cs"/>
            </a:endParaRP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60000"/>
              <a:buFont typeface="Wingdings 2" pitchFamily="18" charset="2"/>
              <a:buNone/>
            </a:pPr>
            <a:r>
              <a:rPr lang="x-none" altLang="zh-CN" kern="1200" dirty="0">
                <a:latin typeface="Arial" charset="0"/>
                <a:ea typeface="微软雅黑" pitchFamily="34" charset="-122"/>
                <a:cs typeface="+mn-cs"/>
              </a:rPr>
              <a:t>Instituto de Ciência e Tecnologia</a:t>
            </a:r>
            <a:endParaRPr lang="x-none" altLang="zh-CN" kern="1200" dirty="0">
              <a:latin typeface="Arial" charset="0"/>
              <a:ea typeface="微软雅黑" pitchFamily="34" charset="-122"/>
              <a:cs typeface="+mn-cs"/>
            </a:endParaRP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60000"/>
              <a:buFont typeface="Wingdings 2" pitchFamily="18" charset="2"/>
              <a:buNone/>
            </a:pPr>
            <a:r>
              <a:rPr lang="x-none" altLang="zh-CN" kern="1200" dirty="0">
                <a:latin typeface="Arial" charset="0"/>
                <a:ea typeface="微软雅黑" pitchFamily="34" charset="-122"/>
                <a:cs typeface="+mn-cs"/>
              </a:rPr>
              <a:t>Departamento de Ciência da Computação</a:t>
            </a:r>
            <a:endParaRPr lang="x-none" altLang="zh-CN" kern="1200" dirty="0">
              <a:latin typeface="Arial" charset="0"/>
              <a:ea typeface="微软雅黑" pitchFamily="34" charset="-122"/>
              <a:cs typeface="+mn-cs"/>
            </a:endParaRP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60000"/>
              <a:buFont typeface="Wingdings 2" pitchFamily="18" charset="2"/>
              <a:buNone/>
            </a:pPr>
            <a:r>
              <a:rPr lang="x-none" altLang="zh-CN" kern="1200" dirty="0">
                <a:latin typeface="Arial" charset="0"/>
                <a:ea typeface="微软雅黑" pitchFamily="34" charset="-122"/>
                <a:cs typeface="+mn-cs"/>
              </a:rPr>
              <a:t>Prof. Marcos Quinet</a:t>
            </a:r>
            <a:endParaRPr lang="x-none" altLang="zh-CN" kern="1200" dirty="0">
              <a:latin typeface="Arial" charset="0"/>
              <a:ea typeface="微软雅黑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Os problemas de otimização consistem basicamente em problemas de maximização ou minimização, por exemplo:</a:t>
            </a:r>
            <a:endParaRPr lang="x-none" altLang="zh-CN" sz="2400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minimizar a distância percorrida por um caminhão de entregas;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maximizar o uso de matéria-prima em uma siderúrgica;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minimizar o frete de envio de produtos;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maximizar o rendimento do miojo na moradia estudantil.</a:t>
            </a:r>
            <a:endParaRPr lang="x-none" altLang="zh-CN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Problemas de otimização podem ser encontrados em todas as áreas de negócios, portanto, profissionais preparados para solucionar estes problemas são muito requisitados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Neste contexto, existem diversas áreas de pesquisa sobre técnicas de otimização, por exemplo:</a:t>
            </a:r>
            <a:endParaRPr lang="x-none" altLang="zh-CN" sz="2400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Pesquisa Operacional;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Otimização Combinatória;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Metaheurísticas;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Biologia computacional;</a:t>
            </a:r>
            <a:endParaRPr lang="x-none" altLang="zh-CN" dirty="0">
              <a:sym typeface="+mn-ea"/>
            </a:endParaRPr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>
                <a:sym typeface="+mn-ea"/>
              </a:rPr>
              <a:t>Etc.</a:t>
            </a:r>
            <a:endParaRPr lang="x-none" altLang="zh-CN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A escolha do método adequado para a resolução de um problema depende de suas características, e diversas abordagens diferentes podem ser empregadas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pt-BR" b="0"/>
              <a:t>Introdução às Metaheurísticas</a:t>
            </a:r>
            <a:endParaRPr lang="x-none" altLang="pt-BR" b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Por que devemos utilizar metaheurísticas?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r>
              <a:rPr lang="x-none" altLang="zh-CN" sz="2400" dirty="0"/>
              <a:t>Quando desenvolvemos algoritmos tradicionais na resolução de problemas, devemos garantir que a solução proposta tenha seu tempo de execução considerado viável e que encontre a solução ótima ou, ao menos, boa em todos os casos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Métodos heurísiticos não procuram seguir estes paradigmas, pois, dependendo do método, pode encontrar boas soluções com frequência, mas não necessariamente sempre, e seu tempo computacional pode ser bom, mas não para qualquer situação</a:t>
            </a:r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Heurísticas são guiadas por um </a:t>
            </a:r>
            <a:r>
              <a:rPr lang="x-none" altLang="zh-CN" sz="2400" u="sng" dirty="0">
                <a:sym typeface="+mn-ea"/>
              </a:rPr>
              <a:t>objetivo</a:t>
            </a:r>
            <a:r>
              <a:rPr lang="x-none" altLang="zh-CN" sz="2400" dirty="0">
                <a:sym typeface="+mn-ea"/>
              </a:rPr>
              <a:t>. Quando mais próximo de um objetivo estabelecido, melhor a heurística é considerada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Algumas heurísticas demonstram ser capazes de encontrar melhores soluções para um determinado tipo de problema do que para outro. Isso indica que o método empregado por aquela heurística é mais adequado (ou foi melhor modelada) para o conjunto de características do problema em questão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endParaRPr lang="x-none" altLang="zh-CN" sz="2400" dirty="0"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Os resultados obtidos através de uma heurística são geralmente avaliados empiricamente, através da complexidade do método proposto e da qualidade das soluções</a:t>
            </a:r>
            <a:endParaRPr lang="x-none" altLang="zh-CN" sz="2400" dirty="0">
              <a:sym typeface="+mn-ea"/>
            </a:endParaRPr>
          </a:p>
          <a:p>
            <a:pPr lvl="0" eaLnBrk="1" hangingPunct="1"/>
            <a:r>
              <a:rPr lang="x-none" altLang="zh-CN" sz="2400" dirty="0"/>
              <a:t>Heurísticas são classificadas de acordo com o tipo de operação que realizam para percorrer o espaço de soluções de um problema. Os grupos de algoritmos mais empregados são:</a:t>
            </a:r>
            <a:endParaRPr lang="x-none" altLang="zh-CN" sz="2400" dirty="0"/>
          </a:p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u="sng" dirty="0"/>
              <a:t>Métodos construtivos</a:t>
            </a:r>
            <a:r>
              <a:rPr lang="x-none" altLang="zh-CN" dirty="0"/>
              <a:t>: geram uma ou mais soluções iniciais segundo algum critério de otimização (ex.: algoritmo guloso)</a:t>
            </a:r>
            <a:endParaRPr lang="x-none" altLang="zh-CN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/>
              <a:t>Grupos de algoritmos heurísticos (continuação):</a:t>
            </a:r>
            <a:endParaRPr lang="x-none" altLang="zh-CN" sz="2400" dirty="0"/>
          </a:p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u="sng" dirty="0"/>
              <a:t>Métodos de busca de vizinhança</a:t>
            </a:r>
            <a:r>
              <a:rPr lang="x-none" altLang="zh-CN" dirty="0"/>
              <a:t>: a partir de uma solução inicial viável, realizam pequenas mudanças a fim de gerar uma nova solução, que pode ser melhor ou pior do que a solução original (ex.: busca local)</a:t>
            </a:r>
            <a:endParaRPr lang="x-none" altLang="zh-CN" dirty="0"/>
          </a:p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u="sng" dirty="0"/>
              <a:t>Métodos de busca sistêmica</a:t>
            </a:r>
            <a:r>
              <a:rPr lang="x-none" altLang="zh-CN" dirty="0"/>
              <a:t>, onde o espaço de soluções é percorrido utilizando critérios e operações empregadas em estruturas de árvores (ex.: </a:t>
            </a:r>
            <a:r>
              <a:rPr lang="x-none" altLang="zh-CN" i="1" dirty="0"/>
              <a:t>backtracking</a:t>
            </a:r>
            <a:r>
              <a:rPr lang="x-none" altLang="zh-CN" dirty="0"/>
              <a:t>)</a:t>
            </a:r>
            <a:endParaRPr lang="x-none" altLang="zh-CN" dirty="0"/>
          </a:p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u="sng" dirty="0"/>
              <a:t>Métodos híbridos</a:t>
            </a:r>
            <a:r>
              <a:rPr lang="x-none" altLang="zh-CN" dirty="0"/>
              <a:t>, que combinam duas ou mais heurísticas que realizem operações distintas</a:t>
            </a:r>
            <a:endParaRPr lang="x-none" altLang="zh-CN" dirty="0"/>
          </a:p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u="sng" dirty="0"/>
              <a:t>Metaheurísticas</a:t>
            </a:r>
            <a:r>
              <a:rPr lang="x-none" altLang="zh-CN" dirty="0"/>
              <a:t>, que são procedimentos mais sofisticados, que empregam heurísticas mais simples para resolver de forma genérica problemas de otimização</a:t>
            </a:r>
            <a:endParaRPr lang="x-none" altLang="zh-CN" dirty="0"/>
          </a:p>
          <a:p>
            <a:pPr marL="342900" lvl="0" indent="-342900" eaLnBrk="1" hangingPunct="1">
              <a:buFont typeface="Arial" charset="0"/>
              <a:buChar char="•"/>
            </a:pPr>
            <a:endParaRPr lang="x-none" altLang="zh-CN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/>
              <a:t>Metaheurísticas são métodos generalistas, que empregam uma ou mais heurísticas simples, geralmente aplicadas na área de otimização combinatória</a:t>
            </a:r>
            <a:endParaRPr lang="x-none" altLang="zh-CN" sz="2400" dirty="0"/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/>
              <a:t>Problemas de otimização caracterizam-se por apresentarem:</a:t>
            </a:r>
            <a:endParaRPr lang="x-none" altLang="zh-CN" sz="2400" dirty="0"/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/>
              <a:t>uma função-objetivo;</a:t>
            </a:r>
            <a:endParaRPr lang="x-none" altLang="zh-CN" dirty="0"/>
          </a:p>
          <a:p>
            <a:pPr marL="715645" lvl="0" indent="-34290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dirty="0"/>
              <a:t>um conjunto de restrições.</a:t>
            </a:r>
            <a:endParaRPr lang="x-none" altLang="zh-CN" dirty="0"/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/>
              <a:t>Que estão relacionados às variáveis de decisão, cujos valores são determinados pelas restrições do problema</a:t>
            </a:r>
            <a:endParaRPr lang="x-none" altLang="zh-CN" sz="2400" dirty="0"/>
          </a:p>
          <a:p>
            <a:pPr marL="342900" lvl="0" indent="-342900" eaLnBrk="1" hangingPunct="1">
              <a:buFont typeface="Arial" charset="0"/>
              <a:buChar char="•"/>
            </a:pPr>
            <a:endParaRPr lang="x-none" altLang="zh-CN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287655" lvl="0" indent="0" eaLnBrk="1" hangingPunct="1">
              <a:buNone/>
            </a:pPr>
            <a:r>
              <a:rPr lang="x-none" altLang="zh-CN" sz="2400" dirty="0"/>
              <a:t>Cada uma das soluções encontradas por uma metaheurística fazem parte do espaço de soluções do problema, mas como sabemos se esta é a melhor solução possível?</a:t>
            </a:r>
            <a:endParaRPr lang="x-none" altLang="zh-CN" sz="2400" dirty="0"/>
          </a:p>
          <a:p>
            <a:pPr marL="287655" lvl="0" indent="0" eaLnBrk="1" hangingPunct="1">
              <a:buNone/>
            </a:pPr>
            <a:r>
              <a:rPr lang="x-none" altLang="zh-CN" sz="2400" dirty="0"/>
              <a:t>Somente podemos afirmar que uma solução encontrada por uma heurística é a melhor possível, chamada de </a:t>
            </a:r>
            <a:r>
              <a:rPr lang="x-none" altLang="zh-CN" sz="2400" u="sng" dirty="0"/>
              <a:t>solução exata</a:t>
            </a:r>
            <a:r>
              <a:rPr lang="x-none" altLang="zh-CN" sz="2400" dirty="0"/>
              <a:t>, se esta já foi encontrada por um outro método considerado determinístico</a:t>
            </a:r>
            <a:endParaRPr lang="x-none" altLang="zh-CN" sz="2400" dirty="0"/>
          </a:p>
          <a:p>
            <a:pPr marL="287655" lvl="0" indent="0" eaLnBrk="1" hangingPunct="1">
              <a:buNone/>
            </a:pPr>
            <a:r>
              <a:rPr lang="x-none" altLang="zh-CN" sz="2400" dirty="0"/>
              <a:t>Espere aí, se podemos implementar um método determinístico, para que precisamos de um método heurístico, que não garante encontrar a melhor solução?</a:t>
            </a: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01625" lvl="0" indent="0" eaLnBrk="1" hangingPunct="1">
              <a:buNone/>
            </a:pPr>
            <a:r>
              <a:rPr lang="x-none" altLang="zh-CN" sz="2400" dirty="0"/>
              <a:t>Problemas simples, cuja solução exata possa ser encontrada rapidamente, podem ser resolvidos sem a necessidade de métodos heurísticos</a:t>
            </a:r>
            <a:endParaRPr lang="x-none" altLang="zh-CN" sz="2400" dirty="0"/>
          </a:p>
          <a:p>
            <a:pPr marL="301625" lvl="0" indent="0" eaLnBrk="1" hangingPunct="1">
              <a:buNone/>
            </a:pPr>
            <a:r>
              <a:rPr lang="x-none" altLang="zh-CN" sz="2400" dirty="0"/>
              <a:t>Porém, existe uma classe de problemas chamados de NP-difíceis, os quais não se conhece (se é que existe) um método que encontre suas soluções exatas em tempo polinomial (por ex., o problema da mochila)</a:t>
            </a:r>
            <a:endParaRPr lang="x-none" altLang="zh-CN" sz="2400" dirty="0"/>
          </a:p>
          <a:p>
            <a:pPr marL="301625" lvl="0" indent="0" eaLnBrk="1" hangingPunct="1">
              <a:buNone/>
            </a:pPr>
            <a:r>
              <a:rPr lang="x-none" altLang="zh-CN" sz="2400" dirty="0"/>
              <a:t>Para estes problemas, são empregadas as metaheurísticas, cujo objetivo é encontrar uma solução que satisfaça as restrições do problema e apresente soluções, que apresentem boa qualidade</a:t>
            </a: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type="body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/>
              <a:t>O que é otimização?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Área de estudo originada de problemas da matemática, ciência da computação e pesquisa operacional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Sempre que nos deparamos com um problema, desejamos encontrar a solução exata. Porém, nem sempre conseguimos, pois podem existir uma ou mais </a:t>
            </a:r>
            <a:r>
              <a:rPr lang="x-none" altLang="zh-CN" sz="2400" u="sng" dirty="0"/>
              <a:t>restrições</a:t>
            </a:r>
            <a:r>
              <a:rPr lang="x-none" altLang="zh-CN" sz="2400" dirty="0"/>
              <a:t> que, de alguma forma, nos impedem de analisar todo o </a:t>
            </a:r>
            <a:r>
              <a:rPr lang="x-none" altLang="zh-CN" sz="2400" u="sng" dirty="0"/>
              <a:t>espaço de soluções</a:t>
            </a:r>
            <a:endParaRPr lang="x-none" altLang="zh-CN" sz="2400" u="sn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42900" lvl="0" indent="-342900" eaLnBrk="1" hangingPunct="1">
              <a:buFont typeface="Arial" charset="0"/>
              <a:buChar char="•"/>
            </a:pPr>
            <a:r>
              <a:rPr lang="x-none" altLang="zh-CN" sz="2400" dirty="0"/>
              <a:t>As soluções que esperamos encontrar podem ser ótimos locais ou ótimos globais</a:t>
            </a:r>
            <a:endParaRPr lang="x-none" altLang="zh-CN" sz="2400" dirty="0"/>
          </a:p>
          <a:p>
            <a:pPr marL="382905" lvl="0" indent="368935" eaLnBrk="1" hangingPunct="1">
              <a:buFont typeface="Arial" charset="0"/>
              <a:buChar char="•"/>
            </a:pPr>
            <a:r>
              <a:rPr lang="x-none" altLang="zh-CN" dirty="0"/>
              <a:t>Um </a:t>
            </a:r>
            <a:r>
              <a:rPr lang="x-none" altLang="zh-CN" u="sng" dirty="0"/>
              <a:t>ótimo local</a:t>
            </a:r>
            <a:r>
              <a:rPr lang="x-none" altLang="zh-CN" dirty="0"/>
              <a:t> é a melhor solução encontrada em uma área do espaço de soluções; pode parecer uma solução satisfatória, mas dependendo, do método empregado, pode nos impedir de explorar outras áreas do espaço de soluções, e com isso, potencialmente impedir a obtenção de soluções melhores</a:t>
            </a:r>
            <a:endParaRPr lang="x-none" altLang="zh-CN" dirty="0"/>
          </a:p>
          <a:p>
            <a:pPr marL="382905" lvl="0" indent="368935" eaLnBrk="1" hangingPunct="1">
              <a:buFont typeface="Arial" charset="0"/>
              <a:buChar char="•"/>
            </a:pPr>
            <a:r>
              <a:rPr lang="x-none" altLang="zh-CN" dirty="0"/>
              <a:t>O </a:t>
            </a:r>
            <a:r>
              <a:rPr lang="x-none" altLang="zh-CN" u="sng" dirty="0"/>
              <a:t>ótimo global</a:t>
            </a:r>
            <a:r>
              <a:rPr lang="x-none" altLang="zh-CN" dirty="0"/>
              <a:t> é a melhor solução possível para a função objetivo que não viole nenhuma das restrições impostas</a:t>
            </a:r>
            <a:endParaRPr lang="x-none" altLang="zh-CN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Definição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>
          <a:xfrm>
            <a:off x="641985" y="1165225"/>
            <a:ext cx="8060055" cy="5193030"/>
          </a:xfrm>
        </p:spPr>
        <p:txBody>
          <a:bodyPr vert="horz" wrap="square" lIns="91440" tIns="45720" rIns="91440" bIns="45720" anchor="t"/>
          <a:p>
            <a:pPr marL="0" lvl="0" indent="0" eaLnBrk="1" hangingPunct="1">
              <a:buNone/>
            </a:pPr>
            <a:r>
              <a:rPr lang="x-none" altLang="zh-CN" sz="2400" dirty="0"/>
              <a:t>O problema de otimização mais conhecido e estudado, tanto em sua definição tradicional, quanto em suas variações é o problema do caixeiro viajante (PCV)</a:t>
            </a:r>
            <a:endParaRPr lang="x-none" altLang="zh-CN" dirty="0"/>
          </a:p>
        </p:txBody>
      </p:sp>
      <p:pic>
        <p:nvPicPr>
          <p:cNvPr id="2" name="Picture 1" descr="TSP_Deutschland_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7400" y="2606675"/>
            <a:ext cx="3691890" cy="3962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10455" y="2967355"/>
            <a:ext cx="3652520" cy="2269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>
              <a:lnSpc>
                <a:spcPct val="130000"/>
              </a:lnSpc>
            </a:pPr>
            <a:r>
              <a:rPr lang="x-none" altLang="pt-BR" sz="16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微软雅黑" pitchFamily="34" charset="-122"/>
              </a:rPr>
              <a:t>Ao lado está o caminho ótimo para o PCV, passando pelas 15 maiores cidades da Alemanha, entre as 43.589.145.600 possibilidades (aproximadamente), com a restrição do percurso ter, no máximo, 2000 km.</a:t>
            </a:r>
            <a:endParaRPr lang="x-none" altLang="pt-BR" sz="1600" dirty="0" smtClean="0">
              <a:solidFill>
                <a:schemeClr val="accent1">
                  <a:lumMod val="75000"/>
                </a:schemeClr>
              </a:solidFill>
              <a:latin typeface="+mn-lt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endParaRPr lang="x-none" altLang="pt-BR" sz="1400" dirty="0" smtClean="0">
              <a:latin typeface="Arial" charset="0"/>
              <a:ea typeface="微软雅黑" pitchFamily="34" charset="-122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Conclusões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>
          <a:xfrm>
            <a:off x="641985" y="1165225"/>
            <a:ext cx="8060055" cy="5193030"/>
          </a:xfrm>
        </p:spPr>
        <p:txBody>
          <a:bodyPr vert="horz" wrap="square" lIns="91440" tIns="45720" rIns="91440" bIns="45720" anchor="t"/>
          <a:p>
            <a:pPr marL="0" lvl="0" indent="0" eaLnBrk="1" hangingPunct="1">
              <a:buNone/>
            </a:pPr>
            <a:r>
              <a:rPr lang="x-none" altLang="zh-CN" sz="2400" dirty="0"/>
              <a:t>Para problemas que não são conhecidos métodos de resolução em tempo polinomial, empregaremos heurísticas em suas resoluções</a:t>
            </a:r>
            <a:endParaRPr lang="x-none" altLang="zh-CN" sz="2400" dirty="0"/>
          </a:p>
          <a:p>
            <a:pPr marL="0" lvl="0" indent="0" eaLnBrk="1" hangingPunct="1">
              <a:buNone/>
            </a:pPr>
            <a:r>
              <a:rPr lang="x-none" altLang="zh-CN" sz="2400" dirty="0"/>
              <a:t>Não se pode determinar qual a heurística mais apropriada a ser empregada em um problema, simplesmente devemos fazer uma análise e tentar um ou mais métodos combinados e comparar seus resultados</a:t>
            </a:r>
            <a:endParaRPr lang="x-none" altLang="zh-CN" sz="2400" dirty="0"/>
          </a:p>
          <a:p>
            <a:pPr marL="0" lvl="0" indent="0" eaLnBrk="1" hangingPunct="1">
              <a:buNone/>
            </a:pPr>
            <a:r>
              <a:rPr lang="x-none" altLang="zh-CN" sz="2400" dirty="0"/>
              <a:t>Apesar de estudarmos métodos clássicos e já consolidados, nada impede que novos métodos sejam propostos, pois esta é uma área de inovação</a:t>
            </a: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/>
              <a:t>O que é o espaço de soluções?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Em alguns casos também é chamado de espaço de estados (que podem ou não configurar uma possível solução para o problema), representa o conjunto formado por todas as possíveis soluções para o problema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Esse conjunto pode tanto ser vazio quanto pode ter um número infinito de elementos, tudo depende do problema e suas restrições</a:t>
            </a:r>
            <a:endParaRPr lang="x-none" altLang="zh-CN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/>
              <a:t>Um exemplo simples do espaço de soluções: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x + y = 10, tem como possíveis soluções:</a:t>
            </a:r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8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</a:rPr>
              <a:t>x = 0 e y = 10;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</a:rPr>
              <a:t>x = 1 e y = 9;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</a:rPr>
              <a:t>x = 2 e y = 8;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</a:rPr>
              <a:t>x = -1 e y = 11;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 eaLnBrk="1" hangingPunct="1"/>
            <a:r>
              <a:rPr lang="x-none" altLang="zh-CN" sz="2400" dirty="0"/>
              <a:t>etc.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Ou seja, se não definirmos restrições (por exemplo, apenas números positivos), o espaço de soluções pode ser infinito</a:t>
            </a:r>
            <a:endParaRPr lang="x-none" altLang="zh-CN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/>
              <a:t>Em um exemplo como o anterior, é interessante ter um espaço de soluções extenso?</a:t>
            </a:r>
            <a:endParaRPr lang="x-none" altLang="zh-CN" sz="2400" dirty="0"/>
          </a:p>
          <a:p>
            <a:pPr lvl="0" eaLnBrk="1" hangingPunct="1"/>
            <a:r>
              <a:rPr lang="x-none" altLang="zh-CN" sz="2400" dirty="0"/>
              <a:t>Não, pois trata-se de um problema simples, cuja solução ótima já é conhecida, e por isso, pode ser facilmente identificada. Na verdade, todas as soluções apresentadas pelas tuplas (</a:t>
            </a:r>
            <a:r>
              <a:rPr lang="x-none" altLang="zh-CN" sz="2400" i="1" dirty="0"/>
              <a:t>x, y</a:t>
            </a:r>
            <a:r>
              <a:rPr lang="x-none" altLang="zh-CN" sz="2400" dirty="0"/>
              <a:t>) são consideradas </a:t>
            </a:r>
            <a:r>
              <a:rPr lang="x-none" altLang="zh-CN" sz="2400" u="sng" dirty="0"/>
              <a:t>soluções ótimas</a:t>
            </a:r>
            <a:r>
              <a:rPr lang="x-none" altLang="zh-CN" sz="2400" dirty="0"/>
              <a:t>, pois atendem completamente a equação proposta (x + y = 10)</a:t>
            </a:r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>
                <a:sym typeface="+mn-ea"/>
              </a:rPr>
              <a:t>E se mudarmos as restrições do problema? Por exemplo, se considerarmos apenas valores positivos, mas também permitir o uso de valores fracionários, podemos ter as seguintes soluções:</a:t>
            </a:r>
            <a:endParaRPr lang="x-none" altLang="zh-CN" sz="2400" dirty="0">
              <a:sym typeface="+mn-ea"/>
            </a:endParaRPr>
          </a:p>
          <a:p>
            <a:pPr lvl="0" eaLnBrk="1" hangingPunct="1"/>
            <a:endParaRPr lang="x-none" altLang="zh-CN" sz="800" dirty="0">
              <a:sym typeface="+mn-ea"/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 = 0,3 e y = 9,5;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 = 5,0 e y = 4,87;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 = 6,71 e y = 3,004;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r>
              <a:rPr lang="x-none" altLang="zh-CN" sz="20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 = 3,333 e y = 6,666;</a:t>
            </a:r>
            <a:endParaRPr lang="x-none" altLang="zh-CN" sz="20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Considerando este subconjunto de 'soluções' de um conjunto infinitivamente maior, qual será nossa solução? 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lvl="0" eaLnBrk="1" hangingPunct="1"/>
            <a:r>
              <a:rPr lang="x-none" altLang="zh-CN" sz="2400" dirty="0">
                <a:sym typeface="+mn-ea"/>
              </a:rPr>
              <a:t>Alguma das soluções atende a equação x + y = 10?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Caso exista, ela será chamada de </a:t>
            </a:r>
            <a:r>
              <a:rPr lang="x-none" altLang="zh-CN" sz="2400" u="sng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solução exata</a:t>
            </a: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 do problema. Podem existir múltiplas tuplas (</a:t>
            </a:r>
            <a:r>
              <a:rPr lang="x-none" altLang="zh-CN" sz="2400" i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x, y</a:t>
            </a: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) que atendam ao problema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No caso do nosso subconjunto, não há valores (</a:t>
            </a:r>
            <a:r>
              <a:rPr lang="x-none" altLang="zh-CN" sz="2400" i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x, y</a:t>
            </a: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) que representem a solução exata</a:t>
            </a: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 do problema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E se 'relaxarmos' um pouco as condições do problema, e ao invés de só admitir uma tupla (</a:t>
            </a:r>
            <a:r>
              <a:rPr lang="x-none" altLang="zh-CN" sz="2400" i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x, y</a:t>
            </a: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) cuja soma de seus valores seja exatamente igual a 10, mas que o resultado seja bem próximo do valor 10?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 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Neste caso, todas as tuplas apresentadas podem ser consideradas como soluções válidas, mas como determinar a melhor solução possível?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O método mais preciso seria analisar cada uma das soluções, compará-las e enfim determinar qual a melhor. Mas e se o espaço de soluções for infinitamente grande? Esta operação não pode demorar um tempo infinito!</a:t>
            </a: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5"/>
          <p:cNvSpPr/>
          <p:nvPr>
            <p:ph type="title"/>
          </p:nvPr>
        </p:nvSpPr>
        <p:spPr/>
        <p:txBody>
          <a:bodyPr vert="horz" wrap="square" lIns="91440" tIns="45720" rIns="91440" bIns="45720" anchor="b"/>
          <a:p>
            <a:pPr eaLnBrk="1" hangingPunct="1"/>
            <a:r>
              <a:rPr lang="x-none" altLang="zh-CN" dirty="0"/>
              <a:t>Introdução</a:t>
            </a:r>
            <a:endParaRPr lang="x-none" altLang="zh-CN" dirty="0"/>
          </a:p>
        </p:txBody>
      </p:sp>
      <p:sp>
        <p:nvSpPr>
          <p:cNvPr id="6147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ym typeface="+mn-ea"/>
              </a:rPr>
              <a:t>O objetivo da </a:t>
            </a:r>
            <a:r>
              <a:rPr lang="x-none" altLang="zh-CN" sz="2400" u="sng" dirty="0">
                <a:sym typeface="+mn-ea"/>
              </a:rPr>
              <a:t>otimização</a:t>
            </a:r>
            <a:r>
              <a:rPr lang="x-none" altLang="zh-CN" sz="2400" dirty="0">
                <a:sym typeface="+mn-ea"/>
              </a:rPr>
              <a:t> é empregar métodos lógicos e/ou matemáticos para selecionar a melhor solução possível (que eventualmente, pode ser a solução exata) dentre um conjunto de soluções, respeitando uma ou mais restrições que são estabelecidas, que tornem tanto a solução quanto o método utilizados para encontrá-la </a:t>
            </a:r>
            <a:r>
              <a:rPr lang="x-none" altLang="zh-CN" sz="2400" b="1" u="sng" dirty="0">
                <a:sym typeface="+mn-ea"/>
              </a:rPr>
              <a:t>viáveis</a:t>
            </a:r>
            <a:r>
              <a:rPr lang="x-none" altLang="zh-CN" sz="2400" dirty="0">
                <a:sym typeface="+mn-ea"/>
              </a:rPr>
              <a:t>.</a:t>
            </a:r>
            <a:endParaRPr lang="x-none" altLang="zh-CN" sz="2400" dirty="0"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r>
              <a:rPr lang="x-none" altLang="zh-CN" sz="2400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A melhor solução encontrada é chamada de </a:t>
            </a:r>
            <a:r>
              <a:rPr lang="x-none" altLang="zh-CN" sz="2400" u="sng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solução ótima</a:t>
            </a:r>
            <a:endParaRPr lang="x-none" altLang="zh-CN" sz="2400" u="sng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372745" lvl="0" indent="0" defTabSz="0" eaLnBrk="1" hangingPunct="1">
              <a:buNone/>
              <a:tabLst>
                <a:tab pos="805815" algn="l"/>
              </a:tabLst>
            </a:pPr>
            <a:endParaRPr lang="x-none" altLang="zh-CN" sz="2400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lvl="0" eaLnBrk="1" hangingPunct="1"/>
            <a:endParaRPr lang="x-none" altLang="zh-CN" sz="2400" dirty="0"/>
          </a:p>
          <a:p>
            <a:pPr lvl="0" eaLnBrk="1" hangingPunct="1"/>
            <a:endParaRPr lang="x-none" altLang="zh-CN" sz="2400" dirty="0"/>
          </a:p>
          <a:p>
            <a:pPr marL="829945" lvl="1" indent="251460" defTabSz="0" eaLnBrk="1" hangingPunct="1">
              <a:buFont typeface="Arial" charset="0"/>
              <a:buChar char="•"/>
              <a:tabLst>
                <a:tab pos="805815" algn="l"/>
              </a:tabLst>
            </a:pPr>
            <a:endParaRPr lang="x-none" altLang="zh-CN" sz="24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A000120140530A89PPBG">
  <a:themeElements>
    <a:clrScheme name="KSO_BLUE6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358CC1"/>
      </a:accent1>
      <a:accent2>
        <a:srgbClr val="5FACC0"/>
      </a:accent2>
      <a:accent3>
        <a:srgbClr val="A4C37B"/>
      </a:accent3>
      <a:accent4>
        <a:srgbClr val="C6BBA6"/>
      </a:accent4>
      <a:accent5>
        <a:srgbClr val="C5D8F2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19">
      <a:majorFont>
        <a:latin typeface="Arial Rounded MT Bold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charset="0"/>
            <a:ea typeface="微软雅黑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000120140530A89PPBG">
  <a:themeElements>
    <a:clrScheme name="KSO_BLUE6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358CC1"/>
      </a:accent1>
      <a:accent2>
        <a:srgbClr val="5FACC0"/>
      </a:accent2>
      <a:accent3>
        <a:srgbClr val="A4C37B"/>
      </a:accent3>
      <a:accent4>
        <a:srgbClr val="C6BBA6"/>
      </a:accent4>
      <a:accent5>
        <a:srgbClr val="C5D8F2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19">
      <a:majorFont>
        <a:latin typeface="Arial Rounded MT Bold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charset="0"/>
            <a:ea typeface="微软雅黑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A000120140530A89PPBG</Template>
  <TotalTime>0</TotalTime>
  <Words>8674</Words>
  <Application>Kingsoft Office WPP</Application>
  <PresentationFormat>On-screen Show (4:3)</PresentationFormat>
  <Paragraphs>179</Paragraphs>
  <Slides>22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24" baseType="lpstr">
      <vt:lpstr>A000120140530A89PPBG</vt:lpstr>
      <vt:lpstr>1_A000120140530A89PPBG</vt:lpstr>
      <vt:lpstr>Metaheurísticas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 às Metaheurísticas</vt:lpstr>
      <vt:lpstr>Definição</vt:lpstr>
      <vt:lpstr>Definição</vt:lpstr>
      <vt:lpstr>Definição</vt:lpstr>
      <vt:lpstr>Definição</vt:lpstr>
      <vt:lpstr>Definição</vt:lpstr>
      <vt:lpstr>Definição</vt:lpstr>
      <vt:lpstr>Definição</vt:lpstr>
      <vt:lpstr>Definição</vt:lpstr>
      <vt:lpstr>Definição</vt:lpstr>
      <vt:lpstr>Conclusões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fdsa</dc:title>
  <dc:creator>admin</dc:creator>
  <cp:lastModifiedBy>marcos</cp:lastModifiedBy>
  <cp:revision>61</cp:revision>
  <dcterms:created xsi:type="dcterms:W3CDTF">2017-08-31T19:04:48Z</dcterms:created>
  <dcterms:modified xsi:type="dcterms:W3CDTF">2017-08-31T19:04:48Z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模板文件">
    <vt:lpwstr/>
  </property>
  <property fmtid="{D5CDD505-2E9C-101B-9397-08002B2CF9AE}" pid="3" name="标题">
    <vt:lpwstr>̳_A000120140530A89PPBG</vt:lpwstr>
  </property>
  <property fmtid="{D5CDD505-2E9C-101B-9397-08002B2CF9AE}" pid="4" name="关键字">
    <vt:lpwstr>  4:3  ɫ  װ  V1 ɫ</vt:lpwstr>
  </property>
  <property fmtid="{D5CDD505-2E9C-101B-9397-08002B2CF9AE}" pid="5" name="KSOProductBuildVer">
    <vt:lpwstr>1046-10.1.0.5707</vt:lpwstr>
  </property>
</Properties>
</file>