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  <p:sldId id="259" r:id="rId5"/>
    <p:sldId id="260" r:id="rId6"/>
    <p:sldId id="262" r:id="rId7"/>
    <p:sldId id="291" r:id="rId8"/>
    <p:sldId id="263" r:id="rId9"/>
    <p:sldId id="264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8" r:id="rId35"/>
    <p:sldId id="319" r:id="rId3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345"/>
    <a:srgbClr val="F29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1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bleStyles" Target="tableStyles.xml"/><Relationship Id="rId38" Type="http://schemas.openxmlformats.org/officeDocument/2006/relationships/viewProps" Target="viewProps.xml"/><Relationship Id="rId37" Type="http://schemas.openxmlformats.org/officeDocument/2006/relationships/presProps" Target="presProps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 hasCustomPrompt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 hasCustomPrompt="1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 hasCustomPrompt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 hasCustomPrompt="1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 hasCustomPrompt="1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 hasCustomPrompt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  <a:endParaRPr kumimoji="0" lang="pt-BR" smtClean="0"/>
          </a:p>
          <a:p>
            <a:pPr lvl="1" eaLnBrk="1" latinLnBrk="0" hangingPunct="1"/>
            <a:r>
              <a:rPr kumimoji="0" lang="pt-BR" smtClean="0"/>
              <a:t>Segundo nível</a:t>
            </a:r>
            <a:endParaRPr kumimoji="0" lang="pt-BR" smtClean="0"/>
          </a:p>
          <a:p>
            <a:pPr lvl="2" eaLnBrk="1" latinLnBrk="0" hangingPunct="1"/>
            <a:r>
              <a:rPr kumimoji="0" lang="pt-BR" smtClean="0"/>
              <a:t>Terceiro nível</a:t>
            </a:r>
            <a:endParaRPr kumimoji="0" lang="pt-BR" smtClean="0"/>
          </a:p>
          <a:p>
            <a:pPr lvl="3" eaLnBrk="1" latinLnBrk="0" hangingPunct="1"/>
            <a:r>
              <a:rPr kumimoji="0" lang="pt-BR" smtClean="0"/>
              <a:t>Quarto nível</a:t>
            </a:r>
            <a:endParaRPr kumimoji="0" lang="pt-BR" smtClean="0"/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charset="2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charset="2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charset="2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charset="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86000" y="2564904"/>
            <a:ext cx="6172200" cy="1085506"/>
          </a:xfrm>
        </p:spPr>
        <p:txBody>
          <a:bodyPr/>
          <a:lstStyle/>
          <a:p>
            <a:pPr algn="ctr"/>
            <a:r>
              <a:rPr lang="pt-BR" dirty="0" smtClean="0"/>
              <a:t>Programação com Arquivos</a:t>
            </a:r>
            <a:br>
              <a:rPr lang="pt-BR" dirty="0" smtClean="0"/>
            </a:br>
            <a:r>
              <a:rPr lang="pt-BR" sz="2000" dirty="0" smtClean="0"/>
              <a:t>Prof. Marcos </a:t>
            </a:r>
            <a:r>
              <a:rPr lang="pt-BR" sz="2000" dirty="0" err="1" smtClean="0"/>
              <a:t>Quinet</a:t>
            </a:r>
            <a:endParaRPr lang="pt-BR" sz="2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779912" y="4869160"/>
            <a:ext cx="2952328" cy="792088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Criptografia</a:t>
            </a:r>
            <a:endParaRPr lang="pt-BR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Conceitos Gerais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err="1" smtClean="0"/>
              <a:t>Decriptografia</a:t>
            </a:r>
            <a:r>
              <a:rPr lang="pt-BR" dirty="0" smtClean="0"/>
              <a:t> de arquivos: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259632" y="2348880"/>
            <a:ext cx="568642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Chave Criptográfica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Porque utilizar uma chave?</a:t>
            </a:r>
            <a:endParaRPr lang="pt-BR" dirty="0" smtClean="0"/>
          </a:p>
          <a:p>
            <a:pPr lvl="1"/>
            <a:r>
              <a:rPr lang="pt-BR" dirty="0" smtClean="0"/>
              <a:t>Somente com o algoritmo, decifrando uma mensagem, decifram-se todas</a:t>
            </a:r>
            <a:endParaRPr lang="pt-BR" dirty="0" smtClean="0"/>
          </a:p>
          <a:p>
            <a:pPr lvl="1"/>
            <a:r>
              <a:rPr lang="pt-BR" dirty="0" smtClean="0"/>
              <a:t>Pode-se cifrar dados em momentos diferentes de forma independente</a:t>
            </a:r>
            <a:endParaRPr lang="pt-BR" dirty="0" smtClean="0"/>
          </a:p>
          <a:p>
            <a:pPr lvl="1"/>
            <a:r>
              <a:rPr lang="pt-BR" dirty="0" smtClean="0"/>
              <a:t>Descobrir uma chave não implica em descobrir todas</a:t>
            </a:r>
            <a:endParaRPr lang="pt-BR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O que é uma chave?</a:t>
            </a:r>
            <a:endParaRPr lang="pt-BR" dirty="0" smtClean="0"/>
          </a:p>
          <a:p>
            <a:pPr lvl="1"/>
            <a:r>
              <a:rPr lang="pt-BR" dirty="0" smtClean="0"/>
              <a:t>Geralmente um número</a:t>
            </a:r>
            <a:endParaRPr lang="pt-BR" dirty="0" smtClean="0"/>
          </a:p>
          <a:p>
            <a:pPr lvl="1"/>
            <a:r>
              <a:rPr lang="pt-BR" dirty="0" smtClean="0"/>
              <a:t>Tamanho medido em bits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Chave Criptográfica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pt-BR" sz="5100" dirty="0" smtClean="0"/>
              <a:t>Exemplo de chave</a:t>
            </a:r>
            <a:endParaRPr lang="pt-BR" sz="5100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r>
              <a:rPr lang="en-US" b="1" dirty="0" smtClean="0"/>
              <a:t>-----BEGIN PGP PUBLIC KEY BLOCK-----</a:t>
            </a:r>
            <a:endParaRPr lang="en-US" b="1" dirty="0" smtClean="0"/>
          </a:p>
          <a:p>
            <a:pPr algn="just">
              <a:buNone/>
            </a:pPr>
            <a:r>
              <a:rPr lang="pt-BR" b="1" dirty="0" smtClean="0"/>
              <a:t>mQGiBDeg2KsRBADF39uH+ospKYFRrbc2ejrQ+TeDSkv0MNjdVzLOq/crU1n/DxQ0q3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2vheUm8idc8FU59VzA8e7azS/ngCvOzWxKfO4RY29Q97PDJUJ2Zr4tiinuKdtFrJbh</a:t>
            </a:r>
            <a:endParaRPr lang="pt-BR" b="1" dirty="0" smtClean="0"/>
          </a:p>
          <a:p>
            <a:pPr algn="just">
              <a:buNone/>
            </a:pPr>
            <a:r>
              <a:rPr lang="pt-BR" b="1" dirty="0" err="1" smtClean="0"/>
              <a:t>Qdc</a:t>
            </a:r>
            <a:r>
              <a:rPr lang="pt-BR" b="1" dirty="0" smtClean="0"/>
              <a:t>/qJjOllkMb5cUu31S3COrMrVmFgFJddusE0EQM7pgpG1vCnsKIQCg/4nbswB6GI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Fb7Dl5Ca78Lpg9edED/jU4MwXd6qROgbsZpIf+ygOQmmr5uRwjP8ZWoNItBrsZxe3/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j/jJ7yEViP3bk4IdlttrEVaNoT7AIbsqfGzfLq7TNkb6I/WYOqL3/zWwhKbnKN8JVh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h5mGWFwvHPau8F/8YvsWR10nVB45R8guSepJL3zwSFUPu7EtiPhXsildRsBACpWkaQ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I8wDHnW8OD+8q0OYMUanY4uc97BuY32olXwmg/gZYG9O4ZlbWBSdmPM0XgJ4y79Mc+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jp1+</a:t>
            </a:r>
            <a:r>
              <a:rPr lang="pt-BR" b="1" dirty="0" err="1" smtClean="0"/>
              <a:t>QvQzFS</a:t>
            </a:r>
            <a:r>
              <a:rPr lang="pt-BR" b="1" dirty="0" smtClean="0"/>
              <a:t>+IgwlVPa8jDi0cJkY6gWWz5FzJ/T1y6I9D4GC8oMIDoLR3I/</a:t>
            </a:r>
            <a:r>
              <a:rPr lang="pt-BR" b="1" dirty="0" err="1" smtClean="0"/>
              <a:t>XpoA</a:t>
            </a:r>
            <a:r>
              <a:rPr lang="pt-BR" b="1" dirty="0" smtClean="0"/>
              <a:t>+</a:t>
            </a:r>
            <a:r>
              <a:rPr lang="pt-BR" b="1" dirty="0" err="1" smtClean="0"/>
              <a:t>sRo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c1jxN2ePDGZa2hi0EFHvfY3yE4aidalAsLQjUmVkZSBVRkpGTmV0IDx1ZmpmbmV0QG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NzdGkudWZqZi5icj6JAE4EEBECAA4FAjeg2KsECwMCAQIZAQAKCRBzAdvJXSZs/f1L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AJ9W0Pp77q/</a:t>
            </a:r>
            <a:r>
              <a:rPr lang="pt-BR" b="1" dirty="0" err="1" smtClean="0"/>
              <a:t>QLIzQpBuoICB</a:t>
            </a:r>
            <a:r>
              <a:rPr lang="pt-BR" b="1" dirty="0" smtClean="0"/>
              <a:t>+MF5+vgCcDyL56afNUmeQmZ26F7cU1gKxJG25AQ0EN6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DYxxAEAPzCrduIvypvJBEKYFTOcmFFRgl5ucVqA4uR5TpEhRJz1F5FhtvGr3spK4Ke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UjGVshBarxQWe9pYD59D+UOcaJ7x7wSTfl1yTmuauyVlRXLkdKDa6BGwk9KtLBy311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78QR1f7v6xqNpk6vhuCgy8/2WAJcdxdV1IubEGCnezhgRFAAICBADgXiAPsoECpUlx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Wm8KWYPlZEc7SRd4jm4Z/L0VZaR6C1bIlP90RfA/CUjzvpQiOnmWll3xEj83/</a:t>
            </a:r>
            <a:r>
              <a:rPr lang="pt-BR" b="1" dirty="0" err="1" smtClean="0"/>
              <a:t>pmjDL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T7CB8k69nMKmsb/4N5IM46FMEUTr2SGBHvwhhhzI4bBTS2ST58uX4c9VVwmulY8ddV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YJ+6Ir7OgMqNc66AeTmXSxBYBokARgQYEQIABgUCN6DYxwAKCRBzAdvJXSZs/</a:t>
            </a:r>
            <a:r>
              <a:rPr lang="pt-BR" b="1" dirty="0" err="1" smtClean="0"/>
              <a:t>TOoAJ</a:t>
            </a: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9E/kEGda7I1vRY1rdcC2wrf4RKbgCgj2In4S2b1khw55SHBEhfZebqXZM==</a:t>
            </a:r>
            <a:r>
              <a:rPr lang="pt-BR" b="1" dirty="0" err="1" smtClean="0"/>
              <a:t>miyp</a:t>
            </a:r>
            <a:endParaRPr lang="pt-BR" b="1" dirty="0" smtClean="0"/>
          </a:p>
          <a:p>
            <a:pPr algn="just">
              <a:buNone/>
            </a:pPr>
            <a:r>
              <a:rPr lang="en-US" b="1" dirty="0" smtClean="0"/>
              <a:t>-----END PGP PUBLIC KEY BLOCK-----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Chave </a:t>
            </a:r>
            <a:r>
              <a:rPr lang="pt-BR" dirty="0" err="1" smtClean="0"/>
              <a:t>Criptográficca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err="1" smtClean="0"/>
              <a:t>Existem</a:t>
            </a:r>
            <a:r>
              <a:rPr lang="es-ES" dirty="0" smtClean="0"/>
              <a:t> 3 tipos de sistemas criptográficos:</a:t>
            </a:r>
            <a:endParaRPr lang="es-ES" dirty="0" smtClean="0"/>
          </a:p>
          <a:p>
            <a:endParaRPr lang="es-ES" dirty="0" smtClean="0"/>
          </a:p>
          <a:p>
            <a:r>
              <a:rPr lang="pt-BR" dirty="0" smtClean="0"/>
              <a:t>Criptografia simétrica</a:t>
            </a:r>
            <a:endParaRPr lang="pt-BR" dirty="0" smtClean="0"/>
          </a:p>
          <a:p>
            <a:pPr lvl="1"/>
            <a:r>
              <a:rPr lang="pt-BR" dirty="0" smtClean="0"/>
              <a:t>Chave secreta</a:t>
            </a:r>
            <a:endParaRPr lang="pt-BR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Criptografia assimétrica</a:t>
            </a:r>
            <a:endParaRPr lang="pt-BR" dirty="0" smtClean="0"/>
          </a:p>
          <a:p>
            <a:pPr lvl="1"/>
            <a:r>
              <a:rPr lang="pt-BR" dirty="0" smtClean="0"/>
              <a:t>Chave pública</a:t>
            </a:r>
            <a:endParaRPr lang="pt-BR" dirty="0" smtClean="0"/>
          </a:p>
          <a:p>
            <a:pPr lvl="1"/>
            <a:endParaRPr lang="pt-BR" dirty="0" smtClean="0"/>
          </a:p>
          <a:p>
            <a:r>
              <a:rPr lang="pt-BR" dirty="0" err="1" smtClean="0"/>
              <a:t>Message</a:t>
            </a:r>
            <a:r>
              <a:rPr lang="pt-BR" dirty="0" smtClean="0"/>
              <a:t> </a:t>
            </a:r>
            <a:r>
              <a:rPr lang="pt-BR" dirty="0" err="1" smtClean="0"/>
              <a:t>Digest</a:t>
            </a:r>
            <a:endParaRPr lang="pt-B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" cstate="print">
            <a:lum contrast="30000"/>
          </a:blip>
          <a:srcRect/>
          <a:stretch>
            <a:fillRect/>
          </a:stretch>
        </p:blipFill>
        <p:spPr bwMode="auto">
          <a:xfrm>
            <a:off x="4716016" y="2564904"/>
            <a:ext cx="12287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 bwMode="auto">
          <a:xfrm>
            <a:off x="4572000" y="3789040"/>
            <a:ext cx="1440160" cy="686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31835" y="4941168"/>
            <a:ext cx="1208317" cy="789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Criptografia Simétrica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836912"/>
          </a:xfrm>
        </p:spPr>
        <p:txBody>
          <a:bodyPr/>
          <a:lstStyle/>
          <a:p>
            <a:r>
              <a:rPr lang="pt-BR" dirty="0" smtClean="0"/>
              <a:t>Criptografia de chave secreta</a:t>
            </a:r>
            <a:endParaRPr lang="pt-BR" dirty="0" smtClean="0"/>
          </a:p>
          <a:p>
            <a:pPr lvl="1"/>
            <a:r>
              <a:rPr lang="pt-BR" dirty="0" smtClean="0"/>
              <a:t>Usa a mesma chave para cifrar e decifrar a mensagem</a:t>
            </a:r>
            <a:endParaRPr lang="pt-BR" dirty="0" smtClean="0"/>
          </a:p>
          <a:p>
            <a:pPr lvl="1"/>
            <a:endParaRPr lang="pt-BR" sz="800" dirty="0" smtClean="0"/>
          </a:p>
          <a:p>
            <a:r>
              <a:rPr lang="pt-BR" dirty="0" smtClean="0"/>
              <a:t>Exemplos</a:t>
            </a:r>
            <a:endParaRPr lang="pt-BR" dirty="0" smtClean="0"/>
          </a:p>
          <a:p>
            <a:pPr lvl="1"/>
            <a:r>
              <a:rPr lang="fr-FR" dirty="0" smtClean="0"/>
              <a:t>DES (Data Encryption Standard), RSA RC4, IDEA </a:t>
            </a:r>
            <a:r>
              <a:rPr lang="pt-BR" dirty="0" smtClean="0"/>
              <a:t>(</a:t>
            </a:r>
            <a:r>
              <a:rPr lang="pt-BR" dirty="0" err="1" smtClean="0"/>
              <a:t>International</a:t>
            </a:r>
            <a:r>
              <a:rPr lang="pt-BR" dirty="0" smtClean="0"/>
              <a:t> Data </a:t>
            </a:r>
            <a:r>
              <a:rPr lang="pt-BR" dirty="0" err="1" smtClean="0"/>
              <a:t>Encryption</a:t>
            </a:r>
            <a:r>
              <a:rPr lang="pt-BR" dirty="0" smtClean="0"/>
              <a:t> </a:t>
            </a:r>
            <a:r>
              <a:rPr lang="pt-BR" dirty="0" err="1" smtClean="0"/>
              <a:t>Algorithm</a:t>
            </a:r>
            <a:r>
              <a:rPr lang="pt-BR" dirty="0" smtClean="0"/>
              <a:t>)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43608" y="4149080"/>
            <a:ext cx="63150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Criptografia Simétrica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Criptografia de chave secreta</a:t>
            </a:r>
            <a:endParaRPr lang="pt-BR" dirty="0" smtClean="0"/>
          </a:p>
          <a:p>
            <a:endParaRPr lang="pt-BR" sz="800" dirty="0" smtClean="0"/>
          </a:p>
          <a:p>
            <a:pPr lvl="1"/>
            <a:r>
              <a:rPr lang="pt-BR" dirty="0" smtClean="0"/>
              <a:t>Converte um bloco de tamanho fixo de texto aberto para um bloco de texto opaco do mesmo tamanho, usando uma chave de tamanho fixo</a:t>
            </a:r>
            <a:endParaRPr lang="pt-BR" dirty="0" smtClean="0"/>
          </a:p>
          <a:p>
            <a:pPr lvl="1"/>
            <a:endParaRPr lang="pt-BR" sz="800" dirty="0" smtClean="0"/>
          </a:p>
          <a:p>
            <a:pPr lvl="1"/>
            <a:r>
              <a:rPr lang="pt-BR" dirty="0" smtClean="0"/>
              <a:t>A conversão precisa ser 1 a 1 (para ser </a:t>
            </a:r>
            <a:r>
              <a:rPr lang="pt-BR" dirty="0" err="1" smtClean="0"/>
              <a:t>inversível</a:t>
            </a:r>
            <a:r>
              <a:rPr lang="pt-BR" dirty="0" smtClean="0"/>
              <a:t>), tipicamente envolvendo</a:t>
            </a:r>
            <a:endParaRPr lang="pt-BR" dirty="0" smtClean="0"/>
          </a:p>
          <a:p>
            <a:pPr lvl="2"/>
            <a:r>
              <a:rPr lang="pt-BR" dirty="0" smtClean="0"/>
              <a:t>Substituição</a:t>
            </a:r>
            <a:endParaRPr lang="pt-BR" dirty="0" smtClean="0"/>
          </a:p>
          <a:p>
            <a:pPr lvl="2"/>
            <a:r>
              <a:rPr lang="pt-BR" dirty="0" smtClean="0"/>
              <a:t>Permutação</a:t>
            </a:r>
            <a:endParaRPr lang="pt-BR" dirty="0" smtClean="0"/>
          </a:p>
          <a:p>
            <a:pPr lvl="2"/>
            <a:endParaRPr lang="pt-BR" sz="800" dirty="0" smtClean="0"/>
          </a:p>
          <a:p>
            <a:pPr lvl="1"/>
            <a:r>
              <a:rPr lang="pt-BR" dirty="0" smtClean="0"/>
              <a:t>Métodos modernos fazem uma sequência de rodadas, nas quais os dados de entrada são sucessivamente convertidos, com parametrização ditada pela chave usada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Data </a:t>
            </a:r>
            <a:r>
              <a:rPr lang="pt-BR" dirty="0" err="1" smtClean="0"/>
              <a:t>Encryption</a:t>
            </a:r>
            <a:r>
              <a:rPr lang="pt-BR" dirty="0" smtClean="0"/>
              <a:t> Standard</a:t>
            </a:r>
            <a:endParaRPr lang="pt-BR" dirty="0" smtClean="0"/>
          </a:p>
          <a:p>
            <a:pPr lvl="1"/>
            <a:r>
              <a:rPr lang="pt-BR" dirty="0" smtClean="0"/>
              <a:t>Desenvolvido pela IBM e publicado em 1977 pelo NBS (agora NIST – </a:t>
            </a:r>
            <a:r>
              <a:rPr lang="pt-BR" dirty="0" err="1" smtClean="0"/>
              <a:t>National</a:t>
            </a:r>
            <a:r>
              <a:rPr lang="pt-BR" dirty="0" smtClean="0"/>
              <a:t> </a:t>
            </a:r>
            <a:r>
              <a:rPr lang="pt-BR" dirty="0" err="1" smtClean="0"/>
              <a:t>Institute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Standards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Technology</a:t>
            </a:r>
            <a:r>
              <a:rPr lang="pt-BR" dirty="0" smtClean="0"/>
              <a:t>)</a:t>
            </a:r>
            <a:endParaRPr lang="pt-BR" dirty="0" smtClean="0"/>
          </a:p>
          <a:p>
            <a:pPr lvl="1"/>
            <a:r>
              <a:rPr lang="pt-BR" dirty="0" smtClean="0"/>
              <a:t>Usa blocos de 64 bits e chave de 56 bits</a:t>
            </a:r>
            <a:endParaRPr lang="pt-BR" dirty="0" smtClean="0"/>
          </a:p>
          <a:p>
            <a:pPr lvl="1"/>
            <a:r>
              <a:rPr lang="pt-BR" dirty="0" smtClean="0"/>
              <a:t>A chave de entrada normalmente é gerada</a:t>
            </a:r>
            <a:endParaRPr lang="pt-BR" dirty="0" smtClean="0"/>
          </a:p>
          <a:p>
            <a:pPr lvl="1"/>
            <a:r>
              <a:rPr lang="pt-BR" dirty="0" smtClean="0"/>
              <a:t>Aleatoriamente</a:t>
            </a:r>
            <a:endParaRPr lang="pt-BR" dirty="0" smtClean="0"/>
          </a:p>
          <a:p>
            <a:pPr lvl="1" algn="just"/>
            <a:r>
              <a:rPr lang="pt-BR" dirty="0" smtClean="0"/>
              <a:t>Usa permutações inicial e final e 16 rodadas internas, cada uma usando uma chave de 48 bits gerada a partir da chave de entrada</a:t>
            </a:r>
            <a:endParaRPr lang="pt-BR" dirty="0" smtClean="0"/>
          </a:p>
          <a:p>
            <a:pPr lvl="1"/>
            <a:endParaRPr lang="pt-BR" sz="800" dirty="0" smtClean="0"/>
          </a:p>
          <a:p>
            <a:r>
              <a:rPr lang="pt-BR" dirty="0" smtClean="0"/>
              <a:t>3DES - Triple DES</a:t>
            </a:r>
            <a:endParaRPr lang="pt-BR" dirty="0" smtClean="0"/>
          </a:p>
          <a:p>
            <a:pPr lvl="1"/>
            <a:r>
              <a:rPr lang="pt-BR" dirty="0" smtClean="0"/>
              <a:t>Combina o uso do DES 3 vezes com 2 chaves (112 bits)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Skipjack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Anunciado em 1994, desenvolvido pelo NSA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Foi usado nas pastilhas Clipper e </a:t>
            </a:r>
            <a:r>
              <a:rPr lang="pt-BR" dirty="0" err="1" smtClean="0"/>
              <a:t>Capstone</a:t>
            </a:r>
            <a:r>
              <a:rPr lang="pt-BR" dirty="0" smtClean="0"/>
              <a:t>, para instalação em equipamentos de comunicação, por exemplo, telefones (1993 - 1996)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Usa blocos de 64 bits, uma chave de 80 bits e 32 rodadas internas.</a:t>
            </a:r>
            <a:endParaRPr lang="pt-BR" dirty="0" smtClean="0"/>
          </a:p>
          <a:p>
            <a:pPr algn="just"/>
            <a:endParaRPr lang="es-ES" sz="900" dirty="0" smtClean="0"/>
          </a:p>
          <a:p>
            <a:pPr algn="just"/>
            <a:r>
              <a:rPr lang="es-ES" dirty="0" smtClean="0"/>
              <a:t>Usa sistema de “</a:t>
            </a:r>
            <a:r>
              <a:rPr lang="es-ES" dirty="0" err="1" smtClean="0"/>
              <a:t>key</a:t>
            </a:r>
            <a:r>
              <a:rPr lang="es-ES" dirty="0" smtClean="0"/>
              <a:t> </a:t>
            </a:r>
            <a:r>
              <a:rPr lang="es-ES" dirty="0" err="1" smtClean="0"/>
              <a:t>escrow</a:t>
            </a:r>
            <a:r>
              <a:rPr lang="es-ES" dirty="0" smtClean="0"/>
              <a:t>”, u</a:t>
            </a:r>
            <a:r>
              <a:rPr lang="pt-BR" dirty="0" smtClean="0"/>
              <a:t>ma espécie de depósito seguro de chaves para permitir acesso controlado de “escuta”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Rejeitado por ser um possível sistema de vigilância do governo e usava um </a:t>
            </a:r>
            <a:r>
              <a:rPr lang="pt-BR" dirty="0" err="1" smtClean="0"/>
              <a:t>hash</a:t>
            </a:r>
            <a:r>
              <a:rPr lang="pt-BR" dirty="0" smtClean="0"/>
              <a:t> de apenas 16 bits para evitar modificações na mensagem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IDEA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err="1" smtClean="0"/>
              <a:t>International</a:t>
            </a:r>
            <a:r>
              <a:rPr lang="pt-BR" dirty="0" smtClean="0"/>
              <a:t> Data </a:t>
            </a:r>
            <a:r>
              <a:rPr lang="pt-BR" dirty="0" err="1" smtClean="0"/>
              <a:t>Encryption</a:t>
            </a:r>
            <a:r>
              <a:rPr lang="pt-BR" dirty="0" smtClean="0"/>
              <a:t> </a:t>
            </a:r>
            <a:r>
              <a:rPr lang="pt-BR" dirty="0" err="1" smtClean="0"/>
              <a:t>Algorithm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Desenvolvido por </a:t>
            </a:r>
            <a:r>
              <a:rPr lang="pt-BR" dirty="0" err="1" smtClean="0"/>
              <a:t>Xuejia</a:t>
            </a:r>
            <a:r>
              <a:rPr lang="pt-BR" dirty="0" smtClean="0"/>
              <a:t> </a:t>
            </a:r>
            <a:r>
              <a:rPr lang="pt-BR" dirty="0" err="1" smtClean="0"/>
              <a:t>Lai</a:t>
            </a:r>
            <a:r>
              <a:rPr lang="pt-BR" dirty="0" smtClean="0"/>
              <a:t> e James </a:t>
            </a:r>
            <a:r>
              <a:rPr lang="pt-BR" dirty="0" err="1" smtClean="0"/>
              <a:t>Massey</a:t>
            </a:r>
            <a:r>
              <a:rPr lang="pt-BR" dirty="0" smtClean="0"/>
              <a:t>, em 1992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Usa blocos de 64 bits e chave de 128 bits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Patenteado na Europa e nos EUA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Usado no PGP (</a:t>
            </a:r>
            <a:r>
              <a:rPr lang="pt-BR" dirty="0" err="1" smtClean="0"/>
              <a:t>Pretty</a:t>
            </a:r>
            <a:r>
              <a:rPr lang="pt-BR" dirty="0" smtClean="0"/>
              <a:t> </a:t>
            </a:r>
            <a:r>
              <a:rPr lang="pt-BR" dirty="0" err="1" smtClean="0"/>
              <a:t>Good</a:t>
            </a:r>
            <a:r>
              <a:rPr lang="pt-BR" dirty="0" smtClean="0"/>
              <a:t> </a:t>
            </a:r>
            <a:r>
              <a:rPr lang="pt-BR" dirty="0" err="1" smtClean="0"/>
              <a:t>Privacy</a:t>
            </a:r>
            <a:r>
              <a:rPr lang="pt-BR" dirty="0" smtClean="0"/>
              <a:t> v2.0)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Considerado bastante seguro até 2011, quando foram descobertas técnicas para quebrá-lo; vulnerabilidade na geração de chaves muitas vezes consideradas fracas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Criptografia Simétrica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Vantagens:</a:t>
            </a:r>
            <a:endParaRPr lang="pt-BR" dirty="0" smtClean="0"/>
          </a:p>
          <a:p>
            <a:pPr lvl="1"/>
            <a:r>
              <a:rPr lang="pt-BR" dirty="0" smtClean="0"/>
              <a:t>Seguro</a:t>
            </a:r>
            <a:endParaRPr lang="pt-BR" dirty="0" smtClean="0"/>
          </a:p>
          <a:p>
            <a:pPr lvl="1"/>
            <a:r>
              <a:rPr lang="pt-BR" dirty="0" smtClean="0"/>
              <a:t>Amplamente utilizado</a:t>
            </a:r>
            <a:endParaRPr lang="pt-BR" dirty="0" smtClean="0"/>
          </a:p>
          <a:p>
            <a:pPr lvl="1"/>
            <a:r>
              <a:rPr lang="pt-BR" dirty="0" smtClean="0"/>
              <a:t>O texto cifrado é compacto</a:t>
            </a:r>
            <a:endParaRPr lang="pt-BR" dirty="0" smtClean="0"/>
          </a:p>
          <a:p>
            <a:pPr lvl="1"/>
            <a:r>
              <a:rPr lang="pt-BR" dirty="0" smtClean="0"/>
              <a:t>Rápido</a:t>
            </a:r>
            <a:endParaRPr lang="pt-BR" dirty="0" smtClean="0"/>
          </a:p>
          <a:p>
            <a:endParaRPr lang="pt-BR" sz="800" dirty="0" smtClean="0"/>
          </a:p>
          <a:p>
            <a:r>
              <a:rPr lang="pt-BR" dirty="0" smtClean="0"/>
              <a:t>Desvantagens:</a:t>
            </a:r>
            <a:endParaRPr lang="pt-BR" dirty="0" smtClean="0"/>
          </a:p>
          <a:p>
            <a:pPr lvl="1"/>
            <a:r>
              <a:rPr lang="pt-BR" dirty="0" smtClean="0"/>
              <a:t>Administração complexa</a:t>
            </a:r>
            <a:endParaRPr lang="pt-BR" dirty="0" smtClean="0"/>
          </a:p>
          <a:p>
            <a:pPr lvl="1"/>
            <a:r>
              <a:rPr lang="pt-BR" dirty="0" smtClean="0"/>
              <a:t>Requer compartilhamento da chave</a:t>
            </a:r>
            <a:endParaRPr lang="pt-BR" dirty="0" smtClean="0"/>
          </a:p>
          <a:p>
            <a:pPr lvl="1"/>
            <a:r>
              <a:rPr lang="pt-BR" dirty="0" smtClean="0"/>
              <a:t>Número grande de chaves</a:t>
            </a:r>
            <a:endParaRPr lang="pt-BR" dirty="0" smtClean="0"/>
          </a:p>
          <a:p>
            <a:pPr lvl="1"/>
            <a:r>
              <a:rPr lang="pt-BR" dirty="0" smtClean="0"/>
              <a:t>Suscetível a interceptação</a:t>
            </a:r>
            <a:endParaRPr lang="pt-BR" dirty="0" smtClean="0"/>
          </a:p>
          <a:p>
            <a:pPr lvl="1"/>
            <a:r>
              <a:rPr lang="pt-BR" dirty="0" smtClean="0"/>
              <a:t>Pode haver repúdio (falta de garantia de integridade e origem dos dados)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criptografia é a área da matemática (computação) que estuda a transformação de valores (números, letras, mensagens, arquivos...) legíveis em não-legíveis (criptografados) e vice-versa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lvl="1" algn="just"/>
            <a:r>
              <a:rPr lang="pt-BR" dirty="0" smtClean="0"/>
              <a:t>Do </a:t>
            </a:r>
            <a:r>
              <a:rPr lang="pt-BR" dirty="0"/>
              <a:t>Grego </a:t>
            </a:r>
            <a:r>
              <a:rPr lang="pt-BR" i="1" dirty="0" err="1"/>
              <a:t>kryptós</a:t>
            </a:r>
            <a:r>
              <a:rPr lang="pt-BR" dirty="0"/>
              <a:t>, </a:t>
            </a:r>
            <a:r>
              <a:rPr lang="pt-BR" dirty="0" smtClean="0"/>
              <a:t>“escondido”, </a:t>
            </a:r>
            <a:r>
              <a:rPr lang="pt-BR" dirty="0"/>
              <a:t>e </a:t>
            </a:r>
            <a:r>
              <a:rPr lang="pt-BR" i="1" dirty="0" err="1"/>
              <a:t>gráphein</a:t>
            </a:r>
            <a:r>
              <a:rPr lang="pt-BR" dirty="0"/>
              <a:t>, </a:t>
            </a:r>
            <a:r>
              <a:rPr lang="pt-BR" dirty="0" smtClean="0"/>
              <a:t>“escrita”</a:t>
            </a:r>
            <a:endParaRPr lang="pt-BR" dirty="0" smtClean="0"/>
          </a:p>
          <a:p>
            <a:pPr algn="just"/>
            <a:endParaRPr lang="pt-BR" sz="800" dirty="0" smtClean="0"/>
          </a:p>
          <a:p>
            <a:r>
              <a:rPr lang="pt-BR" dirty="0" smtClean="0"/>
              <a:t>Protege o conteúdo das mensagens transmitidas ou de arquivos confidenciais</a:t>
            </a:r>
            <a:endParaRPr lang="pt-BR" dirty="0" smtClean="0"/>
          </a:p>
          <a:p>
            <a:endParaRPr lang="pt-BR" sz="800" dirty="0" smtClean="0"/>
          </a:p>
          <a:p>
            <a:r>
              <a:rPr lang="pt-BR" dirty="0" smtClean="0"/>
              <a:t>Garante não apenas a privacidade</a:t>
            </a:r>
            <a:endParaRPr lang="pt-BR" dirty="0" smtClean="0"/>
          </a:p>
          <a:p>
            <a:pPr lvl="1"/>
            <a:r>
              <a:rPr lang="pt-BR" dirty="0" smtClean="0"/>
              <a:t>Pode ser usada para autenticação do usuário, do remetente, do destinatário e da integridade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Criptografia Assimétrica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Criptografia de chave pública</a:t>
            </a:r>
            <a:endParaRPr lang="pt-BR" dirty="0" smtClean="0"/>
          </a:p>
          <a:p>
            <a:endParaRPr lang="pt-BR" sz="800" dirty="0" smtClean="0"/>
          </a:p>
          <a:p>
            <a:pPr lvl="1"/>
            <a:r>
              <a:rPr lang="pt-BR" dirty="0" smtClean="0"/>
              <a:t>Usa duas chaves: chave pública e chave privada</a:t>
            </a:r>
            <a:endParaRPr lang="pt-BR" dirty="0" smtClean="0"/>
          </a:p>
          <a:p>
            <a:pPr lvl="1"/>
            <a:r>
              <a:rPr lang="pt-BR" dirty="0" smtClean="0"/>
              <a:t>Chave Pública do destinatário é usada para cifrar os dados ou a mensagem</a:t>
            </a:r>
            <a:endParaRPr lang="pt-BR" dirty="0" smtClean="0"/>
          </a:p>
          <a:p>
            <a:pPr lvl="1" algn="just"/>
            <a:r>
              <a:rPr lang="pt-BR" dirty="0" smtClean="0"/>
              <a:t>Chave Privada do destinatário é usada para decifrar a mensagem</a:t>
            </a:r>
            <a:endParaRPr lang="pt-BR" dirty="0" smtClean="0"/>
          </a:p>
          <a:p>
            <a:pPr lvl="1"/>
            <a:r>
              <a:rPr lang="pt-BR" dirty="0" smtClean="0"/>
              <a:t>Uma não funciona sem a outra</a:t>
            </a:r>
            <a:endParaRPr lang="pt-B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1" cstate="print">
            <a:lum contrast="30000"/>
          </a:blip>
          <a:srcRect/>
          <a:stretch>
            <a:fillRect/>
          </a:stretch>
        </p:blipFill>
        <p:spPr bwMode="auto">
          <a:xfrm>
            <a:off x="2771799" y="4797152"/>
            <a:ext cx="2720619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Criptografia Assimétrica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7931224" cy="4873752"/>
          </a:xfrm>
        </p:spPr>
        <p:txBody>
          <a:bodyPr>
            <a:normAutofit/>
          </a:bodyPr>
          <a:lstStyle/>
          <a:p>
            <a:r>
              <a:rPr lang="pt-BR" dirty="0" smtClean="0"/>
              <a:t>Criptografia de chave pública</a:t>
            </a:r>
            <a:endParaRPr lang="pt-BR" dirty="0" smtClean="0"/>
          </a:p>
          <a:p>
            <a:pPr lvl="1"/>
            <a:r>
              <a:rPr lang="pt-BR" dirty="0" smtClean="0"/>
              <a:t>Em sistemas assimétricos existem duas chaves distintas, K e K’</a:t>
            </a:r>
            <a:endParaRPr lang="pt-BR" dirty="0" smtClean="0"/>
          </a:p>
          <a:p>
            <a:pPr lvl="2"/>
            <a:r>
              <a:rPr lang="pt-BR" dirty="0" smtClean="0"/>
              <a:t>Sabendo o valor de K não é viável calcular K’</a:t>
            </a:r>
            <a:endParaRPr lang="pt-BR" dirty="0" smtClean="0"/>
          </a:p>
          <a:p>
            <a:pPr lvl="1"/>
            <a:endParaRPr lang="pt-BR" sz="800" dirty="0" smtClean="0"/>
          </a:p>
          <a:p>
            <a:pPr lvl="1"/>
            <a:r>
              <a:rPr lang="pt-BR" dirty="0" smtClean="0"/>
              <a:t>Escrevemos as operações de cifrar e decifrar</a:t>
            </a:r>
            <a:endParaRPr lang="pt-BR" dirty="0" smtClean="0"/>
          </a:p>
          <a:p>
            <a:pPr lvl="1">
              <a:buNone/>
            </a:pPr>
            <a:r>
              <a:rPr lang="pt-BR" dirty="0" smtClean="0"/>
              <a:t>    O ← CX [A] e A ← DX [O], para as chaves pertencentes à pessoa X</a:t>
            </a:r>
            <a:endParaRPr lang="pt-BR" dirty="0" smtClean="0"/>
          </a:p>
          <a:p>
            <a:pPr lvl="1"/>
            <a:r>
              <a:rPr lang="pt-BR" dirty="0" smtClean="0"/>
              <a:t>A chave pública, CX, é armazenada em serviço de diretório</a:t>
            </a:r>
            <a:endParaRPr lang="pt-BR" dirty="0" smtClean="0"/>
          </a:p>
          <a:p>
            <a:pPr lvl="1"/>
            <a:endParaRPr lang="pt-BR" sz="800" dirty="0" smtClean="0"/>
          </a:p>
          <a:p>
            <a:pPr lvl="1"/>
            <a:r>
              <a:rPr lang="pt-BR" dirty="0" smtClean="0"/>
              <a:t>A chave privada, DX, é de conhecimento só do dono</a:t>
            </a:r>
            <a:endParaRPr lang="pt-BR" dirty="0" smtClean="0"/>
          </a:p>
          <a:p>
            <a:pPr lvl="1"/>
            <a:endParaRPr lang="pt-BR" sz="800" dirty="0" smtClean="0"/>
          </a:p>
          <a:p>
            <a:pPr lvl="1"/>
            <a:r>
              <a:rPr lang="pt-BR" dirty="0" smtClean="0"/>
              <a:t>Para enviar um texto para ser lido somente por X, deve cifrá-lo com a chave pública de X</a:t>
            </a: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Criptografia Assimétrica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11560" y="2420888"/>
            <a:ext cx="7484250" cy="2765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Criptografia Assimétrica	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Método baseado na teoria apresentada por </a:t>
            </a:r>
            <a:r>
              <a:rPr lang="pt-BR" dirty="0" err="1" smtClean="0"/>
              <a:t>Diffie</a:t>
            </a:r>
            <a:r>
              <a:rPr lang="pt-BR" dirty="0" smtClean="0"/>
              <a:t> e </a:t>
            </a:r>
            <a:r>
              <a:rPr lang="pt-BR" dirty="0" err="1" smtClean="0"/>
              <a:t>Hellman</a:t>
            </a:r>
            <a:r>
              <a:rPr lang="pt-BR" dirty="0" smtClean="0"/>
              <a:t>, em 1976</a:t>
            </a:r>
            <a:endParaRPr lang="pt-BR" dirty="0" smtClean="0"/>
          </a:p>
          <a:p>
            <a:endParaRPr lang="pt-BR" sz="800" dirty="0" smtClean="0"/>
          </a:p>
          <a:p>
            <a:r>
              <a:rPr lang="pt-BR" dirty="0" smtClean="0"/>
              <a:t>Sistema RSA (</a:t>
            </a:r>
            <a:r>
              <a:rPr lang="pt-BR" dirty="0" err="1" smtClean="0"/>
              <a:t>Rivast</a:t>
            </a:r>
            <a:r>
              <a:rPr lang="pt-BR" dirty="0" smtClean="0"/>
              <a:t>, </a:t>
            </a:r>
            <a:r>
              <a:rPr lang="pt-BR" dirty="0" err="1" smtClean="0"/>
              <a:t>Shamir</a:t>
            </a:r>
            <a:r>
              <a:rPr lang="pt-BR" dirty="0" smtClean="0"/>
              <a:t> e </a:t>
            </a:r>
            <a:r>
              <a:rPr lang="pt-BR" dirty="0" err="1" smtClean="0"/>
              <a:t>Adleman</a:t>
            </a:r>
            <a:r>
              <a:rPr lang="pt-BR" dirty="0" smtClean="0"/>
              <a:t>)</a:t>
            </a:r>
            <a:endParaRPr lang="pt-BR" dirty="0" smtClean="0"/>
          </a:p>
          <a:p>
            <a:pPr lvl="1"/>
            <a:r>
              <a:rPr lang="pt-BR" dirty="0" smtClean="0"/>
              <a:t>Mais conhecido</a:t>
            </a:r>
            <a:endParaRPr lang="pt-BR" dirty="0" smtClean="0"/>
          </a:p>
          <a:p>
            <a:pPr lvl="1"/>
            <a:r>
              <a:rPr lang="pt-BR" dirty="0" smtClean="0"/>
              <a:t>Publicado em 1978</a:t>
            </a:r>
            <a:endParaRPr lang="pt-BR" dirty="0" smtClean="0"/>
          </a:p>
          <a:p>
            <a:pPr lvl="1"/>
            <a:r>
              <a:rPr lang="pt-BR" dirty="0" smtClean="0"/>
              <a:t>protegido por patente (nos EUA) – proibida exportação de produtos que o usam</a:t>
            </a:r>
            <a:endParaRPr lang="pt-BR" dirty="0" smtClean="0"/>
          </a:p>
          <a:p>
            <a:endParaRPr lang="pt-BR" sz="800" dirty="0" smtClean="0"/>
          </a:p>
          <a:p>
            <a:r>
              <a:rPr lang="pt-BR" dirty="0" err="1" smtClean="0"/>
              <a:t>Exponential</a:t>
            </a:r>
            <a:r>
              <a:rPr lang="pt-BR" dirty="0" smtClean="0"/>
              <a:t> </a:t>
            </a:r>
            <a:r>
              <a:rPr lang="pt-BR" dirty="0" err="1" smtClean="0"/>
              <a:t>Key</a:t>
            </a:r>
            <a:r>
              <a:rPr lang="pt-BR" dirty="0" smtClean="0"/>
              <a:t> Exchange</a:t>
            </a:r>
            <a:endParaRPr lang="pt-BR" dirty="0" smtClean="0"/>
          </a:p>
          <a:p>
            <a:pPr lvl="1"/>
            <a:r>
              <a:rPr lang="pt-BR" dirty="0" smtClean="0"/>
              <a:t>mecanismo para a criação de uma conexão secreta entre dois correspondentes</a:t>
            </a:r>
            <a:endParaRPr lang="pt-BR" dirty="0" smtClean="0"/>
          </a:p>
          <a:p>
            <a:pPr lvl="1"/>
            <a:r>
              <a:rPr lang="pt-BR" dirty="0" smtClean="0"/>
              <a:t>Algoritmo </a:t>
            </a:r>
            <a:r>
              <a:rPr lang="pt-BR" dirty="0" err="1" smtClean="0"/>
              <a:t>Diffie-Hellman</a:t>
            </a: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RSA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X escolhe 2 números primos p e q, de pelo menos 256 bits, e define n = </a:t>
            </a:r>
            <a:r>
              <a:rPr lang="pt-BR" dirty="0" err="1" smtClean="0"/>
              <a:t>pq</a:t>
            </a:r>
            <a:endParaRPr lang="pt-BR" dirty="0" smtClean="0"/>
          </a:p>
          <a:p>
            <a:endParaRPr lang="pt-BR" sz="900" dirty="0" smtClean="0"/>
          </a:p>
          <a:p>
            <a:r>
              <a:rPr lang="pt-BR" dirty="0" smtClean="0"/>
              <a:t>X escolhe um número </a:t>
            </a:r>
            <a:r>
              <a:rPr lang="pt-BR" i="1" dirty="0" smtClean="0"/>
              <a:t>c,</a:t>
            </a:r>
            <a:r>
              <a:rPr lang="pt-BR" dirty="0" smtClean="0"/>
              <a:t> primo entre si com (p-1)(q-1) e  (1 &lt; c &lt; (p-1)(q-1)) e </a:t>
            </a:r>
            <a:r>
              <a:rPr lang="pt-BR" i="1" dirty="0" smtClean="0"/>
              <a:t>d</a:t>
            </a:r>
            <a:r>
              <a:rPr lang="pt-BR" dirty="0" smtClean="0"/>
              <a:t>, tal que:</a:t>
            </a:r>
            <a:endParaRPr lang="pt-BR" dirty="0" smtClean="0"/>
          </a:p>
          <a:p>
            <a:pPr lvl="1"/>
            <a:r>
              <a:rPr lang="da-DK" dirty="0" smtClean="0"/>
              <a:t>cd = 1 mod (p-1)(q-1) </a:t>
            </a:r>
            <a:endParaRPr lang="da-DK" dirty="0" smtClean="0"/>
          </a:p>
          <a:p>
            <a:endParaRPr lang="pt-BR" sz="900" dirty="0" smtClean="0"/>
          </a:p>
          <a:p>
            <a:r>
              <a:rPr lang="pt-BR" dirty="0" smtClean="0"/>
              <a:t>Então temos CX = (c,n) é a chave pública e DX = (d,n) é a chave privada de X</a:t>
            </a:r>
            <a:endParaRPr lang="pt-BR" dirty="0" smtClean="0"/>
          </a:p>
          <a:p>
            <a:endParaRPr lang="pt-BR" sz="900" dirty="0" smtClean="0"/>
          </a:p>
          <a:p>
            <a:r>
              <a:rPr lang="pt-BR" dirty="0" smtClean="0"/>
              <a:t>Cifrar: O = </a:t>
            </a:r>
            <a:r>
              <a:rPr lang="pt-BR" dirty="0" err="1" smtClean="0"/>
              <a:t>A</a:t>
            </a:r>
            <a:r>
              <a:rPr lang="pt-BR" baseline="46000" dirty="0" err="1" smtClean="0"/>
              <a:t>c</a:t>
            </a:r>
            <a:r>
              <a:rPr lang="pt-BR" baseline="46000" dirty="0" smtClean="0"/>
              <a:t> </a:t>
            </a:r>
            <a:r>
              <a:rPr lang="pt-BR" dirty="0" err="1" smtClean="0"/>
              <a:t>mod</a:t>
            </a:r>
            <a:r>
              <a:rPr lang="pt-BR" dirty="0" smtClean="0"/>
              <a:t> n</a:t>
            </a:r>
            <a:endParaRPr lang="pt-BR" dirty="0" smtClean="0"/>
          </a:p>
          <a:p>
            <a:endParaRPr lang="pt-BR" sz="900" dirty="0" smtClean="0"/>
          </a:p>
          <a:p>
            <a:r>
              <a:rPr lang="pt-BR" dirty="0" smtClean="0"/>
              <a:t>Decifrar:  A = </a:t>
            </a:r>
            <a:r>
              <a:rPr lang="pt-BR" dirty="0" err="1" smtClean="0"/>
              <a:t>O</a:t>
            </a:r>
            <a:r>
              <a:rPr lang="pt-BR" baseline="46000" dirty="0" err="1" smtClean="0"/>
              <a:t>d</a:t>
            </a:r>
            <a:r>
              <a:rPr lang="pt-BR" dirty="0" smtClean="0"/>
              <a:t> </a:t>
            </a:r>
            <a:r>
              <a:rPr lang="pt-BR" dirty="0" err="1" smtClean="0"/>
              <a:t>mod</a:t>
            </a:r>
            <a:r>
              <a:rPr lang="pt-BR" dirty="0" smtClean="0"/>
              <a:t> n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		= </a:t>
            </a:r>
            <a:r>
              <a:rPr lang="pt-BR" dirty="0" err="1" smtClean="0"/>
              <a:t>A</a:t>
            </a:r>
            <a:r>
              <a:rPr lang="pt-BR" baseline="46000" dirty="0" err="1" smtClean="0"/>
              <a:t>cd</a:t>
            </a:r>
            <a:r>
              <a:rPr lang="pt-BR" baseline="46000" dirty="0" smtClean="0"/>
              <a:t>  </a:t>
            </a:r>
            <a:r>
              <a:rPr lang="pt-BR" dirty="0" err="1" smtClean="0"/>
              <a:t>mod</a:t>
            </a:r>
            <a:r>
              <a:rPr lang="pt-BR" dirty="0" smtClean="0"/>
              <a:t> n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		= A </a:t>
            </a:r>
            <a:r>
              <a:rPr lang="pt-BR" dirty="0" err="1" smtClean="0"/>
              <a:t>mod</a:t>
            </a:r>
            <a:r>
              <a:rPr lang="pt-BR" dirty="0" smtClean="0"/>
              <a:t> n</a:t>
            </a:r>
            <a:endParaRPr lang="pt-BR" dirty="0" smtClean="0"/>
          </a:p>
          <a:p>
            <a:endParaRPr lang="pt-BR" sz="900" dirty="0" smtClean="0"/>
          </a:p>
          <a:p>
            <a:r>
              <a:rPr lang="pt-BR" dirty="0" smtClean="0"/>
              <a:t>Simetria: CX [DX [A]] = DX [CX [A]] = A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Criptografia Assimétrica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Vantagens:</a:t>
            </a:r>
            <a:endParaRPr lang="pt-BR" dirty="0" smtClean="0"/>
          </a:p>
          <a:p>
            <a:pPr lvl="1"/>
            <a:r>
              <a:rPr lang="pt-BR" dirty="0" smtClean="0"/>
              <a:t>Seguro</a:t>
            </a:r>
            <a:endParaRPr lang="pt-BR" dirty="0" smtClean="0"/>
          </a:p>
          <a:p>
            <a:pPr lvl="1"/>
            <a:r>
              <a:rPr lang="pt-BR" dirty="0" smtClean="0"/>
              <a:t>Não há compartilhamento de segredos</a:t>
            </a:r>
            <a:endParaRPr lang="pt-BR" dirty="0" smtClean="0"/>
          </a:p>
          <a:p>
            <a:pPr lvl="1"/>
            <a:r>
              <a:rPr lang="pt-BR" dirty="0" smtClean="0"/>
              <a:t>Sem relacionamento prévio</a:t>
            </a:r>
            <a:endParaRPr lang="pt-BR" dirty="0" smtClean="0"/>
          </a:p>
          <a:p>
            <a:pPr lvl="1"/>
            <a:r>
              <a:rPr lang="pt-BR" dirty="0" smtClean="0"/>
              <a:t>Fácil administração</a:t>
            </a:r>
            <a:endParaRPr lang="pt-BR" dirty="0" smtClean="0"/>
          </a:p>
          <a:p>
            <a:pPr lvl="1"/>
            <a:r>
              <a:rPr lang="pt-BR" dirty="0" smtClean="0"/>
              <a:t>Poucas chaves</a:t>
            </a:r>
            <a:endParaRPr lang="pt-BR" dirty="0" smtClean="0"/>
          </a:p>
          <a:p>
            <a:pPr lvl="1"/>
            <a:r>
              <a:rPr lang="pt-BR" dirty="0" smtClean="0"/>
              <a:t>Suporta </a:t>
            </a:r>
            <a:r>
              <a:rPr lang="pt-BR" dirty="0" err="1" smtClean="0"/>
              <a:t>não-repúdio</a:t>
            </a:r>
            <a:endParaRPr lang="pt-BR" dirty="0" smtClean="0"/>
          </a:p>
          <a:p>
            <a:endParaRPr lang="pt-BR" sz="800" dirty="0" smtClean="0"/>
          </a:p>
          <a:p>
            <a:r>
              <a:rPr lang="pt-BR" dirty="0" smtClean="0"/>
              <a:t>Desvantagens</a:t>
            </a:r>
            <a:endParaRPr lang="pt-BR" dirty="0" smtClean="0"/>
          </a:p>
          <a:p>
            <a:pPr lvl="1"/>
            <a:r>
              <a:rPr lang="pt-BR" dirty="0" smtClean="0"/>
              <a:t>Mais lenta do que a chave simétrica</a:t>
            </a:r>
            <a:endParaRPr lang="pt-BR" dirty="0" smtClean="0"/>
          </a:p>
          <a:p>
            <a:pPr lvl="1"/>
            <a:r>
              <a:rPr lang="pt-BR" dirty="0" smtClean="0"/>
              <a:t>O texto é muito maior do que com a chave simétrica</a:t>
            </a:r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Tamanho das Chaves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 força da criptografia é geralmente descrita em termos do tamanho da chave usada</a:t>
            </a:r>
            <a:endParaRPr lang="pt-BR" dirty="0" smtClean="0"/>
          </a:p>
          <a:p>
            <a:pPr lvl="1" algn="just"/>
            <a:r>
              <a:rPr lang="pt-BR" dirty="0" smtClean="0"/>
              <a:t>RC4 128-bit é melhor que RC4 40-bit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Algoritmos diferentes requerem tamanhos diferentes de chaves para terem a mesma força</a:t>
            </a:r>
            <a:endParaRPr lang="pt-BR" dirty="0" smtClean="0"/>
          </a:p>
          <a:p>
            <a:pPr lvl="1" algn="just"/>
            <a:r>
              <a:rPr lang="pt-BR" dirty="0" smtClean="0"/>
              <a:t>RC4 128-bit é melhor que RSA 128-bit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Por isso algoritmos de chave pública devem ter chaves maiores</a:t>
            </a:r>
            <a:endParaRPr lang="pt-BR" dirty="0" smtClean="0"/>
          </a:p>
          <a:p>
            <a:pPr lvl="1" algn="just"/>
            <a:r>
              <a:rPr lang="pt-BR" dirty="0" smtClean="0"/>
              <a:t>512-bit para o RSA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EUA: restrições governamentais</a:t>
            </a:r>
            <a:endParaRPr lang="pt-BR" dirty="0" smtClean="0"/>
          </a:p>
          <a:p>
            <a:pPr lvl="1" algn="just"/>
            <a:r>
              <a:rPr lang="pt-BR" dirty="0" smtClean="0"/>
              <a:t>Máximo 40-bit para chave secreta</a:t>
            </a:r>
            <a:endParaRPr lang="pt-B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Message</a:t>
            </a:r>
            <a:r>
              <a:rPr lang="pt-BR" dirty="0" smtClean="0"/>
              <a:t> </a:t>
            </a:r>
            <a:r>
              <a:rPr lang="pt-BR" dirty="0" err="1" smtClean="0"/>
              <a:t>Digest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“Resumo” da mensagem</a:t>
            </a:r>
            <a:endParaRPr lang="pt-BR" dirty="0" smtClean="0"/>
          </a:p>
          <a:p>
            <a:pPr lvl="1"/>
            <a:endParaRPr lang="pt-BR" sz="500" dirty="0" smtClean="0"/>
          </a:p>
          <a:p>
            <a:r>
              <a:rPr lang="pt-BR" dirty="0" smtClean="0"/>
              <a:t>Uso de uma função </a:t>
            </a:r>
            <a:r>
              <a:rPr lang="pt-BR" i="1" dirty="0" err="1" smtClean="0"/>
              <a:t>hash</a:t>
            </a:r>
            <a:endParaRPr lang="pt-BR" i="1" dirty="0" smtClean="0"/>
          </a:p>
          <a:p>
            <a:pPr lvl="1"/>
            <a:r>
              <a:rPr lang="pt-BR" dirty="0" smtClean="0"/>
              <a:t>Recebe uma entrada de tamanho variável e gera uma saída (</a:t>
            </a:r>
            <a:r>
              <a:rPr lang="pt-BR" dirty="0" err="1" smtClean="0"/>
              <a:t>message</a:t>
            </a:r>
            <a:r>
              <a:rPr lang="pt-BR" dirty="0" smtClean="0"/>
              <a:t> </a:t>
            </a:r>
            <a:r>
              <a:rPr lang="pt-BR" dirty="0" err="1" smtClean="0"/>
              <a:t>digest</a:t>
            </a:r>
            <a:r>
              <a:rPr lang="pt-BR" dirty="0" smtClean="0"/>
              <a:t> ou </a:t>
            </a:r>
            <a:r>
              <a:rPr lang="pt-BR" i="1" dirty="0" err="1" smtClean="0"/>
              <a:t>hash</a:t>
            </a:r>
            <a:r>
              <a:rPr lang="pt-BR" dirty="0" smtClean="0"/>
              <a:t>) de tamanho fixo</a:t>
            </a:r>
            <a:endParaRPr lang="pt-BR" dirty="0" smtClean="0"/>
          </a:p>
          <a:p>
            <a:endParaRPr lang="pt-BR" sz="800" dirty="0" smtClean="0"/>
          </a:p>
          <a:p>
            <a:r>
              <a:rPr lang="pt-BR" dirty="0" smtClean="0"/>
              <a:t>Passos de um algoritmo de </a:t>
            </a:r>
            <a:r>
              <a:rPr lang="pt-BR" i="1" dirty="0" err="1" smtClean="0"/>
              <a:t>hash</a:t>
            </a:r>
            <a:r>
              <a:rPr lang="pt-BR" dirty="0" smtClean="0"/>
              <a:t>:</a:t>
            </a:r>
            <a:endParaRPr lang="pt-BR" dirty="0" smtClean="0"/>
          </a:p>
          <a:p>
            <a:pPr lvl="1"/>
            <a:r>
              <a:rPr lang="pt-BR" dirty="0" smtClean="0"/>
              <a:t>Estender a mensagem até um múltiplo do bloco básico</a:t>
            </a:r>
            <a:endParaRPr lang="pt-BR" dirty="0" smtClean="0"/>
          </a:p>
          <a:p>
            <a:pPr lvl="1"/>
            <a:r>
              <a:rPr lang="pt-BR" dirty="0" smtClean="0"/>
              <a:t>Fazer múltiplos passos sobre a mensagem estendida, acumulando o valor do “</a:t>
            </a:r>
            <a:r>
              <a:rPr lang="pt-BR" dirty="0" err="1" smtClean="0"/>
              <a:t>digest</a:t>
            </a:r>
            <a:r>
              <a:rPr lang="pt-BR" dirty="0" smtClean="0"/>
              <a:t>”</a:t>
            </a:r>
            <a:endParaRPr lang="pt-BR" dirty="0" smtClean="0"/>
          </a:p>
          <a:p>
            <a:pPr lvl="1"/>
            <a:r>
              <a:rPr lang="pt-BR" dirty="0" smtClean="0"/>
              <a:t>O número de passos e as funções usadas variam entre diferentes algoritmos</a:t>
            </a:r>
            <a:endParaRPr lang="pt-B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Message</a:t>
            </a:r>
            <a:r>
              <a:rPr lang="pt-BR" dirty="0" smtClean="0"/>
              <a:t> </a:t>
            </a:r>
            <a:r>
              <a:rPr lang="pt-BR" dirty="0" err="1" smtClean="0"/>
              <a:t>Digest</a:t>
            </a:r>
            <a:endParaRPr lang="pt-B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83568" y="2204865"/>
            <a:ext cx="7297160" cy="3237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Message</a:t>
            </a:r>
            <a:r>
              <a:rPr lang="pt-BR" dirty="0" smtClean="0"/>
              <a:t> </a:t>
            </a:r>
            <a:r>
              <a:rPr lang="pt-BR" dirty="0" err="1" smtClean="0"/>
              <a:t>Digest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Propriedades dos “</a:t>
            </a:r>
            <a:r>
              <a:rPr lang="pt-BR" dirty="0" err="1" smtClean="0"/>
              <a:t>crypto</a:t>
            </a:r>
            <a:r>
              <a:rPr lang="pt-BR" dirty="0" smtClean="0"/>
              <a:t> </a:t>
            </a:r>
            <a:r>
              <a:rPr lang="pt-BR" dirty="0" err="1" smtClean="0"/>
              <a:t>hashes</a:t>
            </a:r>
            <a:r>
              <a:rPr lang="pt-BR" dirty="0" smtClean="0"/>
              <a:t>”</a:t>
            </a:r>
            <a:endParaRPr lang="pt-BR" dirty="0" smtClean="0"/>
          </a:p>
          <a:p>
            <a:pPr lvl="1" algn="just"/>
            <a:r>
              <a:rPr lang="pt-BR" dirty="0" smtClean="0"/>
              <a:t>Fácil de computar</a:t>
            </a:r>
            <a:endParaRPr lang="pt-BR" dirty="0" smtClean="0"/>
          </a:p>
          <a:p>
            <a:pPr lvl="1" algn="just"/>
            <a:r>
              <a:rPr lang="pt-BR" dirty="0" smtClean="0"/>
              <a:t>Irreversível</a:t>
            </a:r>
            <a:endParaRPr lang="pt-BR" dirty="0" smtClean="0"/>
          </a:p>
          <a:p>
            <a:pPr lvl="2" algn="just"/>
            <a:r>
              <a:rPr lang="pt-BR" dirty="0" smtClean="0"/>
              <a:t>Mesmo conhecendo o </a:t>
            </a:r>
            <a:r>
              <a:rPr lang="pt-BR" dirty="0" err="1" smtClean="0"/>
              <a:t>hash</a:t>
            </a:r>
            <a:r>
              <a:rPr lang="pt-BR" dirty="0" smtClean="0"/>
              <a:t> deve ser impossível descobrir algo sobre o texto original (</a:t>
            </a:r>
            <a:r>
              <a:rPr lang="pt-BR" dirty="0" err="1" smtClean="0"/>
              <a:t>one-way</a:t>
            </a:r>
            <a:r>
              <a:rPr lang="pt-BR" dirty="0" smtClean="0"/>
              <a:t> </a:t>
            </a:r>
            <a:r>
              <a:rPr lang="pt-BR" dirty="0" err="1" smtClean="0"/>
              <a:t>hash</a:t>
            </a:r>
            <a:r>
              <a:rPr lang="pt-BR" dirty="0" smtClean="0"/>
              <a:t>)</a:t>
            </a:r>
            <a:endParaRPr lang="pt-BR" dirty="0" smtClean="0"/>
          </a:p>
          <a:p>
            <a:pPr lvl="1" algn="just"/>
            <a:r>
              <a:rPr lang="pt-BR" dirty="0" smtClean="0"/>
              <a:t>Os padrões de bits gerados devem parecer ser gerados aleatoriamente</a:t>
            </a:r>
            <a:endParaRPr lang="pt-BR" dirty="0" smtClean="0"/>
          </a:p>
          <a:p>
            <a:pPr lvl="2" algn="just"/>
            <a:r>
              <a:rPr lang="pt-BR" dirty="0" smtClean="0"/>
              <a:t>Qualquer saída deve ter uns 50% dos bits com o valor ‘1’</a:t>
            </a:r>
            <a:endParaRPr lang="pt-BR" dirty="0" smtClean="0"/>
          </a:p>
          <a:p>
            <a:pPr lvl="2" algn="just"/>
            <a:r>
              <a:rPr lang="pt-BR" dirty="0" smtClean="0"/>
              <a:t>Duas entradas “próximas” devem gerar saídas</a:t>
            </a:r>
            <a:endParaRPr lang="pt-BR" dirty="0" smtClean="0"/>
          </a:p>
          <a:p>
            <a:pPr lvl="2" algn="just"/>
            <a:r>
              <a:rPr lang="pt-BR" dirty="0" smtClean="0"/>
              <a:t>“distantes”</a:t>
            </a:r>
            <a:endParaRPr lang="pt-BR" dirty="0" smtClean="0"/>
          </a:p>
          <a:p>
            <a:pPr lvl="1" algn="just"/>
            <a:r>
              <a:rPr lang="pt-BR" dirty="0" smtClean="0"/>
              <a:t>Deve ser impraticável encontrar duas mensagens distintas que dão o mesmo </a:t>
            </a:r>
            <a:r>
              <a:rPr lang="pt-BR" i="1" dirty="0" err="1" smtClean="0"/>
              <a:t>hash</a:t>
            </a:r>
            <a:endParaRPr lang="pt-BR" i="1" dirty="0" smtClean="0"/>
          </a:p>
          <a:p>
            <a:pPr lvl="1" algn="just"/>
            <a:r>
              <a:rPr lang="pt-BR" dirty="0" smtClean="0"/>
              <a:t>Também utilizado para prover integridade dos dados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Acredita-se que a criptografia tenha sido utilizada desde o ano 1900 a.C. no Egito, através da descoberta de hieróglifos utilizados por um escriba que estavam fora das padrões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Por volta de 600 a.C., os hebreus utilizaram um esquema de criptografia conhecido com </a:t>
            </a:r>
            <a:r>
              <a:rPr lang="pt-BR" dirty="0" err="1" smtClean="0"/>
              <a:t>Atbash</a:t>
            </a:r>
            <a:r>
              <a:rPr lang="pt-BR" dirty="0" smtClean="0"/>
              <a:t>, na escrita da história da Torre de Babel (livro de Jeremias)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15616" y="5229200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Normal: </a:t>
            </a:r>
            <a:r>
              <a:rPr lang="pt-BR" cap="all" dirty="0"/>
              <a:t>a b c d e f g h i j k l m n o p q r s t u v w x y z </a:t>
            </a:r>
            <a:endParaRPr lang="pt-BR" cap="all" dirty="0" smtClean="0"/>
          </a:p>
          <a:p>
            <a:r>
              <a:rPr lang="pt-BR" dirty="0" smtClean="0"/>
              <a:t>Código</a:t>
            </a:r>
            <a:r>
              <a:rPr lang="pt-BR" dirty="0"/>
              <a:t>: Z Y X W V U T S R Q P O N M L K J I H G F E D C B 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Message</a:t>
            </a:r>
            <a:r>
              <a:rPr lang="pt-BR" dirty="0" smtClean="0"/>
              <a:t> </a:t>
            </a:r>
            <a:r>
              <a:rPr lang="pt-BR" dirty="0" err="1" smtClean="0"/>
              <a:t>Digest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7715200" cy="4873752"/>
          </a:xfrm>
        </p:spPr>
        <p:txBody>
          <a:bodyPr>
            <a:normAutofit/>
          </a:bodyPr>
          <a:lstStyle/>
          <a:p>
            <a:r>
              <a:rPr lang="pt-BR" dirty="0" smtClean="0"/>
              <a:t>Usos</a:t>
            </a:r>
            <a:endParaRPr lang="pt-BR" dirty="0" smtClean="0"/>
          </a:p>
          <a:p>
            <a:pPr lvl="1"/>
            <a:r>
              <a:rPr lang="pt-BR" dirty="0" smtClean="0"/>
              <a:t>Integridade dos dados</a:t>
            </a:r>
            <a:endParaRPr lang="pt-BR" dirty="0" smtClean="0"/>
          </a:p>
          <a:p>
            <a:pPr lvl="2"/>
            <a:r>
              <a:rPr lang="pt-BR" dirty="0" smtClean="0"/>
              <a:t>Evita </a:t>
            </a:r>
            <a:r>
              <a:rPr lang="pt-BR" dirty="0" err="1" smtClean="0"/>
              <a:t>tampering</a:t>
            </a:r>
            <a:endParaRPr lang="pt-BR" dirty="0" smtClean="0"/>
          </a:p>
          <a:p>
            <a:pPr lvl="2"/>
            <a:r>
              <a:rPr lang="pt-BR" dirty="0" smtClean="0"/>
              <a:t>HMAC - </a:t>
            </a:r>
            <a:r>
              <a:rPr lang="pt-BR" dirty="0" err="1" smtClean="0"/>
              <a:t>Hash-based</a:t>
            </a:r>
            <a:r>
              <a:rPr lang="pt-BR" dirty="0" smtClean="0"/>
              <a:t> </a:t>
            </a:r>
            <a:r>
              <a:rPr lang="pt-BR" dirty="0" err="1" smtClean="0"/>
              <a:t>Message</a:t>
            </a:r>
            <a:r>
              <a:rPr lang="pt-BR" dirty="0" smtClean="0"/>
              <a:t> Authentication </a:t>
            </a:r>
            <a:r>
              <a:rPr lang="pt-BR" dirty="0" err="1" smtClean="0"/>
              <a:t>Code</a:t>
            </a:r>
            <a:endParaRPr lang="pt-BR" dirty="0" smtClean="0"/>
          </a:p>
          <a:p>
            <a:pPr lvl="3"/>
            <a:r>
              <a:rPr lang="pt-BR" dirty="0" smtClean="0"/>
              <a:t>Criptografia do </a:t>
            </a:r>
            <a:r>
              <a:rPr lang="pt-BR" dirty="0" err="1" smtClean="0"/>
              <a:t>hash</a:t>
            </a:r>
            <a:r>
              <a:rPr lang="pt-BR" dirty="0" smtClean="0"/>
              <a:t> da mensagem, com uma chave secreta</a:t>
            </a:r>
            <a:endParaRPr lang="pt-BR" dirty="0" smtClean="0"/>
          </a:p>
          <a:p>
            <a:pPr lvl="3"/>
            <a:endParaRPr lang="pt-BR" sz="800" dirty="0" smtClean="0"/>
          </a:p>
          <a:p>
            <a:pPr lvl="1"/>
            <a:r>
              <a:rPr lang="pt-BR" dirty="0" smtClean="0"/>
              <a:t>Autenticação de senhas</a:t>
            </a:r>
            <a:endParaRPr lang="pt-BR" dirty="0" smtClean="0"/>
          </a:p>
          <a:p>
            <a:pPr lvl="2"/>
            <a:r>
              <a:rPr lang="pt-BR" dirty="0" smtClean="0"/>
              <a:t>Sistemas podem manter </a:t>
            </a:r>
            <a:r>
              <a:rPr lang="pt-BR" dirty="0" err="1" smtClean="0"/>
              <a:t>hash</a:t>
            </a:r>
            <a:r>
              <a:rPr lang="pt-BR" dirty="0" smtClean="0"/>
              <a:t> das senhas, ao invés das senhas</a:t>
            </a:r>
            <a:endParaRPr lang="pt-BR" dirty="0" smtClean="0"/>
          </a:p>
          <a:p>
            <a:pPr lvl="2"/>
            <a:r>
              <a:rPr lang="pt-BR" dirty="0" smtClean="0"/>
              <a:t>Pode ser necessário uso de números aleatórios</a:t>
            </a:r>
            <a:endParaRPr lang="pt-BR" dirty="0" smtClean="0"/>
          </a:p>
          <a:p>
            <a:pPr lvl="3"/>
            <a:r>
              <a:rPr lang="pt-BR" dirty="0" err="1" smtClean="0"/>
              <a:t>Nonces</a:t>
            </a:r>
            <a:r>
              <a:rPr lang="pt-BR" dirty="0" smtClean="0"/>
              <a:t> (número arbitrário que só pode ser utilizado uma vez)</a:t>
            </a:r>
            <a:endParaRPr lang="pt-B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Message</a:t>
            </a:r>
            <a:r>
              <a:rPr lang="pt-BR" dirty="0" smtClean="0"/>
              <a:t> </a:t>
            </a:r>
            <a:r>
              <a:rPr lang="pt-BR" dirty="0" err="1" smtClean="0"/>
              <a:t>Digest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Exemplos de algoritmos de </a:t>
            </a:r>
            <a:r>
              <a:rPr lang="pt-BR" dirty="0" err="1" smtClean="0"/>
              <a:t>hash</a:t>
            </a:r>
            <a:r>
              <a:rPr lang="pt-BR" dirty="0" smtClean="0"/>
              <a:t>:</a:t>
            </a:r>
            <a:endParaRPr lang="pt-BR" dirty="0" smtClean="0"/>
          </a:p>
          <a:p>
            <a:endParaRPr lang="pt-BR" sz="800" dirty="0" smtClean="0"/>
          </a:p>
          <a:p>
            <a:pPr lvl="1"/>
            <a:r>
              <a:rPr lang="da-DK" dirty="0" smtClean="0"/>
              <a:t>MD2 (Message Digest 2) - Kalisk/1992</a:t>
            </a:r>
            <a:endParaRPr lang="da-DK" dirty="0" smtClean="0"/>
          </a:p>
          <a:p>
            <a:pPr lvl="2"/>
            <a:r>
              <a:rPr lang="pt-BR" dirty="0" smtClean="0"/>
              <a:t>bloco=128 bits; passos=2; </a:t>
            </a:r>
            <a:r>
              <a:rPr lang="pt-BR" dirty="0" err="1" smtClean="0"/>
              <a:t>digest</a:t>
            </a:r>
            <a:r>
              <a:rPr lang="pt-BR" dirty="0" smtClean="0"/>
              <a:t>=128 bits</a:t>
            </a:r>
            <a:endParaRPr lang="pt-BR" dirty="0" smtClean="0"/>
          </a:p>
          <a:p>
            <a:pPr lvl="1"/>
            <a:endParaRPr lang="pt-BR" sz="800" dirty="0" smtClean="0"/>
          </a:p>
          <a:p>
            <a:pPr lvl="1"/>
            <a:r>
              <a:rPr lang="pt-BR" dirty="0" smtClean="0"/>
              <a:t>MD4 (</a:t>
            </a:r>
            <a:r>
              <a:rPr lang="pt-BR" dirty="0" err="1" smtClean="0"/>
              <a:t>Message</a:t>
            </a:r>
            <a:r>
              <a:rPr lang="pt-BR" dirty="0" smtClean="0"/>
              <a:t> </a:t>
            </a:r>
            <a:r>
              <a:rPr lang="pt-BR" dirty="0" err="1" smtClean="0"/>
              <a:t>Digest</a:t>
            </a:r>
            <a:r>
              <a:rPr lang="pt-BR" dirty="0" smtClean="0"/>
              <a:t> 4) - </a:t>
            </a:r>
            <a:r>
              <a:rPr lang="pt-BR" dirty="0" err="1" smtClean="0"/>
              <a:t>Rivest</a:t>
            </a:r>
            <a:r>
              <a:rPr lang="pt-BR" dirty="0" smtClean="0"/>
              <a:t>/1992</a:t>
            </a:r>
            <a:endParaRPr lang="pt-BR" dirty="0" smtClean="0"/>
          </a:p>
          <a:p>
            <a:pPr lvl="2"/>
            <a:r>
              <a:rPr lang="pt-BR" dirty="0" smtClean="0"/>
              <a:t>bloco=512 bits; passos=3; </a:t>
            </a:r>
            <a:r>
              <a:rPr lang="pt-BR" dirty="0" err="1" smtClean="0"/>
              <a:t>digest</a:t>
            </a:r>
            <a:r>
              <a:rPr lang="pt-BR" dirty="0" smtClean="0"/>
              <a:t>=128 bits</a:t>
            </a:r>
            <a:endParaRPr lang="pt-BR" dirty="0" smtClean="0"/>
          </a:p>
          <a:p>
            <a:pPr lvl="1"/>
            <a:endParaRPr lang="pt-BR" sz="800" dirty="0" smtClean="0"/>
          </a:p>
          <a:p>
            <a:pPr lvl="1"/>
            <a:r>
              <a:rPr lang="pt-BR" dirty="0" smtClean="0"/>
              <a:t>MD5 (</a:t>
            </a:r>
            <a:r>
              <a:rPr lang="pt-BR" dirty="0" err="1" smtClean="0"/>
              <a:t>Message</a:t>
            </a:r>
            <a:r>
              <a:rPr lang="pt-BR" dirty="0" smtClean="0"/>
              <a:t> </a:t>
            </a:r>
            <a:r>
              <a:rPr lang="pt-BR" dirty="0" err="1" smtClean="0"/>
              <a:t>Digest</a:t>
            </a:r>
            <a:r>
              <a:rPr lang="pt-BR" dirty="0" smtClean="0"/>
              <a:t> 5) - </a:t>
            </a:r>
            <a:r>
              <a:rPr lang="pt-BR" dirty="0" err="1" smtClean="0"/>
              <a:t>Rivest</a:t>
            </a:r>
            <a:r>
              <a:rPr lang="pt-BR" dirty="0" smtClean="0"/>
              <a:t>/1992</a:t>
            </a:r>
            <a:endParaRPr lang="pt-BR" dirty="0" smtClean="0"/>
          </a:p>
          <a:p>
            <a:pPr lvl="2"/>
            <a:r>
              <a:rPr lang="pt-BR" dirty="0" smtClean="0"/>
              <a:t>bloco=512 bits; passos=4; </a:t>
            </a:r>
            <a:r>
              <a:rPr lang="pt-BR" dirty="0" err="1" smtClean="0"/>
              <a:t>digest</a:t>
            </a:r>
            <a:r>
              <a:rPr lang="pt-BR" dirty="0" smtClean="0"/>
              <a:t>=128 bits</a:t>
            </a:r>
            <a:endParaRPr lang="pt-BR" dirty="0" smtClean="0"/>
          </a:p>
          <a:p>
            <a:pPr lvl="1"/>
            <a:endParaRPr lang="en-US" sz="800" dirty="0" smtClean="0"/>
          </a:p>
          <a:p>
            <a:pPr lvl="1"/>
            <a:r>
              <a:rPr lang="en-US" dirty="0" smtClean="0"/>
              <a:t>SHA-1 (Secure Hash Algorithm) - NIST/1993</a:t>
            </a:r>
            <a:endParaRPr lang="en-US" dirty="0" smtClean="0"/>
          </a:p>
          <a:p>
            <a:pPr lvl="2"/>
            <a:r>
              <a:rPr lang="pt-BR" dirty="0" smtClean="0"/>
              <a:t>bloco=512 bits; passos=5; </a:t>
            </a:r>
            <a:r>
              <a:rPr lang="pt-BR" dirty="0" err="1" smtClean="0"/>
              <a:t>digest</a:t>
            </a:r>
            <a:r>
              <a:rPr lang="pt-BR" dirty="0" smtClean="0"/>
              <a:t>=160 bits</a:t>
            </a:r>
            <a:endParaRPr lang="pt-B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Distribuição / Troca de chaves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Formas de distribuição de chaves simétricas</a:t>
            </a:r>
            <a:endParaRPr lang="pt-BR" dirty="0" smtClean="0"/>
          </a:p>
          <a:p>
            <a:pPr lvl="1"/>
            <a:r>
              <a:rPr lang="pt-BR" dirty="0" smtClean="0"/>
              <a:t>Distribuição manual</a:t>
            </a:r>
            <a:endParaRPr lang="pt-BR" dirty="0" smtClean="0"/>
          </a:p>
          <a:p>
            <a:pPr lvl="1"/>
            <a:r>
              <a:rPr lang="pt-BR" dirty="0" smtClean="0"/>
              <a:t>Criptografia de chave pública</a:t>
            </a:r>
            <a:endParaRPr lang="pt-BR" dirty="0" smtClean="0"/>
          </a:p>
          <a:p>
            <a:pPr lvl="1"/>
            <a:r>
              <a:rPr lang="pt-BR" dirty="0" smtClean="0"/>
              <a:t>Algoritmo de troca de chave</a:t>
            </a:r>
            <a:endParaRPr lang="pt-BR" dirty="0" smtClean="0"/>
          </a:p>
          <a:p>
            <a:pPr lvl="2"/>
            <a:r>
              <a:rPr lang="pt-BR" dirty="0" smtClean="0"/>
              <a:t>Algoritmo </a:t>
            </a:r>
            <a:r>
              <a:rPr lang="pt-BR" dirty="0" err="1" smtClean="0"/>
              <a:t>Diffie-Hellman</a:t>
            </a:r>
            <a:endParaRPr lang="pt-BR" dirty="0" smtClean="0"/>
          </a:p>
          <a:p>
            <a:pPr lvl="2"/>
            <a:endParaRPr lang="pt-BR" sz="800" dirty="0" smtClean="0"/>
          </a:p>
          <a:p>
            <a:r>
              <a:rPr lang="pt-BR" dirty="0" smtClean="0"/>
              <a:t>Verificação de chaves públicas</a:t>
            </a:r>
            <a:endParaRPr lang="pt-BR" dirty="0" smtClean="0"/>
          </a:p>
          <a:p>
            <a:pPr lvl="1"/>
            <a:r>
              <a:rPr lang="pt-BR" dirty="0" smtClean="0"/>
              <a:t>Certificados digitais</a:t>
            </a:r>
            <a:endParaRPr lang="pt-BR" dirty="0" smtClean="0"/>
          </a:p>
          <a:p>
            <a:pPr lvl="1"/>
            <a:r>
              <a:rPr lang="pt-BR" dirty="0" err="1" smtClean="0"/>
              <a:t>Fingerprint</a:t>
            </a:r>
            <a:endParaRPr lang="pt-BR" dirty="0" smtClean="0"/>
          </a:p>
          <a:p>
            <a:pPr lvl="2"/>
            <a:r>
              <a:rPr lang="pt-BR" dirty="0" smtClean="0"/>
              <a:t>Representação hexadecimal do </a:t>
            </a:r>
            <a:r>
              <a:rPr lang="pt-BR" dirty="0" err="1" smtClean="0"/>
              <a:t>hash</a:t>
            </a:r>
            <a:r>
              <a:rPr lang="pt-BR" dirty="0" smtClean="0"/>
              <a:t> da chave pública</a:t>
            </a:r>
            <a:endParaRPr lang="pt-BR" dirty="0" smtClean="0"/>
          </a:p>
          <a:p>
            <a:pPr lvl="2"/>
            <a:endParaRPr lang="pt-BR" sz="800" dirty="0" smtClean="0"/>
          </a:p>
          <a:p>
            <a:r>
              <a:rPr lang="pt-BR" dirty="0" smtClean="0"/>
              <a:t>Chave de sessão</a:t>
            </a:r>
            <a:endParaRPr lang="pt-BR" dirty="0" smtClean="0"/>
          </a:p>
          <a:p>
            <a:pPr lvl="1"/>
            <a:r>
              <a:rPr lang="pt-BR" dirty="0" smtClean="0"/>
              <a:t>Chave secreta válida para apenas uma sessão</a:t>
            </a:r>
            <a:endParaRPr lang="pt-B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altLang="pt-BR" dirty="0" smtClean="0"/>
              <a:t>Terceiro Trabalho de Prog. com Arquivos</a:t>
            </a:r>
            <a:endParaRPr lang="x-none" altLang="pt-BR" dirty="0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>
                <a:latin typeface="Century Schoolbook L" charset="0"/>
              </a:rPr>
              <a:t>Tarefa: implementar um sistema de indexação por multi-listas </a:t>
            </a:r>
            <a:r>
              <a:rPr lang="x-none" altLang="pt-BR" dirty="0" smtClean="0">
                <a:latin typeface="Century Schoolbook L" charset="0"/>
              </a:rPr>
              <a:t>(consultar a parte 4 do material)</a:t>
            </a:r>
            <a:r>
              <a:rPr lang="pt-BR" dirty="0" smtClean="0">
                <a:latin typeface="Century Schoolbook L" charset="0"/>
              </a:rPr>
              <a:t>, com as seguintes características:</a:t>
            </a:r>
            <a:endParaRPr lang="pt-BR" dirty="0" smtClean="0">
              <a:latin typeface="Century Schoolbook L" charset="0"/>
            </a:endParaRPr>
          </a:p>
          <a:p>
            <a:pPr lvl="1" algn="just"/>
            <a:r>
              <a:rPr lang="pt-BR" dirty="0" smtClean="0">
                <a:latin typeface="Century Schoolbook L" charset="0"/>
              </a:rPr>
              <a:t>- O arquivo de registros deve ser gerado pelo programa 'gerador_registros.c' disponibilizado.</a:t>
            </a:r>
            <a:endParaRPr lang="pt-BR" dirty="0" smtClean="0">
              <a:latin typeface="Century Schoolbook L" charset="0"/>
            </a:endParaRPr>
          </a:p>
          <a:p>
            <a:pPr lvl="1" algn="just"/>
            <a:r>
              <a:rPr lang="pt-BR" dirty="0" smtClean="0">
                <a:latin typeface="Century Schoolbook L" charset="0"/>
              </a:rPr>
              <a:t>- O arquivo deve ser indexado por qualquer um dos campos para permitir que sejam feitas</a:t>
            </a:r>
            <a:endParaRPr lang="pt-BR" dirty="0" smtClean="0">
              <a:latin typeface="Century Schoolbook L" charset="0"/>
            </a:endParaRPr>
          </a:p>
          <a:p>
            <a:pPr lvl="1" algn="just"/>
            <a:r>
              <a:rPr lang="pt-BR" dirty="0" smtClean="0">
                <a:latin typeface="Century Schoolbook L" charset="0"/>
              </a:rPr>
              <a:t>consultas através dos índices.</a:t>
            </a:r>
            <a:endParaRPr lang="pt-BR" dirty="0" smtClean="0">
              <a:latin typeface="Century Schoolbook L" charset="0"/>
            </a:endParaRPr>
          </a:p>
          <a:p>
            <a:pPr lvl="1"/>
            <a:endParaRPr lang="pt-BR" dirty="0" smtClean="0">
              <a:latin typeface="Century Schoolbook L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altLang="pt-BR" dirty="0" smtClean="0"/>
              <a:t>Terceiro Trabalho de Prog. com Arquivos</a:t>
            </a:r>
            <a:endParaRPr lang="x-none" altLang="pt-BR" dirty="0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20000"/>
          </a:bodyPr>
          <a:lstStyle/>
          <a:p>
            <a:pPr algn="just"/>
            <a:r>
              <a:rPr lang="pt-BR" dirty="0" smtClean="0">
                <a:latin typeface="Century Schoolbook L" charset="0"/>
              </a:rPr>
              <a:t>Apresentação: </a:t>
            </a:r>
            <a:r>
              <a:rPr lang="x-none" altLang="pt-BR" dirty="0" smtClean="0">
                <a:latin typeface="Century Schoolbook L" charset="0"/>
              </a:rPr>
              <a:t>??</a:t>
            </a:r>
            <a:r>
              <a:rPr lang="pt-BR" dirty="0" smtClean="0">
                <a:latin typeface="Century Schoolbook L" charset="0"/>
              </a:rPr>
              <a:t>/07/1</a:t>
            </a:r>
            <a:r>
              <a:rPr lang="x-none" altLang="pt-BR" dirty="0" smtClean="0">
                <a:latin typeface="Century Schoolbook L" charset="0"/>
              </a:rPr>
              <a:t>8</a:t>
            </a:r>
            <a:r>
              <a:rPr lang="pt-BR" dirty="0" smtClean="0">
                <a:latin typeface="Century Schoolbook L" charset="0"/>
              </a:rPr>
              <a:t>, no seguinte formato:</a:t>
            </a:r>
            <a:endParaRPr lang="pt-BR" dirty="0" smtClean="0">
              <a:latin typeface="Century Schoolbook L" charset="0"/>
            </a:endParaRPr>
          </a:p>
          <a:p>
            <a:pPr lvl="1" algn="just"/>
            <a:r>
              <a:rPr lang="pt-BR" dirty="0" smtClean="0">
                <a:latin typeface="Century Schoolbook L" charset="0"/>
              </a:rPr>
              <a:t>- Entrega de um pequeno resumo impresso sobre o tema pesquisado (máximo de 5 páginas,</a:t>
            </a:r>
            <a:endParaRPr lang="pt-BR" dirty="0" smtClean="0">
              <a:latin typeface="Century Schoolbook L" charset="0"/>
            </a:endParaRPr>
          </a:p>
          <a:p>
            <a:pPr lvl="1" algn="just"/>
            <a:r>
              <a:rPr lang="pt-BR" dirty="0" smtClean="0">
                <a:latin typeface="Century Schoolbook L" charset="0"/>
              </a:rPr>
              <a:t>além de capa e referências bibliográficas);</a:t>
            </a:r>
            <a:endParaRPr lang="pt-BR" dirty="0" smtClean="0">
              <a:latin typeface="Century Schoolbook L" charset="0"/>
            </a:endParaRPr>
          </a:p>
          <a:p>
            <a:pPr lvl="1" algn="just"/>
            <a:r>
              <a:rPr lang="pt-BR" dirty="0" smtClean="0">
                <a:latin typeface="Century Schoolbook L" charset="0"/>
              </a:rPr>
              <a:t>- Apresentação do código-fonte e funcionamento do programa;</a:t>
            </a:r>
            <a:endParaRPr lang="pt-BR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- O código-fonte (.c) deve ser enviado para mquinet@</a:t>
            </a:r>
            <a:r>
              <a:rPr lang="x-none" altLang="pt-BR" dirty="0" smtClean="0">
                <a:latin typeface="Century Schoolbook L" charset="0"/>
              </a:rPr>
              <a:t>id</a:t>
            </a:r>
            <a:r>
              <a:rPr lang="pt-BR" dirty="0" smtClean="0">
                <a:latin typeface="Century Schoolbook L" charset="0"/>
              </a:rPr>
              <a:t>.uff.br</a:t>
            </a:r>
            <a:endParaRPr lang="pt-BR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- O aluno que não estiver presente na apresentação receberá somente metade da nota do restante dos integrantes do grupo;</a:t>
            </a:r>
            <a:endParaRPr lang="pt-BR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- Grupos de 3 alunos;</a:t>
            </a:r>
            <a:endParaRPr lang="pt-BR" dirty="0" smtClean="0">
              <a:latin typeface="Century Schoolbook L" charset="0"/>
            </a:endParaRPr>
          </a:p>
          <a:p>
            <a:pPr lvl="1"/>
            <a:endParaRPr lang="pt-BR" dirty="0" smtClean="0">
              <a:latin typeface="Century Schoolbook 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famosa “Cifra de César” consistia em substituir um letra por outra 3 posições à frente no alfabeto;</a:t>
            </a:r>
            <a:endParaRPr lang="pt-BR" dirty="0" smtClean="0"/>
          </a:p>
          <a:p>
            <a:pPr algn="just"/>
            <a:endParaRPr lang="pt-BR" sz="800" dirty="0"/>
          </a:p>
          <a:p>
            <a:pPr algn="just"/>
            <a:r>
              <a:rPr lang="pt-BR" dirty="0"/>
              <a:t>Como quebrar criptografia por substituição</a:t>
            </a:r>
            <a:r>
              <a:rPr lang="pt-BR" dirty="0" smtClean="0"/>
              <a:t>: </a:t>
            </a:r>
            <a:endParaRPr lang="pt-BR" dirty="0" smtClean="0"/>
          </a:p>
          <a:p>
            <a:pPr lvl="1" algn="just"/>
            <a:r>
              <a:rPr lang="pt-BR" dirty="0" smtClean="0"/>
              <a:t>Qual </a:t>
            </a:r>
            <a:r>
              <a:rPr lang="pt-BR" dirty="0"/>
              <a:t>a letra mais comum nos textos em inglês</a:t>
            </a:r>
            <a:r>
              <a:rPr lang="pt-BR" dirty="0" smtClean="0"/>
              <a:t>? </a:t>
            </a:r>
            <a:r>
              <a:rPr lang="pt-BR" dirty="0"/>
              <a:t>Resposta: E. </a:t>
            </a:r>
            <a:endParaRPr lang="pt-BR" dirty="0"/>
          </a:p>
          <a:p>
            <a:pPr lvl="1" algn="just"/>
            <a:r>
              <a:rPr lang="pt-BR" dirty="0" smtClean="0"/>
              <a:t>(</a:t>
            </a:r>
            <a:r>
              <a:rPr lang="pt-BR" dirty="0"/>
              <a:t>1) Usando a frequência das letras nos textos</a:t>
            </a:r>
            <a:r>
              <a:rPr lang="pt-BR" dirty="0" smtClean="0"/>
              <a:t>.</a:t>
            </a:r>
            <a:endParaRPr lang="pt-BR" dirty="0" smtClean="0"/>
          </a:p>
          <a:p>
            <a:pPr lvl="2" algn="just"/>
            <a:r>
              <a:rPr lang="pt-BR" dirty="0" smtClean="0"/>
              <a:t>E </a:t>
            </a:r>
            <a:r>
              <a:rPr lang="pt-BR" dirty="0"/>
              <a:t>= 12.7% T = 9.8% A = 8.1% </a:t>
            </a:r>
            <a:endParaRPr lang="pt-BR" dirty="0"/>
          </a:p>
          <a:p>
            <a:pPr lvl="1" algn="just"/>
            <a:r>
              <a:rPr lang="pt-BR" dirty="0" smtClean="0"/>
              <a:t>(</a:t>
            </a:r>
            <a:r>
              <a:rPr lang="pt-BR" dirty="0"/>
              <a:t>2) Usando frequência das silabas nos textos.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Na Grécia antiga era utilizado um sistema de criptografia chamado de </a:t>
            </a:r>
            <a:r>
              <a:rPr lang="pt-BR" dirty="0" err="1" smtClean="0"/>
              <a:t>Cítala</a:t>
            </a:r>
            <a:r>
              <a:rPr lang="pt-BR" dirty="0" smtClean="0"/>
              <a:t>: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 </a:t>
            </a:r>
            <a:r>
              <a:rPr lang="pt-BR" dirty="0"/>
              <a:t>cifra de </a:t>
            </a:r>
            <a:r>
              <a:rPr lang="pt-BR" dirty="0" err="1" smtClean="0"/>
              <a:t>Vigènere</a:t>
            </a:r>
            <a:r>
              <a:rPr lang="pt-BR" dirty="0" smtClean="0"/>
              <a:t> </a:t>
            </a:r>
            <a:r>
              <a:rPr lang="pt-BR" dirty="0"/>
              <a:t>(séc. 16) é um pouco mais complexa:</a:t>
            </a:r>
            <a:endParaRPr lang="pt-BR" dirty="0"/>
          </a:p>
          <a:p>
            <a:pPr algn="just"/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755576" y="4869160"/>
            <a:ext cx="5247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OCR A Std" pitchFamily="49" charset="0"/>
              </a:rPr>
              <a:t>TEXTO:		</a:t>
            </a:r>
            <a:r>
              <a:rPr lang="pt-BR" dirty="0" err="1" smtClean="0">
                <a:latin typeface="OCR A Std" pitchFamily="49" charset="0"/>
              </a:rPr>
              <a:t>whatanicedaytoday</a:t>
            </a:r>
            <a:endParaRPr lang="pt-BR" dirty="0" smtClean="0">
              <a:latin typeface="OCR A Std" pitchFamily="49" charset="0"/>
            </a:endParaRPr>
          </a:p>
          <a:p>
            <a:r>
              <a:rPr lang="pt-BR" dirty="0" smtClean="0">
                <a:latin typeface="OCR A Std" pitchFamily="49" charset="0"/>
              </a:rPr>
              <a:t>CHAVE:		</a:t>
            </a:r>
            <a:r>
              <a:rPr lang="pt-BR" dirty="0" err="1" smtClean="0">
                <a:latin typeface="OCR A Std" pitchFamily="49" charset="0"/>
              </a:rPr>
              <a:t>cryptocryptocrypt</a:t>
            </a:r>
            <a:endParaRPr lang="pt-BR" dirty="0" smtClean="0">
              <a:latin typeface="OCR A Std" pitchFamily="49" charset="0"/>
            </a:endParaRPr>
          </a:p>
          <a:p>
            <a:r>
              <a:rPr lang="pt-BR" dirty="0" smtClean="0">
                <a:latin typeface="OCR A Std" pitchFamily="49" charset="0"/>
              </a:rPr>
              <a:t>TEXTO CIFRADO	</a:t>
            </a:r>
            <a:r>
              <a:rPr lang="pt-BR" dirty="0" err="1" smtClean="0">
                <a:latin typeface="OCR A Std" pitchFamily="49" charset="0"/>
              </a:rPr>
              <a:t>yyyitbktcstmvfbpr</a:t>
            </a:r>
            <a:endParaRPr lang="pt-BR" dirty="0">
              <a:latin typeface="OCR A Std" pitchFamily="49" charset="0"/>
            </a:endParaRPr>
          </a:p>
        </p:txBody>
      </p:sp>
      <p:pic>
        <p:nvPicPr>
          <p:cNvPr id="1026" name="Picture 2" descr="https://upload.wikimedia.org/wikipedia/commons/thumb/5/51/Skytale.png/199px-Skytale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454" y="2348880"/>
            <a:ext cx="189547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1087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Grelha de </a:t>
            </a:r>
            <a:r>
              <a:rPr lang="pt-BR" dirty="0" err="1" smtClean="0"/>
              <a:t>Vigerène</a:t>
            </a:r>
            <a:r>
              <a:rPr lang="pt-BR" dirty="0" smtClean="0"/>
              <a:t> (</a:t>
            </a:r>
            <a:r>
              <a:rPr lang="pt-BR" i="1" dirty="0" smtClean="0"/>
              <a:t>tabula </a:t>
            </a:r>
            <a:r>
              <a:rPr lang="pt-BR" i="1" dirty="0" err="1" smtClean="0"/>
              <a:t>recta</a:t>
            </a:r>
            <a:r>
              <a:rPr lang="pt-BR" dirty="0" smtClean="0"/>
              <a:t>): cada caractere cifrado corresponde a linha do caractere da chave e a coluna do caractere a ser cifrado</a:t>
            </a:r>
            <a:endParaRPr lang="pt-BR" dirty="0"/>
          </a:p>
        </p:txBody>
      </p:sp>
      <p:pic>
        <p:nvPicPr>
          <p:cNvPr id="7" name="Imagem 6" descr="320px-Vigenère_square_shading.svg.pn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699792" y="2780928"/>
            <a:ext cx="3672408" cy="36724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626968" cy="4873752"/>
          </a:xfrm>
        </p:spPr>
        <p:txBody>
          <a:bodyPr/>
          <a:lstStyle/>
          <a:p>
            <a:pPr algn="just"/>
            <a:r>
              <a:rPr lang="pt-BR" dirty="0" smtClean="0"/>
              <a:t>A partir do século 19, a criptografia passou a ser tema de estudo de muitos matemáticos, o que originou sistemas criptográficos cada vez mais complexos;</a:t>
            </a:r>
            <a:endParaRPr lang="pt-BR" dirty="0" smtClean="0"/>
          </a:p>
          <a:p>
            <a:pPr algn="just"/>
            <a:endParaRPr lang="pt-BR" sz="800" dirty="0" smtClean="0"/>
          </a:p>
          <a:p>
            <a:r>
              <a:rPr lang="pt-BR" dirty="0" smtClean="0"/>
              <a:t>Um dos pontos-chave da II Guerra Mundial, foi a quebra do sistema de criptografia utilizado pelos alemães (Enigma)</a:t>
            </a:r>
            <a:endParaRPr lang="pt-BR" dirty="0"/>
          </a:p>
          <a:p>
            <a:endParaRPr lang="pt-BR" dirty="0"/>
          </a:p>
        </p:txBody>
      </p:sp>
      <p:pic>
        <p:nvPicPr>
          <p:cNvPr id="2050" name="Picture 2" descr="https://upload.wikimedia.org/wikipedia/commons/thumb/a/ae/Enigma.jpg/220px-Enigma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348880"/>
            <a:ext cx="2095500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Conceitos Gerais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7859216" cy="4873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A criptografia moderna faz uso de sistemas computacionais e meios de comunicação amplamente utilizados e tem outras preocupações além de apenas “esconder” a informação original:</a:t>
            </a:r>
            <a:endParaRPr lang="pt-BR" dirty="0" smtClean="0"/>
          </a:p>
          <a:p>
            <a:pPr lvl="1" algn="just"/>
            <a:r>
              <a:rPr lang="pt-BR" b="1" i="1" dirty="0" smtClean="0"/>
              <a:t>confidencialidade</a:t>
            </a:r>
            <a:r>
              <a:rPr lang="pt-BR" dirty="0" smtClean="0"/>
              <a:t>: </a:t>
            </a:r>
            <a:r>
              <a:rPr lang="pt-BR" dirty="0"/>
              <a:t>só o destinatário autorizado deve ser capaz de extrair o conteúdo da mensagem da sua forma cifrada. Além disso, a obtenção de informação sobre o conteúdo da mensagem (como uma distribuição estatística de certos caracteres) não deve ser </a:t>
            </a:r>
            <a:r>
              <a:rPr lang="pt-BR" dirty="0" smtClean="0"/>
              <a:t>possível</a:t>
            </a:r>
            <a:endParaRPr lang="pt-BR" dirty="0"/>
          </a:p>
          <a:p>
            <a:pPr lvl="1" algn="just"/>
            <a:r>
              <a:rPr lang="pt-BR" b="1" i="1" dirty="0" smtClean="0"/>
              <a:t>integridade</a:t>
            </a:r>
            <a:r>
              <a:rPr lang="pt-BR" dirty="0" smtClean="0"/>
              <a:t>: </a:t>
            </a:r>
            <a:r>
              <a:rPr lang="pt-BR" dirty="0"/>
              <a:t>o destinatário deverá ser capaz de determinar se a mensagem foi alterada durante a transmissão.</a:t>
            </a:r>
            <a:endParaRPr lang="pt-BR" dirty="0"/>
          </a:p>
          <a:p>
            <a:pPr lvl="1" algn="just"/>
            <a:r>
              <a:rPr lang="pt-BR" b="1" i="1" dirty="0" smtClean="0"/>
              <a:t>autenticação</a:t>
            </a:r>
            <a:r>
              <a:rPr lang="pt-BR" dirty="0" smtClean="0"/>
              <a:t>: </a:t>
            </a:r>
            <a:r>
              <a:rPr lang="pt-BR" dirty="0"/>
              <a:t>o destinatário deverá ser capaz de identificar o remetente e verificar que foi mesmo ele quem enviou a mensagem.</a:t>
            </a:r>
            <a:endParaRPr lang="pt-BR" dirty="0"/>
          </a:p>
          <a:p>
            <a:pPr lvl="1" algn="just"/>
            <a:r>
              <a:rPr lang="pt-BR" b="1" i="1" dirty="0"/>
              <a:t>não-repúdio</a:t>
            </a:r>
            <a:r>
              <a:rPr lang="pt-BR" dirty="0"/>
              <a:t> ou </a:t>
            </a:r>
            <a:r>
              <a:rPr lang="pt-BR" b="1" i="1" dirty="0"/>
              <a:t>irretratabilidade</a:t>
            </a:r>
            <a:r>
              <a:rPr lang="pt-BR" dirty="0"/>
              <a:t> do emissor: não deverá ser possível ao emissor negar a autoria da mensagem.</a:t>
            </a:r>
            <a:endParaRPr lang="pt-BR" dirty="0"/>
          </a:p>
          <a:p>
            <a:pPr lvl="1"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Conceitos Gerais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Esquema básico de criptografia de arquivos:</a:t>
            </a:r>
            <a:endParaRPr lang="pt-B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331640" y="2564904"/>
            <a:ext cx="5686425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11633</Words>
  <Application>Kingsoft Office WPP</Application>
  <PresentationFormat>Apresentação na tela (4:3)</PresentationFormat>
  <Paragraphs>370</Paragraphs>
  <Slides>34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35" baseType="lpstr">
      <vt:lpstr>Balcão Envidraçado</vt:lpstr>
      <vt:lpstr>Programação com Arquivos Prof. Marcos Quinet</vt:lpstr>
      <vt:lpstr>Visão Geral</vt:lpstr>
      <vt:lpstr>História</vt:lpstr>
      <vt:lpstr>História</vt:lpstr>
      <vt:lpstr>História</vt:lpstr>
      <vt:lpstr>História</vt:lpstr>
      <vt:lpstr>História</vt:lpstr>
      <vt:lpstr>Conceitos Gerais</vt:lpstr>
      <vt:lpstr>Conceitos Gerais</vt:lpstr>
      <vt:lpstr>Conceitos Gerais</vt:lpstr>
      <vt:lpstr>Chave Criptográfica</vt:lpstr>
      <vt:lpstr>Chave Criptográfica</vt:lpstr>
      <vt:lpstr>Chave Criptográficca</vt:lpstr>
      <vt:lpstr>Criptografia Simétrica</vt:lpstr>
      <vt:lpstr>Criptografia Simétrica</vt:lpstr>
      <vt:lpstr>DES</vt:lpstr>
      <vt:lpstr>Skipjack</vt:lpstr>
      <vt:lpstr>IDEA</vt:lpstr>
      <vt:lpstr>Criptografia Simétrica</vt:lpstr>
      <vt:lpstr>Criptografia Assimétrica</vt:lpstr>
      <vt:lpstr>Criptografia Assimétrica</vt:lpstr>
      <vt:lpstr>Criptografia Assimétrica</vt:lpstr>
      <vt:lpstr>Criptografia Assimétrica	</vt:lpstr>
      <vt:lpstr>Método RSA</vt:lpstr>
      <vt:lpstr>Criptografia Assimétrica</vt:lpstr>
      <vt:lpstr>Tamanho das Chaves</vt:lpstr>
      <vt:lpstr>Message Digest</vt:lpstr>
      <vt:lpstr>Message Digest</vt:lpstr>
      <vt:lpstr>Message Digest</vt:lpstr>
      <vt:lpstr>Message Digest</vt:lpstr>
      <vt:lpstr>Message Digest</vt:lpstr>
      <vt:lpstr>Distribuição / Troca de chaves</vt:lpstr>
      <vt:lpstr>Distribuição / Troca de chaves</vt:lpstr>
      <vt:lpstr>Terceiro Trabalho de Prog. com Arquivos</vt:lpstr>
    </vt:vector>
  </TitlesOfParts>
  <Company>Particular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com Arquivos Prof. André Renato</dc:title>
  <dc:creator>AR Silva</dc:creator>
  <cp:lastModifiedBy>marcos</cp:lastModifiedBy>
  <cp:revision>144</cp:revision>
  <dcterms:created xsi:type="dcterms:W3CDTF">2018-06-06T16:59:54Z</dcterms:created>
  <dcterms:modified xsi:type="dcterms:W3CDTF">2018-06-06T16:59:54Z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1046-10.1.0.5707</vt:lpwstr>
  </property>
</Properties>
</file>