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375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2" r:id="rId38"/>
    <p:sldId id="291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  <p:sldId id="357" r:id="rId104"/>
    <p:sldId id="358" r:id="rId105"/>
    <p:sldId id="359" r:id="rId106"/>
    <p:sldId id="360" r:id="rId107"/>
    <p:sldId id="361" r:id="rId108"/>
    <p:sldId id="362" r:id="rId109"/>
    <p:sldId id="363" r:id="rId110"/>
    <p:sldId id="364" r:id="rId111"/>
    <p:sldId id="365" r:id="rId112"/>
    <p:sldId id="366" r:id="rId113"/>
    <p:sldId id="367" r:id="rId114"/>
    <p:sldId id="368" r:id="rId115"/>
    <p:sldId id="369" r:id="rId116"/>
    <p:sldId id="370" r:id="rId117"/>
    <p:sldId id="371" r:id="rId118"/>
    <p:sldId id="372" r:id="rId119"/>
    <p:sldId id="373" r:id="rId12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9CE"/>
    <a:srgbClr val="F39345"/>
    <a:srgbClr val="F293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ä¸­åº¦æ ·å¼ 2 - å¼ºè°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840" y="3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9" Type="http://schemas.openxmlformats.org/officeDocument/2006/relationships/slide" Target="slides/slide97.xml"/><Relationship Id="rId98" Type="http://schemas.openxmlformats.org/officeDocument/2006/relationships/slide" Target="slides/slide96.xml"/><Relationship Id="rId97" Type="http://schemas.openxmlformats.org/officeDocument/2006/relationships/slide" Target="slides/slide95.xml"/><Relationship Id="rId96" Type="http://schemas.openxmlformats.org/officeDocument/2006/relationships/slide" Target="slides/slide94.xml"/><Relationship Id="rId95" Type="http://schemas.openxmlformats.org/officeDocument/2006/relationships/slide" Target="slides/slide93.xml"/><Relationship Id="rId94" Type="http://schemas.openxmlformats.org/officeDocument/2006/relationships/slide" Target="slides/slide92.xml"/><Relationship Id="rId93" Type="http://schemas.openxmlformats.org/officeDocument/2006/relationships/slide" Target="slides/slide91.xml"/><Relationship Id="rId92" Type="http://schemas.openxmlformats.org/officeDocument/2006/relationships/slide" Target="slides/slide90.xml"/><Relationship Id="rId91" Type="http://schemas.openxmlformats.org/officeDocument/2006/relationships/slide" Target="slides/slide89.xml"/><Relationship Id="rId90" Type="http://schemas.openxmlformats.org/officeDocument/2006/relationships/slide" Target="slides/slide88.xml"/><Relationship Id="rId9" Type="http://schemas.openxmlformats.org/officeDocument/2006/relationships/slide" Target="slides/slide7.xml"/><Relationship Id="rId89" Type="http://schemas.openxmlformats.org/officeDocument/2006/relationships/slide" Target="slides/slide87.xml"/><Relationship Id="rId88" Type="http://schemas.openxmlformats.org/officeDocument/2006/relationships/slide" Target="slides/slide86.xml"/><Relationship Id="rId87" Type="http://schemas.openxmlformats.org/officeDocument/2006/relationships/slide" Target="slides/slide85.xml"/><Relationship Id="rId86" Type="http://schemas.openxmlformats.org/officeDocument/2006/relationships/slide" Target="slides/slide84.xml"/><Relationship Id="rId85" Type="http://schemas.openxmlformats.org/officeDocument/2006/relationships/slide" Target="slides/slide83.xml"/><Relationship Id="rId84" Type="http://schemas.openxmlformats.org/officeDocument/2006/relationships/slide" Target="slides/slide82.xml"/><Relationship Id="rId83" Type="http://schemas.openxmlformats.org/officeDocument/2006/relationships/slide" Target="slides/slide81.xml"/><Relationship Id="rId82" Type="http://schemas.openxmlformats.org/officeDocument/2006/relationships/slide" Target="slides/slide80.xml"/><Relationship Id="rId81" Type="http://schemas.openxmlformats.org/officeDocument/2006/relationships/slide" Target="slides/slide79.xml"/><Relationship Id="rId80" Type="http://schemas.openxmlformats.org/officeDocument/2006/relationships/slide" Target="slides/slide78.xml"/><Relationship Id="rId8" Type="http://schemas.openxmlformats.org/officeDocument/2006/relationships/slide" Target="slides/slide6.xml"/><Relationship Id="rId79" Type="http://schemas.openxmlformats.org/officeDocument/2006/relationships/slide" Target="slides/slide77.xml"/><Relationship Id="rId78" Type="http://schemas.openxmlformats.org/officeDocument/2006/relationships/slide" Target="slides/slide76.xml"/><Relationship Id="rId77" Type="http://schemas.openxmlformats.org/officeDocument/2006/relationships/slide" Target="slides/slide75.xml"/><Relationship Id="rId76" Type="http://schemas.openxmlformats.org/officeDocument/2006/relationships/slide" Target="slides/slide74.xml"/><Relationship Id="rId75" Type="http://schemas.openxmlformats.org/officeDocument/2006/relationships/slide" Target="slides/slide73.xml"/><Relationship Id="rId74" Type="http://schemas.openxmlformats.org/officeDocument/2006/relationships/slide" Target="slides/slide72.xml"/><Relationship Id="rId73" Type="http://schemas.openxmlformats.org/officeDocument/2006/relationships/slide" Target="slides/slide71.xml"/><Relationship Id="rId72" Type="http://schemas.openxmlformats.org/officeDocument/2006/relationships/slide" Target="slides/slide70.xml"/><Relationship Id="rId71" Type="http://schemas.openxmlformats.org/officeDocument/2006/relationships/slide" Target="slides/slide69.xml"/><Relationship Id="rId70" Type="http://schemas.openxmlformats.org/officeDocument/2006/relationships/slide" Target="slides/slide68.xml"/><Relationship Id="rId7" Type="http://schemas.openxmlformats.org/officeDocument/2006/relationships/slide" Target="slides/slide5.xml"/><Relationship Id="rId69" Type="http://schemas.openxmlformats.org/officeDocument/2006/relationships/slide" Target="slides/slide67.xml"/><Relationship Id="rId68" Type="http://schemas.openxmlformats.org/officeDocument/2006/relationships/slide" Target="slides/slide66.xml"/><Relationship Id="rId67" Type="http://schemas.openxmlformats.org/officeDocument/2006/relationships/slide" Target="slides/slide65.xml"/><Relationship Id="rId66" Type="http://schemas.openxmlformats.org/officeDocument/2006/relationships/slide" Target="slides/slide64.xml"/><Relationship Id="rId65" Type="http://schemas.openxmlformats.org/officeDocument/2006/relationships/slide" Target="slides/slide63.xml"/><Relationship Id="rId64" Type="http://schemas.openxmlformats.org/officeDocument/2006/relationships/slide" Target="slides/slide62.xml"/><Relationship Id="rId63" Type="http://schemas.openxmlformats.org/officeDocument/2006/relationships/slide" Target="slides/slide61.xml"/><Relationship Id="rId62" Type="http://schemas.openxmlformats.org/officeDocument/2006/relationships/slide" Target="slides/slide60.xml"/><Relationship Id="rId61" Type="http://schemas.openxmlformats.org/officeDocument/2006/relationships/slide" Target="slides/slide59.xml"/><Relationship Id="rId60" Type="http://schemas.openxmlformats.org/officeDocument/2006/relationships/slide" Target="slides/slide58.xml"/><Relationship Id="rId6" Type="http://schemas.openxmlformats.org/officeDocument/2006/relationships/slide" Target="slides/slide4.xml"/><Relationship Id="rId59" Type="http://schemas.openxmlformats.org/officeDocument/2006/relationships/slide" Target="slides/slide57.xml"/><Relationship Id="rId58" Type="http://schemas.openxmlformats.org/officeDocument/2006/relationships/slide" Target="slides/slide56.xml"/><Relationship Id="rId57" Type="http://schemas.openxmlformats.org/officeDocument/2006/relationships/slide" Target="slides/slide55.xml"/><Relationship Id="rId56" Type="http://schemas.openxmlformats.org/officeDocument/2006/relationships/slide" Target="slides/slide54.xml"/><Relationship Id="rId55" Type="http://schemas.openxmlformats.org/officeDocument/2006/relationships/slide" Target="slides/slide53.xml"/><Relationship Id="rId54" Type="http://schemas.openxmlformats.org/officeDocument/2006/relationships/slide" Target="slides/slide52.xml"/><Relationship Id="rId53" Type="http://schemas.openxmlformats.org/officeDocument/2006/relationships/slide" Target="slides/slide51.xml"/><Relationship Id="rId52" Type="http://schemas.openxmlformats.org/officeDocument/2006/relationships/slide" Target="slides/slide50.xml"/><Relationship Id="rId51" Type="http://schemas.openxmlformats.org/officeDocument/2006/relationships/slide" Target="slides/slide49.xml"/><Relationship Id="rId50" Type="http://schemas.openxmlformats.org/officeDocument/2006/relationships/slide" Target="slides/slide48.xml"/><Relationship Id="rId5" Type="http://schemas.openxmlformats.org/officeDocument/2006/relationships/slide" Target="slides/slide3.xml"/><Relationship Id="rId49" Type="http://schemas.openxmlformats.org/officeDocument/2006/relationships/slide" Target="slides/slide47.xml"/><Relationship Id="rId48" Type="http://schemas.openxmlformats.org/officeDocument/2006/relationships/slide" Target="slides/slide46.xml"/><Relationship Id="rId47" Type="http://schemas.openxmlformats.org/officeDocument/2006/relationships/slide" Target="slides/slide45.xml"/><Relationship Id="rId46" Type="http://schemas.openxmlformats.org/officeDocument/2006/relationships/slide" Target="slides/slide44.xml"/><Relationship Id="rId45" Type="http://schemas.openxmlformats.org/officeDocument/2006/relationships/slide" Target="slides/slide43.xml"/><Relationship Id="rId44" Type="http://schemas.openxmlformats.org/officeDocument/2006/relationships/slide" Target="slides/slide42.xml"/><Relationship Id="rId43" Type="http://schemas.openxmlformats.org/officeDocument/2006/relationships/slide" Target="slides/slide41.xml"/><Relationship Id="rId42" Type="http://schemas.openxmlformats.org/officeDocument/2006/relationships/slide" Target="slides/slide40.xml"/><Relationship Id="rId41" Type="http://schemas.openxmlformats.org/officeDocument/2006/relationships/slide" Target="slides/slide39.xml"/><Relationship Id="rId40" Type="http://schemas.openxmlformats.org/officeDocument/2006/relationships/slide" Target="slides/slide38.xml"/><Relationship Id="rId4" Type="http://schemas.openxmlformats.org/officeDocument/2006/relationships/slide" Target="slides/slide2.xml"/><Relationship Id="rId39" Type="http://schemas.openxmlformats.org/officeDocument/2006/relationships/slide" Target="slides/slide37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3" Type="http://schemas.openxmlformats.org/officeDocument/2006/relationships/tableStyles" Target="tableStyles.xml"/><Relationship Id="rId122" Type="http://schemas.openxmlformats.org/officeDocument/2006/relationships/viewProps" Target="viewProps.xml"/><Relationship Id="rId121" Type="http://schemas.openxmlformats.org/officeDocument/2006/relationships/presProps" Target="presProps.xml"/><Relationship Id="rId120" Type="http://schemas.openxmlformats.org/officeDocument/2006/relationships/slide" Target="slides/slide118.xml"/><Relationship Id="rId12" Type="http://schemas.openxmlformats.org/officeDocument/2006/relationships/slide" Target="slides/slide10.xml"/><Relationship Id="rId119" Type="http://schemas.openxmlformats.org/officeDocument/2006/relationships/slide" Target="slides/slide117.xml"/><Relationship Id="rId118" Type="http://schemas.openxmlformats.org/officeDocument/2006/relationships/slide" Target="slides/slide116.xml"/><Relationship Id="rId117" Type="http://schemas.openxmlformats.org/officeDocument/2006/relationships/slide" Target="slides/slide115.xml"/><Relationship Id="rId116" Type="http://schemas.openxmlformats.org/officeDocument/2006/relationships/slide" Target="slides/slide114.xml"/><Relationship Id="rId115" Type="http://schemas.openxmlformats.org/officeDocument/2006/relationships/slide" Target="slides/slide113.xml"/><Relationship Id="rId114" Type="http://schemas.openxmlformats.org/officeDocument/2006/relationships/slide" Target="slides/slide112.xml"/><Relationship Id="rId113" Type="http://schemas.openxmlformats.org/officeDocument/2006/relationships/slide" Target="slides/slide111.xml"/><Relationship Id="rId112" Type="http://schemas.openxmlformats.org/officeDocument/2006/relationships/slide" Target="slides/slide110.xml"/><Relationship Id="rId111" Type="http://schemas.openxmlformats.org/officeDocument/2006/relationships/slide" Target="slides/slide109.xml"/><Relationship Id="rId110" Type="http://schemas.openxmlformats.org/officeDocument/2006/relationships/slide" Target="slides/slide108.xml"/><Relationship Id="rId11" Type="http://schemas.openxmlformats.org/officeDocument/2006/relationships/slide" Target="slides/slide9.xml"/><Relationship Id="rId109" Type="http://schemas.openxmlformats.org/officeDocument/2006/relationships/slide" Target="slides/slide107.xml"/><Relationship Id="rId108" Type="http://schemas.openxmlformats.org/officeDocument/2006/relationships/slide" Target="slides/slide106.xml"/><Relationship Id="rId107" Type="http://schemas.openxmlformats.org/officeDocument/2006/relationships/slide" Target="slides/slide105.xml"/><Relationship Id="rId106" Type="http://schemas.openxmlformats.org/officeDocument/2006/relationships/slide" Target="slides/slide104.xml"/><Relationship Id="rId105" Type="http://schemas.openxmlformats.org/officeDocument/2006/relationships/slide" Target="slides/slide103.xml"/><Relationship Id="rId104" Type="http://schemas.openxmlformats.org/officeDocument/2006/relationships/slide" Target="slides/slide102.xml"/><Relationship Id="rId103" Type="http://schemas.openxmlformats.org/officeDocument/2006/relationships/slide" Target="slides/slide101.xml"/><Relationship Id="rId102" Type="http://schemas.openxmlformats.org/officeDocument/2006/relationships/slide" Target="slides/slide100.xml"/><Relationship Id="rId101" Type="http://schemas.openxmlformats.org/officeDocument/2006/relationships/slide" Target="slides/slide99.xml"/><Relationship Id="rId100" Type="http://schemas.openxmlformats.org/officeDocument/2006/relationships/slide" Target="slides/slide98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 hasCustomPrompt="1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 hasCustomPrompt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10" name="Re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  <a:endParaRPr lang="pt-BR" smtClean="0"/>
          </a:p>
          <a:p>
            <a:pPr lvl="1" eaLnBrk="1" latinLnBrk="0" hangingPunct="1"/>
            <a:r>
              <a:rPr lang="pt-BR" smtClean="0"/>
              <a:t>Segundo nível</a:t>
            </a:r>
            <a:endParaRPr lang="pt-BR" smtClean="0"/>
          </a:p>
          <a:p>
            <a:pPr lvl="2" eaLnBrk="1" latinLnBrk="0" hangingPunct="1"/>
            <a:r>
              <a:rPr lang="pt-BR" smtClean="0"/>
              <a:t>Terceiro nível</a:t>
            </a:r>
            <a:endParaRPr lang="pt-BR" smtClean="0"/>
          </a:p>
          <a:p>
            <a:pPr lvl="3" eaLnBrk="1" latinLnBrk="0" hangingPunct="1"/>
            <a:r>
              <a:rPr lang="pt-BR" smtClean="0"/>
              <a:t>Quarto nível</a:t>
            </a:r>
            <a:endParaRPr lang="pt-BR" smtClean="0"/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  <a:endParaRPr lang="pt-BR" smtClean="0"/>
          </a:p>
          <a:p>
            <a:pPr lvl="1" eaLnBrk="1" latinLnBrk="0" hangingPunct="1"/>
            <a:r>
              <a:rPr lang="pt-BR" smtClean="0"/>
              <a:t>Segundo nível</a:t>
            </a:r>
            <a:endParaRPr lang="pt-BR" smtClean="0"/>
          </a:p>
          <a:p>
            <a:pPr lvl="2" eaLnBrk="1" latinLnBrk="0" hangingPunct="1"/>
            <a:r>
              <a:rPr lang="pt-BR" smtClean="0"/>
              <a:t>Terceiro nível</a:t>
            </a:r>
            <a:endParaRPr lang="pt-BR" smtClean="0"/>
          </a:p>
          <a:p>
            <a:pPr lvl="3" eaLnBrk="1" latinLnBrk="0" hangingPunct="1"/>
            <a:r>
              <a:rPr lang="pt-BR" smtClean="0"/>
              <a:t>Quarto nível</a:t>
            </a:r>
            <a:endParaRPr lang="pt-BR" smtClean="0"/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 hasCustomPrompt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  <a:endParaRPr lang="pt-BR" smtClean="0"/>
          </a:p>
          <a:p>
            <a:pPr lvl="1" eaLnBrk="1" latinLnBrk="0" hangingPunct="1"/>
            <a:r>
              <a:rPr lang="pt-BR" smtClean="0"/>
              <a:t>Segundo nível</a:t>
            </a:r>
            <a:endParaRPr lang="pt-BR" smtClean="0"/>
          </a:p>
          <a:p>
            <a:pPr lvl="2" eaLnBrk="1" latinLnBrk="0" hangingPunct="1"/>
            <a:r>
              <a:rPr lang="pt-BR" smtClean="0"/>
              <a:t>Terceiro nível</a:t>
            </a:r>
            <a:endParaRPr lang="pt-BR" smtClean="0"/>
          </a:p>
          <a:p>
            <a:pPr lvl="3" eaLnBrk="1" latinLnBrk="0" hangingPunct="1"/>
            <a:r>
              <a:rPr lang="pt-BR" smtClean="0"/>
              <a:t>Quarto nível</a:t>
            </a:r>
            <a:endParaRPr lang="pt-BR" smtClean="0"/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9" name="Re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 hasCustomPrompt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  <a:endParaRPr lang="pt-BR" smtClean="0"/>
          </a:p>
          <a:p>
            <a:pPr lvl="1" eaLnBrk="1" latinLnBrk="0" hangingPunct="1"/>
            <a:r>
              <a:rPr lang="pt-BR" smtClean="0"/>
              <a:t>Segundo nível</a:t>
            </a:r>
            <a:endParaRPr lang="pt-BR" smtClean="0"/>
          </a:p>
          <a:p>
            <a:pPr lvl="2" eaLnBrk="1" latinLnBrk="0" hangingPunct="1"/>
            <a:r>
              <a:rPr lang="pt-BR" smtClean="0"/>
              <a:t>Terceiro nível</a:t>
            </a:r>
            <a:endParaRPr lang="pt-BR" smtClean="0"/>
          </a:p>
          <a:p>
            <a:pPr lvl="3" eaLnBrk="1" latinLnBrk="0" hangingPunct="1"/>
            <a:r>
              <a:rPr lang="pt-BR" smtClean="0"/>
              <a:t>Quarto nível</a:t>
            </a:r>
            <a:endParaRPr lang="pt-BR" smtClean="0"/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 hasCustomPrompt="1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  <a:endParaRPr lang="pt-BR" smtClean="0"/>
          </a:p>
          <a:p>
            <a:pPr lvl="1" eaLnBrk="1" latinLnBrk="0" hangingPunct="1"/>
            <a:r>
              <a:rPr lang="pt-BR" smtClean="0"/>
              <a:t>Segundo nível</a:t>
            </a:r>
            <a:endParaRPr lang="pt-BR" smtClean="0"/>
          </a:p>
          <a:p>
            <a:pPr lvl="2" eaLnBrk="1" latinLnBrk="0" hangingPunct="1"/>
            <a:r>
              <a:rPr lang="pt-BR" smtClean="0"/>
              <a:t>Terceiro nível</a:t>
            </a:r>
            <a:endParaRPr lang="pt-BR" smtClean="0"/>
          </a:p>
          <a:p>
            <a:pPr lvl="3" eaLnBrk="1" latinLnBrk="0" hangingPunct="1"/>
            <a:r>
              <a:rPr lang="pt-BR" smtClean="0"/>
              <a:t>Quarto nível</a:t>
            </a:r>
            <a:endParaRPr lang="pt-BR" smtClean="0"/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 hasCustomPrompt="1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  <a:endParaRPr lang="pt-BR" smtClean="0"/>
          </a:p>
          <a:p>
            <a:pPr lvl="1" eaLnBrk="1" latinLnBrk="0" hangingPunct="1"/>
            <a:r>
              <a:rPr lang="pt-BR" smtClean="0"/>
              <a:t>Segundo nível</a:t>
            </a:r>
            <a:endParaRPr lang="pt-BR" smtClean="0"/>
          </a:p>
          <a:p>
            <a:pPr lvl="2" eaLnBrk="1" latinLnBrk="0" hangingPunct="1"/>
            <a:r>
              <a:rPr lang="pt-BR" smtClean="0"/>
              <a:t>Terceiro nível</a:t>
            </a:r>
            <a:endParaRPr lang="pt-BR" smtClean="0"/>
          </a:p>
          <a:p>
            <a:pPr lvl="3" eaLnBrk="1" latinLnBrk="0" hangingPunct="1"/>
            <a:r>
              <a:rPr lang="pt-BR" smtClean="0"/>
              <a:t>Quarto nível</a:t>
            </a:r>
            <a:endParaRPr lang="pt-BR" smtClean="0"/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 hasCustomPrompt="1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  <a:endParaRPr lang="pt-BR" smtClean="0"/>
          </a:p>
          <a:p>
            <a:pPr lvl="1" eaLnBrk="1" latinLnBrk="0" hangingPunct="1"/>
            <a:r>
              <a:rPr lang="pt-BR" smtClean="0"/>
              <a:t>Segundo nível</a:t>
            </a:r>
            <a:endParaRPr lang="pt-BR" smtClean="0"/>
          </a:p>
          <a:p>
            <a:pPr lvl="2" eaLnBrk="1" latinLnBrk="0" hangingPunct="1"/>
            <a:r>
              <a:rPr lang="pt-BR" smtClean="0"/>
              <a:t>Terceiro nível</a:t>
            </a:r>
            <a:endParaRPr lang="pt-BR" smtClean="0"/>
          </a:p>
          <a:p>
            <a:pPr lvl="3" eaLnBrk="1" latinLnBrk="0" hangingPunct="1"/>
            <a:r>
              <a:rPr lang="pt-BR" smtClean="0"/>
              <a:t>Quarto nível</a:t>
            </a:r>
            <a:endParaRPr lang="pt-BR" smtClean="0"/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 hasCustomPrompt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 hasCustomPrompt="1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 hasCustomPrompt="1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 hasCustomPrompt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  <a:endParaRPr lang="pt-BR" smtClean="0"/>
          </a:p>
          <a:p>
            <a:pPr lvl="1" eaLnBrk="1" latinLnBrk="0" hangingPunct="1"/>
            <a:r>
              <a:rPr lang="pt-BR" smtClean="0"/>
              <a:t>Segundo nível</a:t>
            </a:r>
            <a:endParaRPr lang="pt-BR" smtClean="0"/>
          </a:p>
          <a:p>
            <a:pPr lvl="2" eaLnBrk="1" latinLnBrk="0" hangingPunct="1"/>
            <a:r>
              <a:rPr lang="pt-BR" smtClean="0"/>
              <a:t>Terceiro nível</a:t>
            </a:r>
            <a:endParaRPr lang="pt-BR" smtClean="0"/>
          </a:p>
          <a:p>
            <a:pPr lvl="3" eaLnBrk="1" latinLnBrk="0" hangingPunct="1"/>
            <a:r>
              <a:rPr lang="pt-BR" smtClean="0"/>
              <a:t>Quarto nível</a:t>
            </a:r>
            <a:endParaRPr lang="pt-BR" smtClean="0"/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 hasCustomPrompt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33188EC-5FB6-4C31-A9AC-4F109FE00326}" type="slidenum">
              <a:rPr lang="pt-BR" smtClean="0"/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  <a:endParaRPr kumimoji="0" lang="pt-BR" smtClean="0"/>
          </a:p>
          <a:p>
            <a:pPr lvl="1" eaLnBrk="1" latinLnBrk="0" hangingPunct="1"/>
            <a:r>
              <a:rPr kumimoji="0" lang="pt-BR" smtClean="0"/>
              <a:t>Segundo nível</a:t>
            </a:r>
            <a:endParaRPr kumimoji="0" lang="pt-BR" smtClean="0"/>
          </a:p>
          <a:p>
            <a:pPr lvl="2" eaLnBrk="1" latinLnBrk="0" hangingPunct="1"/>
            <a:r>
              <a:rPr kumimoji="0" lang="pt-BR" smtClean="0"/>
              <a:t>Terceiro nível</a:t>
            </a:r>
            <a:endParaRPr kumimoji="0" lang="pt-BR" smtClean="0"/>
          </a:p>
          <a:p>
            <a:pPr lvl="3" eaLnBrk="1" latinLnBrk="0" hangingPunct="1"/>
            <a:r>
              <a:rPr kumimoji="0" lang="pt-BR" smtClean="0"/>
              <a:t>Quarto nível</a:t>
            </a:r>
            <a:endParaRPr kumimoji="0" lang="pt-BR" smtClean="0"/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01A29EC-9946-4C90-91E5-41CED9F110F3}" type="datetimeFigureOut">
              <a:rPr lang="pt-BR" smtClean="0"/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33188EC-5FB6-4C31-A9AC-4F109FE00326}" type="slidenum">
              <a:rPr lang="pt-BR" smtClean="0"/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 charset="2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 charset="2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 charset="2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 charset="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ctrTitle"/>
          </p:nvPr>
        </p:nvSpPr>
        <p:spPr>
          <a:xfrm>
            <a:off x="2286000" y="1976120"/>
            <a:ext cx="6172200" cy="1894362"/>
          </a:xfrm>
        </p:spPr>
        <p:txBody>
          <a:bodyPr>
            <a:normAutofit fontScale="90000"/>
          </a:bodyPr>
          <a:p>
            <a:pPr algn="ctr"/>
            <a:r>
              <a:rPr lang="pt-BR" dirty="0" smtClean="0">
                <a:sym typeface="+mn-ea"/>
              </a:rPr>
              <a:t>Programação com Arquivos</a:t>
            </a:r>
            <a:br>
              <a:rPr lang="pt-BR" dirty="0" smtClean="0">
                <a:sym typeface="+mn-ea"/>
              </a:rPr>
            </a:br>
            <a:r>
              <a:rPr lang="pt-BR" sz="2400" dirty="0" smtClean="0">
                <a:sym typeface="+mn-ea"/>
              </a:rPr>
              <a:t>Prof. Marcos </a:t>
            </a:r>
            <a:r>
              <a:rPr lang="pt-BR" sz="2400" dirty="0" err="1" smtClean="0">
                <a:sym typeface="+mn-ea"/>
              </a:rPr>
              <a:t>Quinet</a:t>
            </a:r>
            <a:br>
              <a:rPr lang="pt-BR" dirty="0" smtClean="0">
                <a:sym typeface="+mn-ea"/>
              </a:rPr>
            </a:br>
            <a:br>
              <a:rPr lang="pt-BR" sz="2400" dirty="0" smtClean="0">
                <a:sym typeface="+mn-ea"/>
              </a:rPr>
            </a:br>
            <a:r>
              <a:rPr lang="pt-BR" sz="2400" dirty="0" smtClean="0">
                <a:sym typeface="+mn-ea"/>
              </a:rPr>
              <a:t>(baseado no material original do prof. André Renato)</a:t>
            </a:r>
            <a:endParaRPr lang="pt-BR" sz="2400" dirty="0"/>
          </a:p>
        </p:txBody>
      </p:sp>
      <p:sp>
        <p:nvSpPr>
          <p:cNvPr id="7" name="Subtítulo 2"/>
          <p:cNvSpPr>
            <a:spLocks noGrp="1"/>
          </p:cNvSpPr>
          <p:nvPr>
            <p:ph type="subTitle" idx="1"/>
          </p:nvPr>
        </p:nvSpPr>
        <p:spPr>
          <a:xfrm>
            <a:off x="2267585" y="5012847"/>
            <a:ext cx="6172200" cy="1371600"/>
          </a:xfrm>
        </p:spPr>
        <p:txBody>
          <a:bodyPr/>
          <a:p>
            <a:r>
              <a:rPr lang="x-none" altLang="pt-BR" sz="2400" dirty="0" smtClean="0">
                <a:latin typeface="Century Schoolbook L" charset="0"/>
              </a:rPr>
              <a:t>Classificação Externa</a:t>
            </a:r>
            <a:endParaRPr lang="x-none" altLang="pt-BR" sz="2400" dirty="0" smtClean="0">
              <a:latin typeface="Century Schoolbook 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Classificação Interna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2555776" y="2204864"/>
          <a:ext cx="4056112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014028"/>
                <a:gridCol w="1014028"/>
                <a:gridCol w="1014028"/>
                <a:gridCol w="1014028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Seta para baixo 5"/>
          <p:cNvSpPr/>
          <p:nvPr/>
        </p:nvSpPr>
        <p:spPr>
          <a:xfrm rot="16200000">
            <a:off x="7128284" y="2024844"/>
            <a:ext cx="576064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/>
          <p:cNvSpPr txBox="1"/>
          <p:nvPr/>
        </p:nvSpPr>
        <p:spPr>
          <a:xfrm>
            <a:off x="6922430" y="2723346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Intercalação balanceada (exemplo)</a:t>
            </a:r>
            <a:endParaRPr lang="pt-BR" dirty="0"/>
          </a:p>
        </p:txBody>
      </p:sp>
      <p:grpSp>
        <p:nvGrpSpPr>
          <p:cNvPr id="3" name="Grupo 2"/>
          <p:cNvGrpSpPr/>
          <p:nvPr/>
        </p:nvGrpSpPr>
        <p:grpSpPr>
          <a:xfrm>
            <a:off x="4644008" y="1844824"/>
            <a:ext cx="3965511" cy="360040"/>
            <a:chOff x="395536" y="1844824"/>
            <a:chExt cx="3965511" cy="360040"/>
          </a:xfrm>
          <a:solidFill>
            <a:srgbClr val="92D050"/>
          </a:solidFill>
        </p:grpSpPr>
        <p:sp>
          <p:nvSpPr>
            <p:cNvPr id="6" name="Retângulo 5"/>
            <p:cNvSpPr/>
            <p:nvPr/>
          </p:nvSpPr>
          <p:spPr>
            <a:xfrm>
              <a:off x="395536" y="1844824"/>
              <a:ext cx="1224136" cy="36004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A1</a:t>
              </a:r>
              <a:endParaRPr lang="pt-BR" dirty="0"/>
            </a:p>
          </p:txBody>
        </p:sp>
        <p:sp>
          <p:nvSpPr>
            <p:cNvPr id="7" name="Retângulo 6"/>
            <p:cNvSpPr/>
            <p:nvPr/>
          </p:nvSpPr>
          <p:spPr>
            <a:xfrm>
              <a:off x="1751437" y="1844824"/>
              <a:ext cx="1224136" cy="36004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A2</a:t>
              </a:r>
              <a:endParaRPr lang="pt-BR" dirty="0"/>
            </a:p>
          </p:txBody>
        </p:sp>
        <p:sp>
          <p:nvSpPr>
            <p:cNvPr id="8" name="Retângulo 7"/>
            <p:cNvSpPr/>
            <p:nvPr/>
          </p:nvSpPr>
          <p:spPr>
            <a:xfrm>
              <a:off x="3136911" y="1844824"/>
              <a:ext cx="1224136" cy="36004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A3</a:t>
              </a:r>
              <a:endParaRPr lang="pt-BR" dirty="0"/>
            </a:p>
          </p:txBody>
        </p:sp>
      </p:grpSp>
      <p:grpSp>
        <p:nvGrpSpPr>
          <p:cNvPr id="18" name="Grupo 17"/>
          <p:cNvGrpSpPr/>
          <p:nvPr/>
        </p:nvGrpSpPr>
        <p:grpSpPr>
          <a:xfrm>
            <a:off x="395536" y="1844824"/>
            <a:ext cx="3960440" cy="360040"/>
            <a:chOff x="4572000" y="1844824"/>
            <a:chExt cx="3960440" cy="360040"/>
          </a:xfrm>
        </p:grpSpPr>
        <p:sp>
          <p:nvSpPr>
            <p:cNvPr id="20" name="Retângulo 19"/>
            <p:cNvSpPr/>
            <p:nvPr/>
          </p:nvSpPr>
          <p:spPr>
            <a:xfrm>
              <a:off x="4572000" y="1844824"/>
              <a:ext cx="1224136" cy="3600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A4</a:t>
              </a:r>
              <a:endParaRPr lang="pt-BR" dirty="0"/>
            </a:p>
          </p:txBody>
        </p:sp>
        <p:sp>
          <p:nvSpPr>
            <p:cNvPr id="22" name="Retângulo 21"/>
            <p:cNvSpPr/>
            <p:nvPr/>
          </p:nvSpPr>
          <p:spPr>
            <a:xfrm>
              <a:off x="5940152" y="1844824"/>
              <a:ext cx="1224136" cy="3600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A5</a:t>
              </a:r>
              <a:endParaRPr lang="pt-BR" dirty="0"/>
            </a:p>
          </p:txBody>
        </p:sp>
        <p:sp>
          <p:nvSpPr>
            <p:cNvPr id="23" name="Retângulo 22"/>
            <p:cNvSpPr/>
            <p:nvPr/>
          </p:nvSpPr>
          <p:spPr>
            <a:xfrm>
              <a:off x="7308304" y="1844824"/>
              <a:ext cx="1224136" cy="3600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A6</a:t>
              </a:r>
              <a:endParaRPr lang="pt-BR" dirty="0"/>
            </a:p>
          </p:txBody>
        </p:sp>
      </p:grpSp>
      <p:sp>
        <p:nvSpPr>
          <p:cNvPr id="29" name="Retângulo 28"/>
          <p:cNvSpPr/>
          <p:nvPr/>
        </p:nvSpPr>
        <p:spPr>
          <a:xfrm>
            <a:off x="755576" y="3284984"/>
            <a:ext cx="50405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P24</a:t>
            </a:r>
            <a:endParaRPr lang="pt-BR" sz="1400" dirty="0"/>
          </a:p>
        </p:txBody>
      </p:sp>
      <p:sp>
        <p:nvSpPr>
          <p:cNvPr id="30" name="Retângulo 29"/>
          <p:cNvSpPr/>
          <p:nvPr/>
        </p:nvSpPr>
        <p:spPr>
          <a:xfrm>
            <a:off x="2123728" y="3284984"/>
            <a:ext cx="50405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P25</a:t>
            </a:r>
            <a:endParaRPr lang="pt-BR" sz="1400" dirty="0"/>
          </a:p>
        </p:txBody>
      </p:sp>
      <p:sp>
        <p:nvSpPr>
          <p:cNvPr id="31" name="Retângulo 30"/>
          <p:cNvSpPr/>
          <p:nvPr/>
        </p:nvSpPr>
        <p:spPr>
          <a:xfrm>
            <a:off x="3491880" y="3284984"/>
            <a:ext cx="50405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P26</a:t>
            </a:r>
            <a:endParaRPr lang="pt-BR" sz="1400" dirty="0"/>
          </a:p>
        </p:txBody>
      </p:sp>
      <p:sp>
        <p:nvSpPr>
          <p:cNvPr id="34" name="Retângulo 33"/>
          <p:cNvSpPr/>
          <p:nvPr/>
        </p:nvSpPr>
        <p:spPr>
          <a:xfrm>
            <a:off x="755576" y="4072413"/>
            <a:ext cx="504056" cy="4367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P27</a:t>
            </a:r>
            <a:endParaRPr lang="pt-BR" sz="1400" dirty="0"/>
          </a:p>
        </p:txBody>
      </p:sp>
      <p:sp>
        <p:nvSpPr>
          <p:cNvPr id="19" name="Retângulo 18"/>
          <p:cNvSpPr/>
          <p:nvPr/>
        </p:nvSpPr>
        <p:spPr>
          <a:xfrm>
            <a:off x="5004048" y="2492896"/>
            <a:ext cx="504056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P28</a:t>
            </a:r>
            <a:endParaRPr lang="pt-B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Intercalação balanceada (exemplo)</a:t>
            </a:r>
            <a:endParaRPr lang="pt-BR" dirty="0"/>
          </a:p>
        </p:txBody>
      </p:sp>
      <p:grpSp>
        <p:nvGrpSpPr>
          <p:cNvPr id="3" name="Grupo 2"/>
          <p:cNvGrpSpPr/>
          <p:nvPr/>
        </p:nvGrpSpPr>
        <p:grpSpPr>
          <a:xfrm>
            <a:off x="4644008" y="1844824"/>
            <a:ext cx="3965511" cy="360040"/>
            <a:chOff x="395536" y="1844824"/>
            <a:chExt cx="3965511" cy="360040"/>
          </a:xfrm>
          <a:solidFill>
            <a:srgbClr val="92D050"/>
          </a:solidFill>
        </p:grpSpPr>
        <p:sp>
          <p:nvSpPr>
            <p:cNvPr id="6" name="Retângulo 5"/>
            <p:cNvSpPr/>
            <p:nvPr/>
          </p:nvSpPr>
          <p:spPr>
            <a:xfrm>
              <a:off x="395536" y="1844824"/>
              <a:ext cx="1224136" cy="36004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A1</a:t>
              </a:r>
              <a:endParaRPr lang="pt-BR" dirty="0"/>
            </a:p>
          </p:txBody>
        </p:sp>
        <p:sp>
          <p:nvSpPr>
            <p:cNvPr id="7" name="Retângulo 6"/>
            <p:cNvSpPr/>
            <p:nvPr/>
          </p:nvSpPr>
          <p:spPr>
            <a:xfrm>
              <a:off x="1751437" y="1844824"/>
              <a:ext cx="1224136" cy="36004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A2</a:t>
              </a:r>
              <a:endParaRPr lang="pt-BR" dirty="0"/>
            </a:p>
          </p:txBody>
        </p:sp>
        <p:sp>
          <p:nvSpPr>
            <p:cNvPr id="8" name="Retângulo 7"/>
            <p:cNvSpPr/>
            <p:nvPr/>
          </p:nvSpPr>
          <p:spPr>
            <a:xfrm>
              <a:off x="3136911" y="1844824"/>
              <a:ext cx="1224136" cy="36004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A3</a:t>
              </a:r>
              <a:endParaRPr lang="pt-BR" dirty="0"/>
            </a:p>
          </p:txBody>
        </p:sp>
      </p:grpSp>
      <p:grpSp>
        <p:nvGrpSpPr>
          <p:cNvPr id="18" name="Grupo 17"/>
          <p:cNvGrpSpPr/>
          <p:nvPr/>
        </p:nvGrpSpPr>
        <p:grpSpPr>
          <a:xfrm>
            <a:off x="395536" y="1844824"/>
            <a:ext cx="3960440" cy="360040"/>
            <a:chOff x="4572000" y="1844824"/>
            <a:chExt cx="3960440" cy="360040"/>
          </a:xfrm>
        </p:grpSpPr>
        <p:sp>
          <p:nvSpPr>
            <p:cNvPr id="20" name="Retângulo 19"/>
            <p:cNvSpPr/>
            <p:nvPr/>
          </p:nvSpPr>
          <p:spPr>
            <a:xfrm>
              <a:off x="4572000" y="1844824"/>
              <a:ext cx="1224136" cy="3600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A4</a:t>
              </a:r>
              <a:endParaRPr lang="pt-BR" dirty="0"/>
            </a:p>
          </p:txBody>
        </p:sp>
        <p:sp>
          <p:nvSpPr>
            <p:cNvPr id="22" name="Retângulo 21"/>
            <p:cNvSpPr/>
            <p:nvPr/>
          </p:nvSpPr>
          <p:spPr>
            <a:xfrm>
              <a:off x="5940152" y="1844824"/>
              <a:ext cx="1224136" cy="3600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A5</a:t>
              </a:r>
              <a:endParaRPr lang="pt-BR" dirty="0"/>
            </a:p>
          </p:txBody>
        </p:sp>
        <p:sp>
          <p:nvSpPr>
            <p:cNvPr id="23" name="Retângulo 22"/>
            <p:cNvSpPr/>
            <p:nvPr/>
          </p:nvSpPr>
          <p:spPr>
            <a:xfrm>
              <a:off x="7308304" y="1844824"/>
              <a:ext cx="1224136" cy="3600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A6</a:t>
              </a:r>
              <a:endParaRPr lang="pt-BR" dirty="0"/>
            </a:p>
          </p:txBody>
        </p:sp>
      </p:grpSp>
      <p:sp>
        <p:nvSpPr>
          <p:cNvPr id="34" name="Retângulo 33"/>
          <p:cNvSpPr/>
          <p:nvPr/>
        </p:nvSpPr>
        <p:spPr>
          <a:xfrm>
            <a:off x="755576" y="4072413"/>
            <a:ext cx="504056" cy="4367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P27</a:t>
            </a:r>
            <a:endParaRPr lang="pt-BR" sz="1400" dirty="0"/>
          </a:p>
        </p:txBody>
      </p:sp>
      <p:sp>
        <p:nvSpPr>
          <p:cNvPr id="19" name="Retângulo 18"/>
          <p:cNvSpPr/>
          <p:nvPr/>
        </p:nvSpPr>
        <p:spPr>
          <a:xfrm>
            <a:off x="5004048" y="2492896"/>
            <a:ext cx="504056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P28</a:t>
            </a:r>
            <a:endParaRPr lang="pt-BR" sz="1400" dirty="0"/>
          </a:p>
        </p:txBody>
      </p:sp>
      <p:sp>
        <p:nvSpPr>
          <p:cNvPr id="16" name="Retângulo 15"/>
          <p:cNvSpPr/>
          <p:nvPr/>
        </p:nvSpPr>
        <p:spPr>
          <a:xfrm>
            <a:off x="6359949" y="2492896"/>
            <a:ext cx="504056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P29</a:t>
            </a:r>
            <a:endParaRPr lang="pt-B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Intercalação balanceada (exemplo)</a:t>
            </a:r>
            <a:endParaRPr lang="pt-BR" dirty="0"/>
          </a:p>
        </p:txBody>
      </p:sp>
      <p:grpSp>
        <p:nvGrpSpPr>
          <p:cNvPr id="3" name="Grupo 2"/>
          <p:cNvGrpSpPr/>
          <p:nvPr/>
        </p:nvGrpSpPr>
        <p:grpSpPr>
          <a:xfrm>
            <a:off x="4644008" y="1844824"/>
            <a:ext cx="3965511" cy="360040"/>
            <a:chOff x="395536" y="1844824"/>
            <a:chExt cx="3965511" cy="360040"/>
          </a:xfrm>
          <a:solidFill>
            <a:srgbClr val="92D050"/>
          </a:solidFill>
        </p:grpSpPr>
        <p:sp>
          <p:nvSpPr>
            <p:cNvPr id="6" name="Retângulo 5"/>
            <p:cNvSpPr/>
            <p:nvPr/>
          </p:nvSpPr>
          <p:spPr>
            <a:xfrm>
              <a:off x="395536" y="1844824"/>
              <a:ext cx="1224136" cy="36004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A1</a:t>
              </a:r>
              <a:endParaRPr lang="pt-BR" dirty="0"/>
            </a:p>
          </p:txBody>
        </p:sp>
        <p:sp>
          <p:nvSpPr>
            <p:cNvPr id="7" name="Retângulo 6"/>
            <p:cNvSpPr/>
            <p:nvPr/>
          </p:nvSpPr>
          <p:spPr>
            <a:xfrm>
              <a:off x="1751437" y="1844824"/>
              <a:ext cx="1224136" cy="36004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A2</a:t>
              </a:r>
              <a:endParaRPr lang="pt-BR" dirty="0"/>
            </a:p>
          </p:txBody>
        </p:sp>
        <p:sp>
          <p:nvSpPr>
            <p:cNvPr id="8" name="Retângulo 7"/>
            <p:cNvSpPr/>
            <p:nvPr/>
          </p:nvSpPr>
          <p:spPr>
            <a:xfrm>
              <a:off x="3136911" y="1844824"/>
              <a:ext cx="1224136" cy="36004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A3</a:t>
              </a:r>
              <a:endParaRPr lang="pt-BR" dirty="0"/>
            </a:p>
          </p:txBody>
        </p:sp>
      </p:grpSp>
      <p:grpSp>
        <p:nvGrpSpPr>
          <p:cNvPr id="18" name="Grupo 17"/>
          <p:cNvGrpSpPr/>
          <p:nvPr/>
        </p:nvGrpSpPr>
        <p:grpSpPr>
          <a:xfrm>
            <a:off x="395536" y="1844824"/>
            <a:ext cx="3960440" cy="360040"/>
            <a:chOff x="4572000" y="1844824"/>
            <a:chExt cx="3960440" cy="360040"/>
          </a:xfrm>
        </p:grpSpPr>
        <p:sp>
          <p:nvSpPr>
            <p:cNvPr id="20" name="Retângulo 19"/>
            <p:cNvSpPr/>
            <p:nvPr/>
          </p:nvSpPr>
          <p:spPr>
            <a:xfrm>
              <a:off x="4572000" y="1844824"/>
              <a:ext cx="1224136" cy="3600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A4</a:t>
              </a:r>
              <a:endParaRPr lang="pt-BR" dirty="0"/>
            </a:p>
          </p:txBody>
        </p:sp>
        <p:sp>
          <p:nvSpPr>
            <p:cNvPr id="22" name="Retângulo 21"/>
            <p:cNvSpPr/>
            <p:nvPr/>
          </p:nvSpPr>
          <p:spPr>
            <a:xfrm>
              <a:off x="5940152" y="1844824"/>
              <a:ext cx="1224136" cy="3600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A5</a:t>
              </a:r>
              <a:endParaRPr lang="pt-BR" dirty="0"/>
            </a:p>
          </p:txBody>
        </p:sp>
        <p:sp>
          <p:nvSpPr>
            <p:cNvPr id="23" name="Retângulo 22"/>
            <p:cNvSpPr/>
            <p:nvPr/>
          </p:nvSpPr>
          <p:spPr>
            <a:xfrm>
              <a:off x="7308304" y="1844824"/>
              <a:ext cx="1224136" cy="3600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A6</a:t>
              </a:r>
              <a:endParaRPr lang="pt-BR" dirty="0"/>
            </a:p>
          </p:txBody>
        </p:sp>
      </p:grpSp>
      <p:sp>
        <p:nvSpPr>
          <p:cNvPr id="34" name="Retângulo 33"/>
          <p:cNvSpPr/>
          <p:nvPr/>
        </p:nvSpPr>
        <p:spPr>
          <a:xfrm>
            <a:off x="7745423" y="2492896"/>
            <a:ext cx="504056" cy="4367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P30</a:t>
            </a:r>
            <a:endParaRPr lang="pt-BR" sz="1400" dirty="0"/>
          </a:p>
        </p:txBody>
      </p:sp>
      <p:sp>
        <p:nvSpPr>
          <p:cNvPr id="19" name="Retângulo 18"/>
          <p:cNvSpPr/>
          <p:nvPr/>
        </p:nvSpPr>
        <p:spPr>
          <a:xfrm>
            <a:off x="5004048" y="2492896"/>
            <a:ext cx="504056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P28</a:t>
            </a:r>
            <a:endParaRPr lang="pt-BR" sz="1400" dirty="0"/>
          </a:p>
        </p:txBody>
      </p:sp>
      <p:sp>
        <p:nvSpPr>
          <p:cNvPr id="16" name="Retângulo 15"/>
          <p:cNvSpPr/>
          <p:nvPr/>
        </p:nvSpPr>
        <p:spPr>
          <a:xfrm>
            <a:off x="6359949" y="2492896"/>
            <a:ext cx="504056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P29</a:t>
            </a:r>
            <a:endParaRPr lang="pt-B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Intercalação balanceada (exemplo)</a:t>
            </a:r>
            <a:endParaRPr lang="pt-BR" dirty="0"/>
          </a:p>
        </p:txBody>
      </p:sp>
      <p:grpSp>
        <p:nvGrpSpPr>
          <p:cNvPr id="3" name="Grupo 2"/>
          <p:cNvGrpSpPr/>
          <p:nvPr/>
        </p:nvGrpSpPr>
        <p:grpSpPr>
          <a:xfrm>
            <a:off x="4644008" y="1844824"/>
            <a:ext cx="3965511" cy="360040"/>
            <a:chOff x="395536" y="1844824"/>
            <a:chExt cx="3965511" cy="360040"/>
          </a:xfrm>
          <a:solidFill>
            <a:srgbClr val="92D050"/>
          </a:solidFill>
        </p:grpSpPr>
        <p:sp>
          <p:nvSpPr>
            <p:cNvPr id="6" name="Retângulo 5"/>
            <p:cNvSpPr/>
            <p:nvPr/>
          </p:nvSpPr>
          <p:spPr>
            <a:xfrm>
              <a:off x="395536" y="1844824"/>
              <a:ext cx="1224136" cy="36004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A4</a:t>
              </a:r>
              <a:endParaRPr lang="pt-BR" dirty="0"/>
            </a:p>
          </p:txBody>
        </p:sp>
        <p:sp>
          <p:nvSpPr>
            <p:cNvPr id="7" name="Retângulo 6"/>
            <p:cNvSpPr/>
            <p:nvPr/>
          </p:nvSpPr>
          <p:spPr>
            <a:xfrm>
              <a:off x="1751437" y="1844824"/>
              <a:ext cx="1224136" cy="36004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A5</a:t>
              </a:r>
              <a:endParaRPr lang="pt-BR" dirty="0"/>
            </a:p>
          </p:txBody>
        </p:sp>
        <p:sp>
          <p:nvSpPr>
            <p:cNvPr id="8" name="Retângulo 7"/>
            <p:cNvSpPr/>
            <p:nvPr/>
          </p:nvSpPr>
          <p:spPr>
            <a:xfrm>
              <a:off x="3136911" y="1844824"/>
              <a:ext cx="1224136" cy="36004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A6</a:t>
              </a:r>
              <a:endParaRPr lang="pt-BR" dirty="0"/>
            </a:p>
          </p:txBody>
        </p:sp>
      </p:grpSp>
      <p:grpSp>
        <p:nvGrpSpPr>
          <p:cNvPr id="18" name="Grupo 17"/>
          <p:cNvGrpSpPr/>
          <p:nvPr/>
        </p:nvGrpSpPr>
        <p:grpSpPr>
          <a:xfrm>
            <a:off x="395536" y="1844824"/>
            <a:ext cx="3960440" cy="360040"/>
            <a:chOff x="4572000" y="1844824"/>
            <a:chExt cx="3960440" cy="360040"/>
          </a:xfrm>
        </p:grpSpPr>
        <p:sp>
          <p:nvSpPr>
            <p:cNvPr id="20" name="Retângulo 19"/>
            <p:cNvSpPr/>
            <p:nvPr/>
          </p:nvSpPr>
          <p:spPr>
            <a:xfrm>
              <a:off x="4572000" y="1844824"/>
              <a:ext cx="1224136" cy="3600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A1</a:t>
              </a:r>
              <a:endParaRPr lang="pt-BR" dirty="0"/>
            </a:p>
          </p:txBody>
        </p:sp>
        <p:sp>
          <p:nvSpPr>
            <p:cNvPr id="22" name="Retângulo 21"/>
            <p:cNvSpPr/>
            <p:nvPr/>
          </p:nvSpPr>
          <p:spPr>
            <a:xfrm>
              <a:off x="5940152" y="1844824"/>
              <a:ext cx="1224136" cy="3600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A2</a:t>
              </a:r>
              <a:endParaRPr lang="pt-BR" dirty="0"/>
            </a:p>
          </p:txBody>
        </p:sp>
        <p:sp>
          <p:nvSpPr>
            <p:cNvPr id="23" name="Retângulo 22"/>
            <p:cNvSpPr/>
            <p:nvPr/>
          </p:nvSpPr>
          <p:spPr>
            <a:xfrm>
              <a:off x="7308304" y="1844824"/>
              <a:ext cx="1224136" cy="3600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A3</a:t>
              </a:r>
              <a:endParaRPr lang="pt-BR" dirty="0"/>
            </a:p>
          </p:txBody>
        </p:sp>
      </p:grpSp>
      <p:sp>
        <p:nvSpPr>
          <p:cNvPr id="34" name="Retângulo 33"/>
          <p:cNvSpPr/>
          <p:nvPr/>
        </p:nvSpPr>
        <p:spPr>
          <a:xfrm>
            <a:off x="3491880" y="2548670"/>
            <a:ext cx="504056" cy="4367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P30</a:t>
            </a:r>
            <a:endParaRPr lang="pt-BR" sz="1400" dirty="0"/>
          </a:p>
        </p:txBody>
      </p:sp>
      <p:sp>
        <p:nvSpPr>
          <p:cNvPr id="19" name="Retângulo 18"/>
          <p:cNvSpPr/>
          <p:nvPr/>
        </p:nvSpPr>
        <p:spPr>
          <a:xfrm>
            <a:off x="750505" y="2548670"/>
            <a:ext cx="504056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P28</a:t>
            </a:r>
            <a:endParaRPr lang="pt-BR" sz="1400" dirty="0"/>
          </a:p>
        </p:txBody>
      </p:sp>
      <p:sp>
        <p:nvSpPr>
          <p:cNvPr id="16" name="Retângulo 15"/>
          <p:cNvSpPr/>
          <p:nvPr/>
        </p:nvSpPr>
        <p:spPr>
          <a:xfrm>
            <a:off x="2106406" y="2548670"/>
            <a:ext cx="504056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P29</a:t>
            </a:r>
            <a:endParaRPr lang="pt-B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Intercalação balanceada (exemplo)</a:t>
            </a:r>
            <a:endParaRPr lang="pt-BR" dirty="0"/>
          </a:p>
        </p:txBody>
      </p:sp>
      <p:grpSp>
        <p:nvGrpSpPr>
          <p:cNvPr id="3" name="Grupo 2"/>
          <p:cNvGrpSpPr/>
          <p:nvPr/>
        </p:nvGrpSpPr>
        <p:grpSpPr>
          <a:xfrm>
            <a:off x="4644008" y="1844824"/>
            <a:ext cx="3965511" cy="360040"/>
            <a:chOff x="395536" y="1844824"/>
            <a:chExt cx="3965511" cy="360040"/>
          </a:xfrm>
          <a:solidFill>
            <a:srgbClr val="92D050"/>
          </a:solidFill>
        </p:grpSpPr>
        <p:sp>
          <p:nvSpPr>
            <p:cNvPr id="6" name="Retângulo 5"/>
            <p:cNvSpPr/>
            <p:nvPr/>
          </p:nvSpPr>
          <p:spPr>
            <a:xfrm>
              <a:off x="395536" y="1844824"/>
              <a:ext cx="1224136" cy="36004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A4</a:t>
              </a:r>
              <a:endParaRPr lang="pt-BR" dirty="0"/>
            </a:p>
          </p:txBody>
        </p:sp>
        <p:sp>
          <p:nvSpPr>
            <p:cNvPr id="7" name="Retângulo 6"/>
            <p:cNvSpPr/>
            <p:nvPr/>
          </p:nvSpPr>
          <p:spPr>
            <a:xfrm>
              <a:off x="1751437" y="1844824"/>
              <a:ext cx="1224136" cy="36004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A5</a:t>
              </a:r>
              <a:endParaRPr lang="pt-BR" dirty="0"/>
            </a:p>
          </p:txBody>
        </p:sp>
        <p:sp>
          <p:nvSpPr>
            <p:cNvPr id="8" name="Retângulo 7"/>
            <p:cNvSpPr/>
            <p:nvPr/>
          </p:nvSpPr>
          <p:spPr>
            <a:xfrm>
              <a:off x="3136911" y="1844824"/>
              <a:ext cx="1224136" cy="36004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A6</a:t>
              </a:r>
              <a:endParaRPr lang="pt-BR" dirty="0"/>
            </a:p>
          </p:txBody>
        </p:sp>
      </p:grpSp>
      <p:grpSp>
        <p:nvGrpSpPr>
          <p:cNvPr id="18" name="Grupo 17"/>
          <p:cNvGrpSpPr/>
          <p:nvPr/>
        </p:nvGrpSpPr>
        <p:grpSpPr>
          <a:xfrm>
            <a:off x="395536" y="1844824"/>
            <a:ext cx="3960440" cy="360040"/>
            <a:chOff x="4572000" y="1844824"/>
            <a:chExt cx="3960440" cy="360040"/>
          </a:xfrm>
        </p:grpSpPr>
        <p:sp>
          <p:nvSpPr>
            <p:cNvPr id="20" name="Retângulo 19"/>
            <p:cNvSpPr/>
            <p:nvPr/>
          </p:nvSpPr>
          <p:spPr>
            <a:xfrm>
              <a:off x="4572000" y="1844824"/>
              <a:ext cx="1224136" cy="3600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A1</a:t>
              </a:r>
              <a:endParaRPr lang="pt-BR" dirty="0"/>
            </a:p>
          </p:txBody>
        </p:sp>
        <p:sp>
          <p:nvSpPr>
            <p:cNvPr id="22" name="Retângulo 21"/>
            <p:cNvSpPr/>
            <p:nvPr/>
          </p:nvSpPr>
          <p:spPr>
            <a:xfrm>
              <a:off x="5940152" y="1844824"/>
              <a:ext cx="1224136" cy="3600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A2</a:t>
              </a:r>
              <a:endParaRPr lang="pt-BR" dirty="0"/>
            </a:p>
          </p:txBody>
        </p:sp>
        <p:sp>
          <p:nvSpPr>
            <p:cNvPr id="23" name="Retângulo 22"/>
            <p:cNvSpPr/>
            <p:nvPr/>
          </p:nvSpPr>
          <p:spPr>
            <a:xfrm>
              <a:off x="7308304" y="1844824"/>
              <a:ext cx="1224136" cy="3600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A3</a:t>
              </a:r>
              <a:endParaRPr lang="pt-BR" dirty="0"/>
            </a:p>
          </p:txBody>
        </p:sp>
      </p:grpSp>
      <p:sp>
        <p:nvSpPr>
          <p:cNvPr id="19" name="Retângulo 18"/>
          <p:cNvSpPr/>
          <p:nvPr/>
        </p:nvSpPr>
        <p:spPr>
          <a:xfrm>
            <a:off x="5004048" y="2548670"/>
            <a:ext cx="504056" cy="31845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P31</a:t>
            </a:r>
            <a:endParaRPr lang="pt-B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Intercalação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A intercalação balanceada era muito utilizada até décadas atrás, quando os dispositivos de armazenamento de grandes volumes de dados mais comuns eram as fitas magnéticas;</a:t>
            </a:r>
            <a:endParaRPr lang="pt-BR" dirty="0" smtClean="0"/>
          </a:p>
          <a:p>
            <a:pPr algn="just"/>
            <a:r>
              <a:rPr lang="pt-BR" dirty="0" smtClean="0"/>
              <a:t>Neste contexto, fazia sentido reservar “fitas” para armazenar etapas (partições) temporárias, pois o tempo de avançar ou retroceder cada fita era muito alto;</a:t>
            </a:r>
            <a:endParaRPr lang="pt-BR" dirty="0" smtClean="0"/>
          </a:p>
          <a:p>
            <a:pPr algn="just"/>
            <a:r>
              <a:rPr lang="pt-BR" dirty="0" smtClean="0"/>
              <a:t>Assim, as leituras eram feitas por algumas fitas e a escrita por outras;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Intercalação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Com armazenamento através de discos magnéticos, esse algoritmo subutiliza os recursos computacionais;</a:t>
            </a:r>
            <a:endParaRPr lang="pt-BR" dirty="0" smtClean="0"/>
          </a:p>
          <a:p>
            <a:pPr lvl="1" algn="just"/>
            <a:r>
              <a:rPr lang="pt-BR" dirty="0" smtClean="0"/>
              <a:t>Apenas uma partição de saída está sendo manipulada ao mesmo tempo;</a:t>
            </a:r>
            <a:endParaRPr lang="pt-BR" dirty="0" smtClean="0"/>
          </a:p>
          <a:p>
            <a:pPr lvl="1" algn="just"/>
            <a:r>
              <a:rPr lang="pt-BR" dirty="0" smtClean="0"/>
              <a:t>Um número maior de partições de entrada poderia estar aberta para criar partições maiores e, consequente, diminuir o tempo total do algoritmo;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Intercalação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Intercalação ótima:</a:t>
            </a:r>
            <a:endParaRPr lang="pt-BR" dirty="0" smtClean="0"/>
          </a:p>
          <a:p>
            <a:pPr lvl="1" algn="just"/>
            <a:r>
              <a:rPr lang="pt-BR" dirty="0" smtClean="0"/>
              <a:t>Neste algoritmo, existe apenas um arquivo de saída a cada fase;</a:t>
            </a:r>
            <a:endParaRPr lang="pt-BR" dirty="0" smtClean="0"/>
          </a:p>
          <a:p>
            <a:pPr lvl="1" algn="just"/>
            <a:r>
              <a:rPr lang="pt-BR" dirty="0" smtClean="0"/>
              <a:t>Assim, podemos ter F-1 arquivos de entrada aberto;</a:t>
            </a:r>
            <a:endParaRPr lang="pt-BR" dirty="0" smtClean="0"/>
          </a:p>
          <a:p>
            <a:pPr lvl="1" algn="just"/>
            <a:r>
              <a:rPr lang="pt-BR" dirty="0" smtClean="0"/>
              <a:t>Quando as partições de entrada forem mescladas, a partição de saída (ordenada) é redirecionada a um dos arquivos de entrada;</a:t>
            </a:r>
            <a:endParaRPr lang="pt-BR" dirty="0" smtClean="0"/>
          </a:p>
          <a:p>
            <a:pPr lvl="1" algn="just"/>
            <a:r>
              <a:rPr lang="pt-BR" dirty="0" smtClean="0"/>
              <a:t>O processo continua até reste apenas uma partição que será o arquivo totalmente ordenado;</a:t>
            </a:r>
            <a:endParaRPr lang="pt-BR" dirty="0" smtClean="0"/>
          </a:p>
          <a:p>
            <a:pPr lvl="1" algn="just"/>
            <a:r>
              <a:rPr lang="pt-BR" dirty="0" smtClean="0"/>
              <a:t>Podemos utilizar uma fila para armazenar as próximas partições a serem mescladas;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Intercalação balanceada (exemplo)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395536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A1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1751437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A2</a:t>
            </a:r>
            <a:endParaRPr lang="pt-BR" dirty="0"/>
          </a:p>
        </p:txBody>
      </p:sp>
      <p:sp>
        <p:nvSpPr>
          <p:cNvPr id="8" name="Retângulo 7"/>
          <p:cNvSpPr/>
          <p:nvPr/>
        </p:nvSpPr>
        <p:spPr>
          <a:xfrm>
            <a:off x="3136911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A3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4572000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A4</a:t>
            </a:r>
            <a:endParaRPr lang="pt-BR" dirty="0"/>
          </a:p>
        </p:txBody>
      </p:sp>
      <p:sp>
        <p:nvSpPr>
          <p:cNvPr id="10" name="Retângulo 9"/>
          <p:cNvSpPr/>
          <p:nvPr/>
        </p:nvSpPr>
        <p:spPr>
          <a:xfrm>
            <a:off x="5940152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A5</a:t>
            </a:r>
            <a:endParaRPr lang="pt-BR" dirty="0"/>
          </a:p>
        </p:txBody>
      </p:sp>
      <p:sp>
        <p:nvSpPr>
          <p:cNvPr id="11" name="Retângulo 10"/>
          <p:cNvSpPr/>
          <p:nvPr/>
        </p:nvSpPr>
        <p:spPr>
          <a:xfrm>
            <a:off x="7308304" y="1844824"/>
            <a:ext cx="1224136" cy="36004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A6</a:t>
            </a:r>
            <a:endParaRPr lang="pt-BR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700979" y="5301208"/>
          <a:ext cx="6096000" cy="1112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683568" y="4828510"/>
            <a:ext cx="19543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Fila de partições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Intercalação balanceada (exemplo)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395536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A1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1751437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A2</a:t>
            </a:r>
            <a:endParaRPr lang="pt-BR" dirty="0"/>
          </a:p>
        </p:txBody>
      </p:sp>
      <p:sp>
        <p:nvSpPr>
          <p:cNvPr id="8" name="Retângulo 7"/>
          <p:cNvSpPr/>
          <p:nvPr/>
        </p:nvSpPr>
        <p:spPr>
          <a:xfrm>
            <a:off x="3136911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A3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4572000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A4</a:t>
            </a:r>
            <a:endParaRPr lang="pt-BR" dirty="0"/>
          </a:p>
        </p:txBody>
      </p:sp>
      <p:sp>
        <p:nvSpPr>
          <p:cNvPr id="10" name="Retângulo 9"/>
          <p:cNvSpPr/>
          <p:nvPr/>
        </p:nvSpPr>
        <p:spPr>
          <a:xfrm>
            <a:off x="5940152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A5</a:t>
            </a:r>
            <a:endParaRPr lang="pt-BR" dirty="0"/>
          </a:p>
        </p:txBody>
      </p:sp>
      <p:sp>
        <p:nvSpPr>
          <p:cNvPr id="11" name="Retângulo 10"/>
          <p:cNvSpPr/>
          <p:nvPr/>
        </p:nvSpPr>
        <p:spPr>
          <a:xfrm>
            <a:off x="7308304" y="1844824"/>
            <a:ext cx="1224136" cy="36004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A6</a:t>
            </a:r>
            <a:endParaRPr lang="pt-BR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700979" y="5301208"/>
          <a:ext cx="6096000" cy="1112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683568" y="4828510"/>
            <a:ext cx="19543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Fila de partições</a:t>
            </a:r>
            <a:endParaRPr lang="pt-BR" dirty="0"/>
          </a:p>
        </p:txBody>
      </p:sp>
      <p:sp>
        <p:nvSpPr>
          <p:cNvPr id="12" name="Retângulo 11"/>
          <p:cNvSpPr/>
          <p:nvPr/>
        </p:nvSpPr>
        <p:spPr>
          <a:xfrm>
            <a:off x="755576" y="2492896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P1</a:t>
            </a:r>
            <a:endParaRPr lang="pt-BR" dirty="0"/>
          </a:p>
        </p:txBody>
      </p:sp>
      <p:sp>
        <p:nvSpPr>
          <p:cNvPr id="13" name="Retângulo 12"/>
          <p:cNvSpPr/>
          <p:nvPr/>
        </p:nvSpPr>
        <p:spPr>
          <a:xfrm>
            <a:off x="2111477" y="2492896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P2</a:t>
            </a:r>
            <a:endParaRPr lang="pt-BR" dirty="0"/>
          </a:p>
        </p:txBody>
      </p:sp>
      <p:sp>
        <p:nvSpPr>
          <p:cNvPr id="14" name="Retângulo 13"/>
          <p:cNvSpPr/>
          <p:nvPr/>
        </p:nvSpPr>
        <p:spPr>
          <a:xfrm>
            <a:off x="3496951" y="2492896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P3</a:t>
            </a:r>
            <a:endParaRPr lang="pt-BR" dirty="0"/>
          </a:p>
        </p:txBody>
      </p:sp>
      <p:sp>
        <p:nvSpPr>
          <p:cNvPr id="15" name="Retângulo 14"/>
          <p:cNvSpPr/>
          <p:nvPr/>
        </p:nvSpPr>
        <p:spPr>
          <a:xfrm>
            <a:off x="4932040" y="2492896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P4</a:t>
            </a:r>
            <a:endParaRPr lang="pt-BR" dirty="0"/>
          </a:p>
        </p:txBody>
      </p:sp>
      <p:sp>
        <p:nvSpPr>
          <p:cNvPr id="16" name="Retângulo 15"/>
          <p:cNvSpPr/>
          <p:nvPr/>
        </p:nvSpPr>
        <p:spPr>
          <a:xfrm>
            <a:off x="6300192" y="2492896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P5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Classificação Interna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2555776" y="2204864"/>
          <a:ext cx="4056112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014028"/>
                <a:gridCol w="1014028"/>
                <a:gridCol w="1014028"/>
                <a:gridCol w="1014028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Seta para baixo 5"/>
          <p:cNvSpPr/>
          <p:nvPr/>
        </p:nvSpPr>
        <p:spPr>
          <a:xfrm rot="10800000">
            <a:off x="4139952" y="3068960"/>
            <a:ext cx="576064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/>
          <p:cNvSpPr txBox="1"/>
          <p:nvPr/>
        </p:nvSpPr>
        <p:spPr>
          <a:xfrm>
            <a:off x="4788024" y="3290819"/>
            <a:ext cx="9877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Leitura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Intercalação balanceada (exemplo)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395536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A1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1751437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A2</a:t>
            </a:r>
            <a:endParaRPr lang="pt-BR" dirty="0"/>
          </a:p>
        </p:txBody>
      </p:sp>
      <p:sp>
        <p:nvSpPr>
          <p:cNvPr id="8" name="Retângulo 7"/>
          <p:cNvSpPr/>
          <p:nvPr/>
        </p:nvSpPr>
        <p:spPr>
          <a:xfrm>
            <a:off x="3136911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A3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4572000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A4</a:t>
            </a:r>
            <a:endParaRPr lang="pt-BR" dirty="0"/>
          </a:p>
        </p:txBody>
      </p:sp>
      <p:sp>
        <p:nvSpPr>
          <p:cNvPr id="10" name="Retângulo 9"/>
          <p:cNvSpPr/>
          <p:nvPr/>
        </p:nvSpPr>
        <p:spPr>
          <a:xfrm>
            <a:off x="5940152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A5</a:t>
            </a:r>
            <a:endParaRPr lang="pt-BR" dirty="0"/>
          </a:p>
        </p:txBody>
      </p:sp>
      <p:sp>
        <p:nvSpPr>
          <p:cNvPr id="11" name="Retângulo 10"/>
          <p:cNvSpPr/>
          <p:nvPr/>
        </p:nvSpPr>
        <p:spPr>
          <a:xfrm>
            <a:off x="7308304" y="1844824"/>
            <a:ext cx="1224136" cy="36004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A6</a:t>
            </a:r>
            <a:endParaRPr lang="pt-BR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700979" y="5301208"/>
          <a:ext cx="6096000" cy="1112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683568" y="4828510"/>
            <a:ext cx="19543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Fila de partições</a:t>
            </a:r>
            <a:endParaRPr lang="pt-BR" dirty="0"/>
          </a:p>
        </p:txBody>
      </p:sp>
      <p:sp>
        <p:nvSpPr>
          <p:cNvPr id="12" name="Retângulo 11"/>
          <p:cNvSpPr/>
          <p:nvPr/>
        </p:nvSpPr>
        <p:spPr>
          <a:xfrm>
            <a:off x="7668344" y="2492896"/>
            <a:ext cx="504056" cy="1584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P21</a:t>
            </a:r>
            <a:endParaRPr lang="pt-B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Intercalação balanceada (exemplo)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395536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A1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1751437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A2</a:t>
            </a:r>
            <a:endParaRPr lang="pt-BR" dirty="0"/>
          </a:p>
        </p:txBody>
      </p:sp>
      <p:sp>
        <p:nvSpPr>
          <p:cNvPr id="8" name="Retângulo 7"/>
          <p:cNvSpPr/>
          <p:nvPr/>
        </p:nvSpPr>
        <p:spPr>
          <a:xfrm>
            <a:off x="3136911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A3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4572000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A4</a:t>
            </a:r>
            <a:endParaRPr lang="pt-BR" dirty="0"/>
          </a:p>
        </p:txBody>
      </p:sp>
      <p:sp>
        <p:nvSpPr>
          <p:cNvPr id="10" name="Retângulo 9"/>
          <p:cNvSpPr/>
          <p:nvPr/>
        </p:nvSpPr>
        <p:spPr>
          <a:xfrm>
            <a:off x="5940152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A5</a:t>
            </a:r>
            <a:endParaRPr lang="pt-BR" dirty="0"/>
          </a:p>
        </p:txBody>
      </p:sp>
      <p:sp>
        <p:nvSpPr>
          <p:cNvPr id="11" name="Retângulo 10"/>
          <p:cNvSpPr/>
          <p:nvPr/>
        </p:nvSpPr>
        <p:spPr>
          <a:xfrm>
            <a:off x="7308304" y="1844824"/>
            <a:ext cx="1224136" cy="36004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A6</a:t>
            </a:r>
            <a:endParaRPr lang="pt-BR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700979" y="5301208"/>
          <a:ext cx="6096000" cy="1112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683568" y="4828510"/>
            <a:ext cx="19543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Fila de partições</a:t>
            </a:r>
            <a:endParaRPr lang="pt-BR" dirty="0"/>
          </a:p>
        </p:txBody>
      </p:sp>
      <p:sp>
        <p:nvSpPr>
          <p:cNvPr id="13" name="Retângulo 12"/>
          <p:cNvSpPr/>
          <p:nvPr/>
        </p:nvSpPr>
        <p:spPr>
          <a:xfrm>
            <a:off x="755576" y="2492896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P6</a:t>
            </a:r>
            <a:endParaRPr lang="pt-BR" dirty="0"/>
          </a:p>
        </p:txBody>
      </p:sp>
      <p:sp>
        <p:nvSpPr>
          <p:cNvPr id="14" name="Retângulo 13"/>
          <p:cNvSpPr/>
          <p:nvPr/>
        </p:nvSpPr>
        <p:spPr>
          <a:xfrm>
            <a:off x="2111477" y="2492896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P7</a:t>
            </a:r>
            <a:endParaRPr lang="pt-BR" dirty="0"/>
          </a:p>
        </p:txBody>
      </p:sp>
      <p:sp>
        <p:nvSpPr>
          <p:cNvPr id="15" name="Retângulo 14"/>
          <p:cNvSpPr/>
          <p:nvPr/>
        </p:nvSpPr>
        <p:spPr>
          <a:xfrm>
            <a:off x="3496951" y="2492896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P8</a:t>
            </a:r>
            <a:endParaRPr lang="pt-BR" dirty="0"/>
          </a:p>
        </p:txBody>
      </p:sp>
      <p:sp>
        <p:nvSpPr>
          <p:cNvPr id="16" name="Retângulo 15"/>
          <p:cNvSpPr/>
          <p:nvPr/>
        </p:nvSpPr>
        <p:spPr>
          <a:xfrm>
            <a:off x="4932040" y="2492896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P9</a:t>
            </a:r>
            <a:endParaRPr lang="pt-BR" dirty="0"/>
          </a:p>
        </p:txBody>
      </p:sp>
      <p:sp>
        <p:nvSpPr>
          <p:cNvPr id="17" name="Retângulo 16"/>
          <p:cNvSpPr/>
          <p:nvPr/>
        </p:nvSpPr>
        <p:spPr>
          <a:xfrm>
            <a:off x="6300192" y="2492896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P10</a:t>
            </a:r>
            <a:endParaRPr lang="pt-B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Intercalação balanceada (exemplo)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395536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A1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1751437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A2</a:t>
            </a:r>
            <a:endParaRPr lang="pt-BR" dirty="0"/>
          </a:p>
        </p:txBody>
      </p:sp>
      <p:sp>
        <p:nvSpPr>
          <p:cNvPr id="8" name="Retângulo 7"/>
          <p:cNvSpPr/>
          <p:nvPr/>
        </p:nvSpPr>
        <p:spPr>
          <a:xfrm>
            <a:off x="3136911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A3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4572000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A4</a:t>
            </a:r>
            <a:endParaRPr lang="pt-BR" dirty="0"/>
          </a:p>
        </p:txBody>
      </p:sp>
      <p:sp>
        <p:nvSpPr>
          <p:cNvPr id="10" name="Retângulo 9"/>
          <p:cNvSpPr/>
          <p:nvPr/>
        </p:nvSpPr>
        <p:spPr>
          <a:xfrm>
            <a:off x="5940152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A5</a:t>
            </a:r>
            <a:endParaRPr lang="pt-BR" dirty="0"/>
          </a:p>
        </p:txBody>
      </p:sp>
      <p:sp>
        <p:nvSpPr>
          <p:cNvPr id="11" name="Retângulo 10"/>
          <p:cNvSpPr/>
          <p:nvPr/>
        </p:nvSpPr>
        <p:spPr>
          <a:xfrm>
            <a:off x="7308304" y="1844824"/>
            <a:ext cx="1224136" cy="36004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A6</a:t>
            </a:r>
            <a:endParaRPr lang="pt-BR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700979" y="5301208"/>
          <a:ext cx="6096000" cy="1112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683568" y="4828510"/>
            <a:ext cx="19543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Fila de partições</a:t>
            </a:r>
            <a:endParaRPr lang="pt-BR" dirty="0"/>
          </a:p>
        </p:txBody>
      </p:sp>
      <p:sp>
        <p:nvSpPr>
          <p:cNvPr id="18" name="Retângulo 17"/>
          <p:cNvSpPr/>
          <p:nvPr/>
        </p:nvSpPr>
        <p:spPr>
          <a:xfrm>
            <a:off x="7668344" y="2492896"/>
            <a:ext cx="504056" cy="1584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P22</a:t>
            </a:r>
            <a:endParaRPr lang="pt-B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Intercalação balanceada (exemplo)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395536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A1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1751437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A2</a:t>
            </a:r>
            <a:endParaRPr lang="pt-BR" dirty="0"/>
          </a:p>
        </p:txBody>
      </p:sp>
      <p:sp>
        <p:nvSpPr>
          <p:cNvPr id="8" name="Retângulo 7"/>
          <p:cNvSpPr/>
          <p:nvPr/>
        </p:nvSpPr>
        <p:spPr>
          <a:xfrm>
            <a:off x="3136911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A3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4572000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A4</a:t>
            </a:r>
            <a:endParaRPr lang="pt-BR" dirty="0"/>
          </a:p>
        </p:txBody>
      </p:sp>
      <p:sp>
        <p:nvSpPr>
          <p:cNvPr id="10" name="Retângulo 9"/>
          <p:cNvSpPr/>
          <p:nvPr/>
        </p:nvSpPr>
        <p:spPr>
          <a:xfrm>
            <a:off x="5940152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A5</a:t>
            </a:r>
            <a:endParaRPr lang="pt-BR" dirty="0"/>
          </a:p>
        </p:txBody>
      </p:sp>
      <p:sp>
        <p:nvSpPr>
          <p:cNvPr id="11" name="Retângulo 10"/>
          <p:cNvSpPr/>
          <p:nvPr/>
        </p:nvSpPr>
        <p:spPr>
          <a:xfrm>
            <a:off x="7308304" y="1844824"/>
            <a:ext cx="1224136" cy="36004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A6</a:t>
            </a:r>
            <a:endParaRPr lang="pt-BR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700979" y="5301208"/>
          <a:ext cx="6096000" cy="1112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683568" y="4828510"/>
            <a:ext cx="19543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Fila de partições</a:t>
            </a:r>
            <a:endParaRPr lang="pt-BR" dirty="0"/>
          </a:p>
        </p:txBody>
      </p:sp>
      <p:sp>
        <p:nvSpPr>
          <p:cNvPr id="13" name="Retângulo 12"/>
          <p:cNvSpPr/>
          <p:nvPr/>
        </p:nvSpPr>
        <p:spPr>
          <a:xfrm>
            <a:off x="755576" y="2492896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P11</a:t>
            </a:r>
            <a:endParaRPr lang="pt-BR" sz="1400" dirty="0"/>
          </a:p>
        </p:txBody>
      </p:sp>
      <p:sp>
        <p:nvSpPr>
          <p:cNvPr id="14" name="Retângulo 13"/>
          <p:cNvSpPr/>
          <p:nvPr/>
        </p:nvSpPr>
        <p:spPr>
          <a:xfrm>
            <a:off x="2111477" y="2492896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P12</a:t>
            </a:r>
            <a:endParaRPr lang="pt-BR" sz="1400" dirty="0"/>
          </a:p>
        </p:txBody>
      </p:sp>
      <p:sp>
        <p:nvSpPr>
          <p:cNvPr id="15" name="Retângulo 14"/>
          <p:cNvSpPr/>
          <p:nvPr/>
        </p:nvSpPr>
        <p:spPr>
          <a:xfrm>
            <a:off x="3496951" y="2492896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P13</a:t>
            </a:r>
            <a:endParaRPr lang="pt-BR" sz="1400" dirty="0"/>
          </a:p>
        </p:txBody>
      </p:sp>
      <p:sp>
        <p:nvSpPr>
          <p:cNvPr id="16" name="Retângulo 15"/>
          <p:cNvSpPr/>
          <p:nvPr/>
        </p:nvSpPr>
        <p:spPr>
          <a:xfrm>
            <a:off x="4932040" y="2492896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P14</a:t>
            </a:r>
            <a:endParaRPr lang="pt-BR" sz="1400" dirty="0"/>
          </a:p>
        </p:txBody>
      </p:sp>
      <p:sp>
        <p:nvSpPr>
          <p:cNvPr id="17" name="Retângulo 16"/>
          <p:cNvSpPr/>
          <p:nvPr/>
        </p:nvSpPr>
        <p:spPr>
          <a:xfrm>
            <a:off x="6300192" y="2492896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P15</a:t>
            </a:r>
            <a:endParaRPr lang="pt-B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Intercalação balanceada (exemplo)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395536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A1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1751437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A2</a:t>
            </a:r>
            <a:endParaRPr lang="pt-BR" dirty="0"/>
          </a:p>
        </p:txBody>
      </p:sp>
      <p:sp>
        <p:nvSpPr>
          <p:cNvPr id="8" name="Retângulo 7"/>
          <p:cNvSpPr/>
          <p:nvPr/>
        </p:nvSpPr>
        <p:spPr>
          <a:xfrm>
            <a:off x="3136911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A3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4572000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A4</a:t>
            </a:r>
            <a:endParaRPr lang="pt-BR" dirty="0"/>
          </a:p>
        </p:txBody>
      </p:sp>
      <p:sp>
        <p:nvSpPr>
          <p:cNvPr id="10" name="Retângulo 9"/>
          <p:cNvSpPr/>
          <p:nvPr/>
        </p:nvSpPr>
        <p:spPr>
          <a:xfrm>
            <a:off x="5940152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A5</a:t>
            </a:r>
            <a:endParaRPr lang="pt-BR" dirty="0"/>
          </a:p>
        </p:txBody>
      </p:sp>
      <p:sp>
        <p:nvSpPr>
          <p:cNvPr id="11" name="Retângulo 10"/>
          <p:cNvSpPr/>
          <p:nvPr/>
        </p:nvSpPr>
        <p:spPr>
          <a:xfrm>
            <a:off x="7308304" y="1844824"/>
            <a:ext cx="1224136" cy="36004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A6</a:t>
            </a:r>
            <a:endParaRPr lang="pt-BR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700979" y="5301208"/>
          <a:ext cx="6096000" cy="1112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683568" y="4828510"/>
            <a:ext cx="19543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Fila de partições</a:t>
            </a:r>
            <a:endParaRPr lang="pt-BR" dirty="0"/>
          </a:p>
        </p:txBody>
      </p:sp>
      <p:sp>
        <p:nvSpPr>
          <p:cNvPr id="18" name="Retângulo 17"/>
          <p:cNvSpPr/>
          <p:nvPr/>
        </p:nvSpPr>
        <p:spPr>
          <a:xfrm>
            <a:off x="7668344" y="2492896"/>
            <a:ext cx="504056" cy="1584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P23</a:t>
            </a:r>
            <a:endParaRPr lang="pt-B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Intercalação balanceada (exemplo)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395536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A1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1751437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A2</a:t>
            </a:r>
            <a:endParaRPr lang="pt-BR" dirty="0"/>
          </a:p>
        </p:txBody>
      </p:sp>
      <p:sp>
        <p:nvSpPr>
          <p:cNvPr id="8" name="Retângulo 7"/>
          <p:cNvSpPr/>
          <p:nvPr/>
        </p:nvSpPr>
        <p:spPr>
          <a:xfrm>
            <a:off x="3136911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A3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4572000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A4</a:t>
            </a:r>
            <a:endParaRPr lang="pt-BR" dirty="0"/>
          </a:p>
        </p:txBody>
      </p:sp>
      <p:sp>
        <p:nvSpPr>
          <p:cNvPr id="10" name="Retângulo 9"/>
          <p:cNvSpPr/>
          <p:nvPr/>
        </p:nvSpPr>
        <p:spPr>
          <a:xfrm>
            <a:off x="5940152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A5</a:t>
            </a:r>
            <a:endParaRPr lang="pt-BR" dirty="0"/>
          </a:p>
        </p:txBody>
      </p:sp>
      <p:sp>
        <p:nvSpPr>
          <p:cNvPr id="11" name="Retângulo 10"/>
          <p:cNvSpPr/>
          <p:nvPr/>
        </p:nvSpPr>
        <p:spPr>
          <a:xfrm>
            <a:off x="7308304" y="1844824"/>
            <a:ext cx="1224136" cy="36004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A6</a:t>
            </a:r>
            <a:endParaRPr lang="pt-BR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700979" y="5301208"/>
          <a:ext cx="6096000" cy="1112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683568" y="4828510"/>
            <a:ext cx="19543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Fila de partições</a:t>
            </a:r>
            <a:endParaRPr lang="pt-BR" dirty="0"/>
          </a:p>
        </p:txBody>
      </p:sp>
      <p:sp>
        <p:nvSpPr>
          <p:cNvPr id="13" name="Retângulo 12"/>
          <p:cNvSpPr/>
          <p:nvPr/>
        </p:nvSpPr>
        <p:spPr>
          <a:xfrm>
            <a:off x="755576" y="2492896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P16</a:t>
            </a:r>
            <a:endParaRPr lang="pt-BR" sz="1400" dirty="0"/>
          </a:p>
        </p:txBody>
      </p:sp>
      <p:sp>
        <p:nvSpPr>
          <p:cNvPr id="14" name="Retângulo 13"/>
          <p:cNvSpPr/>
          <p:nvPr/>
        </p:nvSpPr>
        <p:spPr>
          <a:xfrm>
            <a:off x="2111477" y="2492896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P17</a:t>
            </a:r>
            <a:endParaRPr lang="pt-BR" sz="1400" dirty="0"/>
          </a:p>
        </p:txBody>
      </p:sp>
      <p:sp>
        <p:nvSpPr>
          <p:cNvPr id="15" name="Retângulo 14"/>
          <p:cNvSpPr/>
          <p:nvPr/>
        </p:nvSpPr>
        <p:spPr>
          <a:xfrm>
            <a:off x="3496951" y="2492896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P18</a:t>
            </a:r>
            <a:endParaRPr lang="pt-BR" sz="1400" dirty="0"/>
          </a:p>
        </p:txBody>
      </p:sp>
      <p:sp>
        <p:nvSpPr>
          <p:cNvPr id="16" name="Retângulo 15"/>
          <p:cNvSpPr/>
          <p:nvPr/>
        </p:nvSpPr>
        <p:spPr>
          <a:xfrm>
            <a:off x="4932040" y="2492896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P19</a:t>
            </a:r>
            <a:endParaRPr lang="pt-BR" sz="1400" dirty="0"/>
          </a:p>
        </p:txBody>
      </p:sp>
      <p:sp>
        <p:nvSpPr>
          <p:cNvPr id="17" name="Retângulo 16"/>
          <p:cNvSpPr/>
          <p:nvPr/>
        </p:nvSpPr>
        <p:spPr>
          <a:xfrm>
            <a:off x="6300192" y="2492896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P20</a:t>
            </a:r>
            <a:endParaRPr lang="pt-B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Intercalação balanceada (exemplo)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395536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A1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1751437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A2</a:t>
            </a:r>
            <a:endParaRPr lang="pt-BR" dirty="0"/>
          </a:p>
        </p:txBody>
      </p:sp>
      <p:sp>
        <p:nvSpPr>
          <p:cNvPr id="8" name="Retângulo 7"/>
          <p:cNvSpPr/>
          <p:nvPr/>
        </p:nvSpPr>
        <p:spPr>
          <a:xfrm>
            <a:off x="3136911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A3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4572000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A4</a:t>
            </a:r>
            <a:endParaRPr lang="pt-BR" dirty="0"/>
          </a:p>
        </p:txBody>
      </p:sp>
      <p:sp>
        <p:nvSpPr>
          <p:cNvPr id="10" name="Retângulo 9"/>
          <p:cNvSpPr/>
          <p:nvPr/>
        </p:nvSpPr>
        <p:spPr>
          <a:xfrm>
            <a:off x="5940152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A5</a:t>
            </a:r>
            <a:endParaRPr lang="pt-BR" dirty="0"/>
          </a:p>
        </p:txBody>
      </p:sp>
      <p:sp>
        <p:nvSpPr>
          <p:cNvPr id="11" name="Retângulo 10"/>
          <p:cNvSpPr/>
          <p:nvPr/>
        </p:nvSpPr>
        <p:spPr>
          <a:xfrm>
            <a:off x="7308304" y="1844824"/>
            <a:ext cx="1224136" cy="36004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A6</a:t>
            </a:r>
            <a:endParaRPr lang="pt-BR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700979" y="5301208"/>
          <a:ext cx="6096000" cy="1112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683568" y="4828510"/>
            <a:ext cx="19543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Fila de partições</a:t>
            </a:r>
            <a:endParaRPr lang="pt-BR" dirty="0"/>
          </a:p>
        </p:txBody>
      </p:sp>
      <p:sp>
        <p:nvSpPr>
          <p:cNvPr id="18" name="Retângulo 17"/>
          <p:cNvSpPr/>
          <p:nvPr/>
        </p:nvSpPr>
        <p:spPr>
          <a:xfrm>
            <a:off x="7668344" y="2492896"/>
            <a:ext cx="504056" cy="1584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P24</a:t>
            </a:r>
            <a:endParaRPr lang="pt-B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Intercalação balanceada (exemplo)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395536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A1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1751437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A2</a:t>
            </a:r>
            <a:endParaRPr lang="pt-BR" dirty="0"/>
          </a:p>
        </p:txBody>
      </p:sp>
      <p:sp>
        <p:nvSpPr>
          <p:cNvPr id="8" name="Retângulo 7"/>
          <p:cNvSpPr/>
          <p:nvPr/>
        </p:nvSpPr>
        <p:spPr>
          <a:xfrm>
            <a:off x="3136911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A3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4572000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A4</a:t>
            </a:r>
            <a:endParaRPr lang="pt-BR" dirty="0"/>
          </a:p>
        </p:txBody>
      </p:sp>
      <p:sp>
        <p:nvSpPr>
          <p:cNvPr id="10" name="Retângulo 9"/>
          <p:cNvSpPr/>
          <p:nvPr/>
        </p:nvSpPr>
        <p:spPr>
          <a:xfrm>
            <a:off x="5940152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A5</a:t>
            </a:r>
            <a:endParaRPr lang="pt-BR" dirty="0"/>
          </a:p>
        </p:txBody>
      </p:sp>
      <p:sp>
        <p:nvSpPr>
          <p:cNvPr id="11" name="Retângulo 10"/>
          <p:cNvSpPr/>
          <p:nvPr/>
        </p:nvSpPr>
        <p:spPr>
          <a:xfrm>
            <a:off x="7308304" y="1844824"/>
            <a:ext cx="1224136" cy="36004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A6</a:t>
            </a:r>
            <a:endParaRPr lang="pt-BR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700979" y="5301208"/>
          <a:ext cx="6096000" cy="1112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683568" y="4828510"/>
            <a:ext cx="19543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Fila de partições</a:t>
            </a:r>
            <a:endParaRPr lang="pt-BR" dirty="0"/>
          </a:p>
        </p:txBody>
      </p:sp>
      <p:sp>
        <p:nvSpPr>
          <p:cNvPr id="13" name="Retângulo 12"/>
          <p:cNvSpPr/>
          <p:nvPr/>
        </p:nvSpPr>
        <p:spPr>
          <a:xfrm>
            <a:off x="755576" y="2492896"/>
            <a:ext cx="504056" cy="1584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P21</a:t>
            </a:r>
            <a:endParaRPr lang="pt-BR" sz="1400" dirty="0"/>
          </a:p>
        </p:txBody>
      </p:sp>
      <p:sp>
        <p:nvSpPr>
          <p:cNvPr id="14" name="Retângulo 13"/>
          <p:cNvSpPr/>
          <p:nvPr/>
        </p:nvSpPr>
        <p:spPr>
          <a:xfrm>
            <a:off x="2111477" y="2492896"/>
            <a:ext cx="504056" cy="1584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P22</a:t>
            </a:r>
            <a:endParaRPr lang="pt-BR" sz="1400" dirty="0"/>
          </a:p>
        </p:txBody>
      </p:sp>
      <p:sp>
        <p:nvSpPr>
          <p:cNvPr id="15" name="Retângulo 14"/>
          <p:cNvSpPr/>
          <p:nvPr/>
        </p:nvSpPr>
        <p:spPr>
          <a:xfrm>
            <a:off x="3496951" y="2492896"/>
            <a:ext cx="504056" cy="1584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P23</a:t>
            </a:r>
            <a:endParaRPr lang="pt-BR" sz="1400" dirty="0"/>
          </a:p>
        </p:txBody>
      </p:sp>
      <p:sp>
        <p:nvSpPr>
          <p:cNvPr id="16" name="Retângulo 15"/>
          <p:cNvSpPr/>
          <p:nvPr/>
        </p:nvSpPr>
        <p:spPr>
          <a:xfrm>
            <a:off x="4932040" y="2492896"/>
            <a:ext cx="504056" cy="1584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P24</a:t>
            </a:r>
            <a:endParaRPr lang="pt-B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Intercalação balanceada (exemplo)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395536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A1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1751437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A2</a:t>
            </a:r>
            <a:endParaRPr lang="pt-BR" dirty="0"/>
          </a:p>
        </p:txBody>
      </p:sp>
      <p:sp>
        <p:nvSpPr>
          <p:cNvPr id="8" name="Retângulo 7"/>
          <p:cNvSpPr/>
          <p:nvPr/>
        </p:nvSpPr>
        <p:spPr>
          <a:xfrm>
            <a:off x="3136911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A3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4572000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A4</a:t>
            </a:r>
            <a:endParaRPr lang="pt-BR" dirty="0"/>
          </a:p>
        </p:txBody>
      </p:sp>
      <p:sp>
        <p:nvSpPr>
          <p:cNvPr id="10" name="Retângulo 9"/>
          <p:cNvSpPr/>
          <p:nvPr/>
        </p:nvSpPr>
        <p:spPr>
          <a:xfrm>
            <a:off x="5940152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A5</a:t>
            </a:r>
            <a:endParaRPr lang="pt-BR" dirty="0"/>
          </a:p>
        </p:txBody>
      </p:sp>
      <p:sp>
        <p:nvSpPr>
          <p:cNvPr id="11" name="Retângulo 10"/>
          <p:cNvSpPr/>
          <p:nvPr/>
        </p:nvSpPr>
        <p:spPr>
          <a:xfrm>
            <a:off x="7308304" y="1844824"/>
            <a:ext cx="1224136" cy="36004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A6</a:t>
            </a:r>
            <a:endParaRPr lang="pt-BR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700979" y="5301208"/>
          <a:ext cx="6096000" cy="1112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683568" y="4828510"/>
            <a:ext cx="19543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Fila de partições</a:t>
            </a:r>
            <a:endParaRPr lang="pt-BR" dirty="0"/>
          </a:p>
        </p:txBody>
      </p:sp>
      <p:sp>
        <p:nvSpPr>
          <p:cNvPr id="18" name="Retângulo 17"/>
          <p:cNvSpPr/>
          <p:nvPr/>
        </p:nvSpPr>
        <p:spPr>
          <a:xfrm>
            <a:off x="7668344" y="2492896"/>
            <a:ext cx="504056" cy="3960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P25</a:t>
            </a:r>
            <a:endParaRPr lang="pt-B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Classificação Interna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2555776" y="2204864"/>
          <a:ext cx="4056112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014028"/>
                <a:gridCol w="1014028"/>
                <a:gridCol w="1014028"/>
                <a:gridCol w="1014028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Seta para baixo 5"/>
          <p:cNvSpPr/>
          <p:nvPr/>
        </p:nvSpPr>
        <p:spPr>
          <a:xfrm rot="16200000">
            <a:off x="7128284" y="2024844"/>
            <a:ext cx="576064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/>
          <p:cNvSpPr txBox="1"/>
          <p:nvPr/>
        </p:nvSpPr>
        <p:spPr>
          <a:xfrm>
            <a:off x="6922430" y="2723346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Classificação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Seleção com substituição</a:t>
            </a:r>
            <a:endParaRPr lang="pt-BR" dirty="0" smtClean="0"/>
          </a:p>
          <a:p>
            <a:pPr lvl="1" algn="just"/>
            <a:r>
              <a:rPr lang="pt-BR" dirty="0" smtClean="0"/>
              <a:t>Nesta técnica, M registros são lidos inicialmente;</a:t>
            </a:r>
            <a:endParaRPr lang="pt-BR" dirty="0" smtClean="0"/>
          </a:p>
          <a:p>
            <a:pPr lvl="1" algn="just"/>
            <a:r>
              <a:rPr lang="pt-BR" dirty="0" smtClean="0"/>
              <a:t>O algoritmo procura pelo registro de menor (maior) chave e o escreve na partição que está sendo criada;</a:t>
            </a:r>
            <a:endParaRPr lang="pt-BR" dirty="0" smtClean="0"/>
          </a:p>
          <a:p>
            <a:pPr lvl="1" algn="just"/>
            <a:r>
              <a:rPr lang="pt-BR" dirty="0" smtClean="0"/>
              <a:t>O próximo registro é lido e ocupa a posição do registro que acabou de sair;</a:t>
            </a:r>
            <a:endParaRPr lang="pt-BR" dirty="0" smtClean="0"/>
          </a:p>
          <a:p>
            <a:pPr lvl="1" algn="just"/>
            <a:r>
              <a:rPr lang="pt-BR" dirty="0" smtClean="0"/>
              <a:t>Se a chave desse novo registro for menor (maior) que a chave do registro que acabou de sair, o algoritmo “congela” essa posição;</a:t>
            </a:r>
            <a:endParaRPr lang="pt-BR" dirty="0" smtClean="0"/>
          </a:p>
          <a:p>
            <a:pPr lvl="1" algn="just"/>
            <a:r>
              <a:rPr lang="pt-BR" dirty="0" smtClean="0"/>
              <a:t>Senão, o algoritmo busca pelo registro de menor chave e o escreve na partição de saída;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Classificação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Seleção com substituição</a:t>
            </a:r>
            <a:endParaRPr lang="pt-BR" dirty="0" smtClean="0"/>
          </a:p>
          <a:p>
            <a:pPr lvl="1" algn="just"/>
            <a:r>
              <a:rPr lang="pt-BR" dirty="0" smtClean="0"/>
              <a:t>Com o passar do tempo, a memória vai ficando com cada vez mais posições “congeladas” até o ponto que mais nenhuma posição possa ser utilizada;</a:t>
            </a:r>
            <a:endParaRPr lang="pt-BR" dirty="0" smtClean="0"/>
          </a:p>
          <a:p>
            <a:pPr lvl="1" algn="just"/>
            <a:r>
              <a:rPr lang="pt-BR" dirty="0" smtClean="0"/>
              <a:t>Quando isto ocorrer, ou quando não houver mais registros a serem lidos, a partição atual é finalizada, os registros são “descongelados” e o algoritmo prossegue criando uma nova partição;</a:t>
            </a:r>
            <a:endParaRPr lang="pt-BR" dirty="0" smtClean="0"/>
          </a:p>
          <a:p>
            <a:pPr lvl="1" algn="just"/>
            <a:r>
              <a:rPr lang="pt-BR" dirty="0" smtClean="0"/>
              <a:t>O tamanho médio das partições é de 2*M;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com substituição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276872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1916832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com substituição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276872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1916832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  <p:grpSp>
        <p:nvGrpSpPr>
          <p:cNvPr id="11" name="Grupo 10"/>
          <p:cNvGrpSpPr/>
          <p:nvPr/>
        </p:nvGrpSpPr>
        <p:grpSpPr>
          <a:xfrm>
            <a:off x="3275856" y="2640258"/>
            <a:ext cx="1296144" cy="370512"/>
            <a:chOff x="3275856" y="2640258"/>
            <a:chExt cx="1296144" cy="370512"/>
          </a:xfrm>
        </p:grpSpPr>
        <p:sp>
          <p:nvSpPr>
            <p:cNvPr id="7" name="Seta para baixo 6"/>
            <p:cNvSpPr/>
            <p:nvPr/>
          </p:nvSpPr>
          <p:spPr>
            <a:xfrm flipV="1">
              <a:off x="3275856" y="2640258"/>
              <a:ext cx="288032" cy="350748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" name="CaixaDeTexto 9"/>
            <p:cNvSpPr txBox="1"/>
            <p:nvPr/>
          </p:nvSpPr>
          <p:spPr>
            <a:xfrm>
              <a:off x="3563888" y="2641438"/>
              <a:ext cx="10081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menor</a:t>
              </a:r>
              <a:endParaRPr lang="pt-BR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com substituição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276872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1916832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  <p:sp>
        <p:nvSpPr>
          <p:cNvPr id="6" name="Seta para baixo 5"/>
          <p:cNvSpPr/>
          <p:nvPr/>
        </p:nvSpPr>
        <p:spPr>
          <a:xfrm>
            <a:off x="3105548" y="1916832"/>
            <a:ext cx="484632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/>
          <p:cNvSpPr txBox="1"/>
          <p:nvPr/>
        </p:nvSpPr>
        <p:spPr>
          <a:xfrm>
            <a:off x="3618467" y="1691516"/>
            <a:ext cx="50898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É maior que 2, logo a posição continua normal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com substituição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276872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1916832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  <p:grpSp>
        <p:nvGrpSpPr>
          <p:cNvPr id="10" name="Grupo 9"/>
          <p:cNvGrpSpPr/>
          <p:nvPr/>
        </p:nvGrpSpPr>
        <p:grpSpPr>
          <a:xfrm>
            <a:off x="4860032" y="2673878"/>
            <a:ext cx="1296144" cy="370512"/>
            <a:chOff x="3275856" y="2640258"/>
            <a:chExt cx="1296144" cy="370512"/>
          </a:xfrm>
        </p:grpSpPr>
        <p:sp>
          <p:nvSpPr>
            <p:cNvPr id="11" name="Seta para baixo 10"/>
            <p:cNvSpPr/>
            <p:nvPr/>
          </p:nvSpPr>
          <p:spPr>
            <a:xfrm flipV="1">
              <a:off x="3275856" y="2640258"/>
              <a:ext cx="288032" cy="350748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2" name="CaixaDeTexto 11"/>
            <p:cNvSpPr txBox="1"/>
            <p:nvPr/>
          </p:nvSpPr>
          <p:spPr>
            <a:xfrm>
              <a:off x="3563888" y="2641438"/>
              <a:ext cx="10081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menor</a:t>
              </a:r>
              <a:endParaRPr lang="pt-BR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com substituição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276872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1916832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  <p:sp>
        <p:nvSpPr>
          <p:cNvPr id="13" name="Seta para baixo 12"/>
          <p:cNvSpPr/>
          <p:nvPr/>
        </p:nvSpPr>
        <p:spPr>
          <a:xfrm>
            <a:off x="4788024" y="1876182"/>
            <a:ext cx="484632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CaixaDeTexto 13"/>
          <p:cNvSpPr txBox="1"/>
          <p:nvPr/>
        </p:nvSpPr>
        <p:spPr>
          <a:xfrm>
            <a:off x="5300943" y="1650866"/>
            <a:ext cx="16802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É maior que 3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Visão Geral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O objetivo das técnicas de classificação é atribuir um posicionamento a cada elemento de acordo com o valor de alguma chave;</a:t>
            </a:r>
            <a:endParaRPr lang="pt-BR" dirty="0" smtClean="0"/>
          </a:p>
          <a:p>
            <a:pPr algn="just"/>
            <a:endParaRPr lang="pt-BR" sz="800" dirty="0" smtClean="0"/>
          </a:p>
          <a:p>
            <a:pPr algn="just"/>
            <a:r>
              <a:rPr lang="pt-BR" dirty="0" smtClean="0"/>
              <a:t>As técnicas mais usuais como </a:t>
            </a:r>
            <a:r>
              <a:rPr lang="pt-BR" dirty="0" err="1" smtClean="0"/>
              <a:t>bubblesort</a:t>
            </a:r>
            <a:r>
              <a:rPr lang="pt-BR" dirty="0" smtClean="0"/>
              <a:t>, </a:t>
            </a:r>
            <a:r>
              <a:rPr lang="pt-BR" dirty="0" err="1" smtClean="0"/>
              <a:t>mergesort</a:t>
            </a:r>
            <a:r>
              <a:rPr lang="pt-BR" dirty="0" smtClean="0"/>
              <a:t>, </a:t>
            </a:r>
            <a:r>
              <a:rPr lang="pt-BR" dirty="0" err="1" smtClean="0"/>
              <a:t>quicksort</a:t>
            </a:r>
            <a:r>
              <a:rPr lang="pt-BR" dirty="0" smtClean="0"/>
              <a:t> partem do princípio de que os dados estão em memória primária;</a:t>
            </a:r>
            <a:endParaRPr lang="pt-BR" dirty="0" smtClean="0"/>
          </a:p>
          <a:p>
            <a:pPr algn="just"/>
            <a:endParaRPr lang="pt-BR" sz="800" dirty="0" smtClean="0"/>
          </a:p>
          <a:p>
            <a:pPr algn="just"/>
            <a:r>
              <a:rPr lang="pt-BR" dirty="0" smtClean="0"/>
              <a:t>Isto é ótimo pois permite operações de comparação e movimentação de dados com muita eficiência;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com substituição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276872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1916832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  <p:grpSp>
        <p:nvGrpSpPr>
          <p:cNvPr id="10" name="Grupo 9"/>
          <p:cNvGrpSpPr/>
          <p:nvPr/>
        </p:nvGrpSpPr>
        <p:grpSpPr>
          <a:xfrm>
            <a:off x="1619672" y="2675058"/>
            <a:ext cx="1296144" cy="370512"/>
            <a:chOff x="3275856" y="2640258"/>
            <a:chExt cx="1296144" cy="370512"/>
          </a:xfrm>
        </p:grpSpPr>
        <p:sp>
          <p:nvSpPr>
            <p:cNvPr id="11" name="Seta para baixo 10"/>
            <p:cNvSpPr/>
            <p:nvPr/>
          </p:nvSpPr>
          <p:spPr>
            <a:xfrm flipV="1">
              <a:off x="3275856" y="2640258"/>
              <a:ext cx="288032" cy="350748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2" name="CaixaDeTexto 11"/>
            <p:cNvSpPr txBox="1"/>
            <p:nvPr/>
          </p:nvSpPr>
          <p:spPr>
            <a:xfrm>
              <a:off x="3563888" y="2641438"/>
              <a:ext cx="10081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menor</a:t>
              </a:r>
              <a:endParaRPr lang="pt-BR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com substituição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276872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1916832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  <p:sp>
        <p:nvSpPr>
          <p:cNvPr id="13" name="Seta para baixo 12"/>
          <p:cNvSpPr/>
          <p:nvPr/>
        </p:nvSpPr>
        <p:spPr>
          <a:xfrm>
            <a:off x="1022608" y="1813466"/>
            <a:ext cx="484632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CaixaDeTexto 13"/>
          <p:cNvSpPr txBox="1"/>
          <p:nvPr/>
        </p:nvSpPr>
        <p:spPr>
          <a:xfrm>
            <a:off x="1020653" y="1444134"/>
            <a:ext cx="16802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É maior que 4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com substituição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276872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1916832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  <p:grpSp>
        <p:nvGrpSpPr>
          <p:cNvPr id="10" name="Grupo 9"/>
          <p:cNvGrpSpPr/>
          <p:nvPr/>
        </p:nvGrpSpPr>
        <p:grpSpPr>
          <a:xfrm>
            <a:off x="2478043" y="2675058"/>
            <a:ext cx="1296144" cy="370512"/>
            <a:chOff x="3275856" y="2640258"/>
            <a:chExt cx="1296144" cy="370512"/>
          </a:xfrm>
        </p:grpSpPr>
        <p:sp>
          <p:nvSpPr>
            <p:cNvPr id="11" name="Seta para baixo 10"/>
            <p:cNvSpPr/>
            <p:nvPr/>
          </p:nvSpPr>
          <p:spPr>
            <a:xfrm flipV="1">
              <a:off x="3275856" y="2640258"/>
              <a:ext cx="288032" cy="350748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2" name="CaixaDeTexto 11"/>
            <p:cNvSpPr txBox="1"/>
            <p:nvPr/>
          </p:nvSpPr>
          <p:spPr>
            <a:xfrm>
              <a:off x="3563888" y="2641438"/>
              <a:ext cx="10081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menor</a:t>
              </a:r>
              <a:endParaRPr lang="pt-BR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com substituição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276872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1916832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  <p:sp>
        <p:nvSpPr>
          <p:cNvPr id="13" name="Seta para baixo 12"/>
          <p:cNvSpPr/>
          <p:nvPr/>
        </p:nvSpPr>
        <p:spPr>
          <a:xfrm>
            <a:off x="2341707" y="1813466"/>
            <a:ext cx="484632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CaixaDeTexto 13"/>
          <p:cNvSpPr txBox="1"/>
          <p:nvPr/>
        </p:nvSpPr>
        <p:spPr>
          <a:xfrm>
            <a:off x="2339752" y="1444134"/>
            <a:ext cx="16802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É maior que 9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com substituição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276872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1916832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  <p:grpSp>
        <p:nvGrpSpPr>
          <p:cNvPr id="10" name="Grupo 9"/>
          <p:cNvGrpSpPr/>
          <p:nvPr/>
        </p:nvGrpSpPr>
        <p:grpSpPr>
          <a:xfrm>
            <a:off x="4788024" y="2770456"/>
            <a:ext cx="1296144" cy="370512"/>
            <a:chOff x="3275856" y="2640258"/>
            <a:chExt cx="1296144" cy="370512"/>
          </a:xfrm>
        </p:grpSpPr>
        <p:sp>
          <p:nvSpPr>
            <p:cNvPr id="11" name="Seta para baixo 10"/>
            <p:cNvSpPr/>
            <p:nvPr/>
          </p:nvSpPr>
          <p:spPr>
            <a:xfrm flipV="1">
              <a:off x="3275856" y="2640258"/>
              <a:ext cx="288032" cy="350748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2" name="CaixaDeTexto 11"/>
            <p:cNvSpPr txBox="1"/>
            <p:nvPr/>
          </p:nvSpPr>
          <p:spPr>
            <a:xfrm>
              <a:off x="3563888" y="2641438"/>
              <a:ext cx="10081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menor</a:t>
              </a:r>
              <a:endParaRPr lang="pt-BR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com substituição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276872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1916832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  <p:sp>
        <p:nvSpPr>
          <p:cNvPr id="13" name="Seta para baixo 12"/>
          <p:cNvSpPr/>
          <p:nvPr/>
        </p:nvSpPr>
        <p:spPr>
          <a:xfrm>
            <a:off x="4789979" y="1916832"/>
            <a:ext cx="484632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CaixaDeTexto 13"/>
          <p:cNvSpPr txBox="1"/>
          <p:nvPr/>
        </p:nvSpPr>
        <p:spPr>
          <a:xfrm>
            <a:off x="4788024" y="1547500"/>
            <a:ext cx="18085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É maior que 10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com substituição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276872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1916832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  <p:grpSp>
        <p:nvGrpSpPr>
          <p:cNvPr id="10" name="Grupo 9"/>
          <p:cNvGrpSpPr/>
          <p:nvPr/>
        </p:nvGrpSpPr>
        <p:grpSpPr>
          <a:xfrm>
            <a:off x="3203848" y="2697198"/>
            <a:ext cx="1296144" cy="370512"/>
            <a:chOff x="3275856" y="2640258"/>
            <a:chExt cx="1296144" cy="370512"/>
          </a:xfrm>
        </p:grpSpPr>
        <p:sp>
          <p:nvSpPr>
            <p:cNvPr id="11" name="Seta para baixo 10"/>
            <p:cNvSpPr/>
            <p:nvPr/>
          </p:nvSpPr>
          <p:spPr>
            <a:xfrm flipV="1">
              <a:off x="3275856" y="2640258"/>
              <a:ext cx="288032" cy="350748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2" name="CaixaDeTexto 11"/>
            <p:cNvSpPr txBox="1"/>
            <p:nvPr/>
          </p:nvSpPr>
          <p:spPr>
            <a:xfrm>
              <a:off x="3563888" y="2641438"/>
              <a:ext cx="10081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menor</a:t>
              </a:r>
              <a:endParaRPr lang="pt-BR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com substituição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276872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1916832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  <p:sp>
        <p:nvSpPr>
          <p:cNvPr id="13" name="Seta para baixo 12"/>
          <p:cNvSpPr/>
          <p:nvPr/>
        </p:nvSpPr>
        <p:spPr>
          <a:xfrm>
            <a:off x="3133795" y="1916832"/>
            <a:ext cx="484632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CaixaDeTexto 13"/>
          <p:cNvSpPr txBox="1"/>
          <p:nvPr/>
        </p:nvSpPr>
        <p:spPr>
          <a:xfrm>
            <a:off x="3131840" y="1547500"/>
            <a:ext cx="48478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É menor que 11, vamos “congelar” a posição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com substituição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276872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1916832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  <p:grpSp>
        <p:nvGrpSpPr>
          <p:cNvPr id="10" name="Grupo 9"/>
          <p:cNvGrpSpPr/>
          <p:nvPr/>
        </p:nvGrpSpPr>
        <p:grpSpPr>
          <a:xfrm>
            <a:off x="1619672" y="2687316"/>
            <a:ext cx="1296144" cy="370512"/>
            <a:chOff x="3275856" y="2640258"/>
            <a:chExt cx="1296144" cy="370512"/>
          </a:xfrm>
        </p:grpSpPr>
        <p:sp>
          <p:nvSpPr>
            <p:cNvPr id="11" name="Seta para baixo 10"/>
            <p:cNvSpPr/>
            <p:nvPr/>
          </p:nvSpPr>
          <p:spPr>
            <a:xfrm flipV="1">
              <a:off x="3275856" y="2640258"/>
              <a:ext cx="288032" cy="350748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2" name="CaixaDeTexto 11"/>
            <p:cNvSpPr txBox="1"/>
            <p:nvPr/>
          </p:nvSpPr>
          <p:spPr>
            <a:xfrm>
              <a:off x="3563888" y="2641438"/>
              <a:ext cx="10081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/>
                <a:t>menor</a:t>
              </a:r>
              <a:endParaRPr lang="pt-BR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com substituição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276872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1916832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Visão geral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Mas e quando os dados não cabem todos em memória?</a:t>
            </a:r>
            <a:endParaRPr lang="pt-BR" dirty="0" smtClean="0"/>
          </a:p>
          <a:p>
            <a:pPr lvl="1" algn="just"/>
            <a:r>
              <a:rPr lang="pt-BR" dirty="0" err="1" smtClean="0"/>
              <a:t>Ex</a:t>
            </a:r>
            <a:r>
              <a:rPr lang="pt-BR" dirty="0" smtClean="0"/>
              <a:t>: 3 milhões de registros, com 2Kb cada, formam uma massa de dados de 6Gb;</a:t>
            </a:r>
            <a:endParaRPr lang="pt-BR" dirty="0" smtClean="0"/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Utilizaremos a memória secundária também como armazenamento temporário dos registros que estiverem sendo ordenados;</a:t>
            </a:r>
            <a:endParaRPr lang="pt-BR" dirty="0" smtClean="0"/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O número de operações de leitura e escrita, contudo, deve ser o menor possível;</a:t>
            </a: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com substituição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276872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1916832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  <p:sp>
        <p:nvSpPr>
          <p:cNvPr id="10" name="Seta para baixo 9"/>
          <p:cNvSpPr/>
          <p:nvPr/>
        </p:nvSpPr>
        <p:spPr>
          <a:xfrm>
            <a:off x="1424817" y="1732166"/>
            <a:ext cx="484632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aixaDeTexto 10"/>
          <p:cNvSpPr txBox="1"/>
          <p:nvPr/>
        </p:nvSpPr>
        <p:spPr>
          <a:xfrm>
            <a:off x="1422862" y="1362834"/>
            <a:ext cx="48478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É menor que 14, vamos “congelar” a posição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com substituição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276872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1916832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com substituição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276872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1916832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com substituição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276872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1916832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com substituição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276872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1916832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com substituição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276872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1916832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com substituição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276872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1916832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  <p:sp>
        <p:nvSpPr>
          <p:cNvPr id="6" name="Seta para a direita 5"/>
          <p:cNvSpPr/>
          <p:nvPr/>
        </p:nvSpPr>
        <p:spPr>
          <a:xfrm>
            <a:off x="2545307" y="303636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/>
          <p:cNvSpPr txBox="1"/>
          <p:nvPr/>
        </p:nvSpPr>
        <p:spPr>
          <a:xfrm>
            <a:off x="3759554" y="3094010"/>
            <a:ext cx="2932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 partição será finalizada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com substituição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276872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1916832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com substituição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276872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1916832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com substituição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276872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1916832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Visão geral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O processo de classificação será divido em duas grandes partes:</a:t>
            </a:r>
            <a:endParaRPr lang="pt-BR" dirty="0" smtClean="0"/>
          </a:p>
          <a:p>
            <a:pPr lvl="1" algn="just"/>
            <a:r>
              <a:rPr lang="pt-BR" dirty="0" smtClean="0"/>
              <a:t>Classificação: consiste na divisão da base de dados em partições totalmente ordenadas;</a:t>
            </a:r>
            <a:endParaRPr lang="pt-BR" dirty="0" smtClean="0"/>
          </a:p>
          <a:p>
            <a:pPr lvl="1" algn="just"/>
            <a:r>
              <a:rPr lang="pt-BR" dirty="0" smtClean="0"/>
              <a:t>Intercalação: consiste na leitura de cada partição e fusão de duas ou mais partições em outra partição maior;</a:t>
            </a:r>
            <a:endParaRPr lang="pt-BR" dirty="0" smtClean="0"/>
          </a:p>
          <a:p>
            <a:pPr lvl="1" algn="just"/>
            <a:endParaRPr lang="pt-BR" dirty="0"/>
          </a:p>
          <a:p>
            <a:pPr algn="just"/>
            <a:r>
              <a:rPr lang="pt-BR" dirty="0" smtClean="0"/>
              <a:t>Existem diversas técnicas para cada uma das fases do processo. Vamos ver algumas delas a seguir.</a:t>
            </a: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com substituição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276872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1916832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com substituição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276872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1916832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com substituição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276872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1916832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com substituição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276872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1916832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com substituição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276872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1916832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com substituição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276872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1916832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com substituição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276872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1916832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com substituição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276872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1916832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com substituição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276872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1916832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com substituição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276872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1916832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Visão geral</a:t>
            </a:r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1115616" y="2276872"/>
            <a:ext cx="2016224" cy="288032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1275579" y="5445224"/>
            <a:ext cx="16962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Base de dados</a:t>
            </a:r>
            <a:endParaRPr lang="pt-BR" dirty="0"/>
          </a:p>
        </p:txBody>
      </p:sp>
      <p:sp>
        <p:nvSpPr>
          <p:cNvPr id="6" name="Seta para a direita 5"/>
          <p:cNvSpPr/>
          <p:nvPr/>
        </p:nvSpPr>
        <p:spPr>
          <a:xfrm>
            <a:off x="3635896" y="3356992"/>
            <a:ext cx="1440160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5210465" y="1864917"/>
            <a:ext cx="432048" cy="43204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/>
          <p:cNvSpPr/>
          <p:nvPr/>
        </p:nvSpPr>
        <p:spPr>
          <a:xfrm>
            <a:off x="6753477" y="1864917"/>
            <a:ext cx="432048" cy="43204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7524328" y="2443249"/>
            <a:ext cx="432048" cy="43204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9"/>
          <p:cNvSpPr/>
          <p:nvPr/>
        </p:nvSpPr>
        <p:spPr>
          <a:xfrm>
            <a:off x="6732240" y="3907916"/>
            <a:ext cx="432048" cy="43204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5677272" y="3933056"/>
            <a:ext cx="432048" cy="43204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tângulo 11"/>
          <p:cNvSpPr/>
          <p:nvPr/>
        </p:nvSpPr>
        <p:spPr>
          <a:xfrm>
            <a:off x="7221151" y="4941168"/>
            <a:ext cx="432048" cy="43204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Retângulo 12"/>
          <p:cNvSpPr/>
          <p:nvPr/>
        </p:nvSpPr>
        <p:spPr>
          <a:xfrm>
            <a:off x="5835653" y="3140968"/>
            <a:ext cx="432048" cy="43204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Retângulo 13"/>
          <p:cNvSpPr/>
          <p:nvPr/>
        </p:nvSpPr>
        <p:spPr>
          <a:xfrm>
            <a:off x="6732240" y="3248980"/>
            <a:ext cx="432048" cy="43204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Retângulo 14"/>
          <p:cNvSpPr/>
          <p:nvPr/>
        </p:nvSpPr>
        <p:spPr>
          <a:xfrm>
            <a:off x="7740352" y="4300970"/>
            <a:ext cx="432048" cy="43204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Retângulo 15"/>
          <p:cNvSpPr/>
          <p:nvPr/>
        </p:nvSpPr>
        <p:spPr>
          <a:xfrm>
            <a:off x="6477744" y="5351430"/>
            <a:ext cx="432048" cy="43204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Retângulo 16"/>
          <p:cNvSpPr/>
          <p:nvPr/>
        </p:nvSpPr>
        <p:spPr>
          <a:xfrm>
            <a:off x="4860032" y="5351430"/>
            <a:ext cx="432048" cy="43204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CaixaDeTexto 17"/>
          <p:cNvSpPr txBox="1"/>
          <p:nvPr/>
        </p:nvSpPr>
        <p:spPr>
          <a:xfrm>
            <a:off x="3573550" y="4116304"/>
            <a:ext cx="15648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Classificação</a:t>
            </a:r>
            <a:endParaRPr lang="pt-BR" dirty="0"/>
          </a:p>
        </p:txBody>
      </p:sp>
      <p:sp>
        <p:nvSpPr>
          <p:cNvPr id="20" name="CaixaDeTexto 19"/>
          <p:cNvSpPr txBox="1"/>
          <p:nvPr/>
        </p:nvSpPr>
        <p:spPr>
          <a:xfrm>
            <a:off x="6146182" y="6052646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Partições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com substituição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276872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1916832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com substituição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276872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1916832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com substituição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276872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1916832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com substituição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276872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>
                    <a:solidFill>
                      <a:srgbClr val="FFD9CE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1916832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Classificação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Seleção natural</a:t>
            </a:r>
            <a:endParaRPr lang="pt-BR" dirty="0" smtClean="0"/>
          </a:p>
          <a:p>
            <a:pPr lvl="1" algn="just"/>
            <a:r>
              <a:rPr lang="pt-BR" dirty="0" smtClean="0"/>
              <a:t>É muito semelhante ao anterior, porém os registros “congelados” não ficam mais em memória principal;</a:t>
            </a:r>
            <a:endParaRPr lang="pt-BR" dirty="0" smtClean="0"/>
          </a:p>
          <a:p>
            <a:pPr lvl="1" algn="just"/>
            <a:r>
              <a:rPr lang="pt-BR" dirty="0" smtClean="0"/>
              <a:t>Eles são movidos para um arquivo de reserva;</a:t>
            </a:r>
            <a:endParaRPr lang="pt-BR" dirty="0" smtClean="0"/>
          </a:p>
          <a:p>
            <a:pPr lvl="1" algn="just"/>
            <a:r>
              <a:rPr lang="pt-BR" dirty="0" smtClean="0"/>
              <a:t>Esse arquivo tem uma limitação máxima de registros;</a:t>
            </a:r>
            <a:endParaRPr lang="pt-BR" dirty="0" smtClean="0"/>
          </a:p>
          <a:p>
            <a:pPr lvl="1" algn="just"/>
            <a:r>
              <a:rPr lang="pt-BR" dirty="0" smtClean="0"/>
              <a:t>Quando ele fica cheio, os registros restantes em memória principal são colocados em ordem na partição, e os registros do reservatório são levados para a memória principal;</a:t>
            </a:r>
            <a:endParaRPr lang="pt-BR" dirty="0" smtClean="0"/>
          </a:p>
          <a:p>
            <a:pPr lvl="1" algn="just"/>
            <a:r>
              <a:rPr lang="pt-BR" dirty="0" smtClean="0"/>
              <a:t>O algoritmo continua até que todos os registros tenha sidos colocados em alguma partição;</a:t>
            </a:r>
            <a:endParaRPr lang="pt-BR" dirty="0" smtClean="0"/>
          </a:p>
          <a:p>
            <a:pPr lvl="1" algn="just"/>
            <a:r>
              <a:rPr lang="pt-BR" dirty="0" smtClean="0"/>
              <a:t>Normalmente o reservatório tem o mesmo tamanho da memória principal;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natural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708920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2348880"/>
            <a:ext cx="1539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Reservatório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1403648" y="1844824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1403648" y="1484784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natural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708920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2348880"/>
            <a:ext cx="1539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Reservatório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1403648" y="1844824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1403648" y="1484784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natural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708920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2348880"/>
            <a:ext cx="1539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Reservatório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1403648" y="1844824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1403648" y="1484784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natural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708920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2348880"/>
            <a:ext cx="1539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Reservatório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1403648" y="1844824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1403648" y="1484784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natural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708920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2348880"/>
            <a:ext cx="1539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Reservatório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1403648" y="1844824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1403648" y="1484784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Visão geral</a:t>
            </a:r>
            <a:endParaRPr lang="pt-BR" dirty="0"/>
          </a:p>
        </p:txBody>
      </p:sp>
      <p:sp>
        <p:nvSpPr>
          <p:cNvPr id="6" name="Seta para a direita 5"/>
          <p:cNvSpPr/>
          <p:nvPr/>
        </p:nvSpPr>
        <p:spPr>
          <a:xfrm>
            <a:off x="3914266" y="3356992"/>
            <a:ext cx="1440160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CaixaDeTexto 17"/>
          <p:cNvSpPr txBox="1"/>
          <p:nvPr/>
        </p:nvSpPr>
        <p:spPr>
          <a:xfrm>
            <a:off x="3851920" y="4116304"/>
            <a:ext cx="1505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Intercalação</a:t>
            </a:r>
            <a:endParaRPr lang="pt-BR" dirty="0"/>
          </a:p>
        </p:txBody>
      </p:sp>
      <p:sp>
        <p:nvSpPr>
          <p:cNvPr id="19" name="Retângulo 18"/>
          <p:cNvSpPr/>
          <p:nvPr/>
        </p:nvSpPr>
        <p:spPr>
          <a:xfrm>
            <a:off x="673961" y="2048330"/>
            <a:ext cx="432048" cy="43204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Retângulo 19"/>
          <p:cNvSpPr/>
          <p:nvPr/>
        </p:nvSpPr>
        <p:spPr>
          <a:xfrm>
            <a:off x="2216973" y="2048330"/>
            <a:ext cx="432048" cy="43204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tângulo 20"/>
          <p:cNvSpPr/>
          <p:nvPr/>
        </p:nvSpPr>
        <p:spPr>
          <a:xfrm>
            <a:off x="2987824" y="2626662"/>
            <a:ext cx="432048" cy="43204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Retângulo 21"/>
          <p:cNvSpPr/>
          <p:nvPr/>
        </p:nvSpPr>
        <p:spPr>
          <a:xfrm>
            <a:off x="2195736" y="4091329"/>
            <a:ext cx="432048" cy="43204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Retângulo 22"/>
          <p:cNvSpPr/>
          <p:nvPr/>
        </p:nvSpPr>
        <p:spPr>
          <a:xfrm>
            <a:off x="1140768" y="4116469"/>
            <a:ext cx="432048" cy="43204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Retângulo 23"/>
          <p:cNvSpPr/>
          <p:nvPr/>
        </p:nvSpPr>
        <p:spPr>
          <a:xfrm>
            <a:off x="2684647" y="5124581"/>
            <a:ext cx="432048" cy="43204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Retângulo 24"/>
          <p:cNvSpPr/>
          <p:nvPr/>
        </p:nvSpPr>
        <p:spPr>
          <a:xfrm>
            <a:off x="1299149" y="3324381"/>
            <a:ext cx="432048" cy="43204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6" name="Retângulo 25"/>
          <p:cNvSpPr/>
          <p:nvPr/>
        </p:nvSpPr>
        <p:spPr>
          <a:xfrm>
            <a:off x="2195736" y="3432393"/>
            <a:ext cx="432048" cy="43204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7" name="Retângulo 26"/>
          <p:cNvSpPr/>
          <p:nvPr/>
        </p:nvSpPr>
        <p:spPr>
          <a:xfrm>
            <a:off x="3203848" y="4484383"/>
            <a:ext cx="432048" cy="43204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8" name="Retângulo 27"/>
          <p:cNvSpPr/>
          <p:nvPr/>
        </p:nvSpPr>
        <p:spPr>
          <a:xfrm>
            <a:off x="1941240" y="5534843"/>
            <a:ext cx="432048" cy="43204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Retângulo 28"/>
          <p:cNvSpPr/>
          <p:nvPr/>
        </p:nvSpPr>
        <p:spPr>
          <a:xfrm>
            <a:off x="323528" y="5534843"/>
            <a:ext cx="432048" cy="43204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" name="Retângulo 29"/>
          <p:cNvSpPr/>
          <p:nvPr/>
        </p:nvSpPr>
        <p:spPr>
          <a:xfrm>
            <a:off x="5652120" y="2025690"/>
            <a:ext cx="2016224" cy="2880320"/>
          </a:xfrm>
          <a:prstGeom prst="rect">
            <a:avLst/>
          </a:prstGeom>
          <a:gradFill>
            <a:gsLst>
              <a:gs pos="0">
                <a:srgbClr val="FF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rgbClr val="0070C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1" name="CaixaDeTexto 30"/>
          <p:cNvSpPr txBox="1"/>
          <p:nvPr/>
        </p:nvSpPr>
        <p:spPr>
          <a:xfrm>
            <a:off x="5812083" y="5194042"/>
            <a:ext cx="16962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Base de dados</a:t>
            </a:r>
            <a:endParaRPr lang="pt-BR" dirty="0"/>
          </a:p>
        </p:txBody>
      </p:sp>
      <p:sp>
        <p:nvSpPr>
          <p:cNvPr id="32" name="CaixaDeTexto 31"/>
          <p:cNvSpPr txBox="1"/>
          <p:nvPr/>
        </p:nvSpPr>
        <p:spPr>
          <a:xfrm>
            <a:off x="1515173" y="6165304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Partições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natural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708920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2348880"/>
            <a:ext cx="1539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Reservatório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1403648" y="1844824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1403648" y="1484784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natural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708920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2348880"/>
            <a:ext cx="1539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Reservatório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1403648" y="1844824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1403648" y="1484784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natural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708920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2348880"/>
            <a:ext cx="1539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Reservatório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1403648" y="1844824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1403648" y="1484784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natural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708920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2348880"/>
            <a:ext cx="1539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Reservatório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1403648" y="1844824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1403648" y="1484784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natural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708920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2348880"/>
            <a:ext cx="1539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Reservatório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1403648" y="1844824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1403648" y="1484784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natural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708920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2348880"/>
            <a:ext cx="1539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Reservatório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1403648" y="1844824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1403648" y="1484784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natural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708920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2348880"/>
            <a:ext cx="1539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Reservatório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1403648" y="1844824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1403648" y="1484784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natural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708920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2348880"/>
            <a:ext cx="1539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Reservatório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1403648" y="1844824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1403648" y="1484784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natural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708920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2348880"/>
            <a:ext cx="1539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Reservatório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1403648" y="1844824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1403648" y="1484784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natural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708920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2348880"/>
            <a:ext cx="1539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Reservatório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1403648" y="1844824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1403648" y="1484784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Classificação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15200" cy="4873752"/>
          </a:xfrm>
        </p:spPr>
        <p:txBody>
          <a:bodyPr/>
          <a:lstStyle/>
          <a:p>
            <a:pPr algn="just"/>
            <a:r>
              <a:rPr lang="pt-BR" dirty="0" smtClean="0"/>
              <a:t>Nesta fase, os registros da base de dados são separados em partições de tamanho fixo ou não;</a:t>
            </a:r>
            <a:endParaRPr lang="pt-BR" dirty="0" smtClean="0"/>
          </a:p>
          <a:p>
            <a:pPr algn="just"/>
            <a:r>
              <a:rPr lang="pt-BR" dirty="0" smtClean="0"/>
              <a:t>Cada partição deve possuir um conjunto ordenado de registros e deve mantê-los em um arquivo;</a:t>
            </a:r>
            <a:endParaRPr lang="pt-BR" dirty="0" smtClean="0"/>
          </a:p>
          <a:p>
            <a:pPr algn="just"/>
            <a:r>
              <a:rPr lang="pt-BR" dirty="0" smtClean="0"/>
              <a:t>A quantidade e o tamanho dos arquivos pode variar muito, mas é importante definir uma quantidade máxima de registros M que poderão ser manipulados simultaneamente;</a:t>
            </a:r>
            <a:endParaRPr lang="pt-BR" dirty="0" smtClean="0"/>
          </a:p>
          <a:p>
            <a:pPr algn="just"/>
            <a:r>
              <a:rPr lang="pt-BR" dirty="0"/>
              <a:t>Esses registros serão trazidos para a memória principal, onde serão ordenados </a:t>
            </a:r>
            <a:r>
              <a:rPr lang="pt-BR" dirty="0" smtClean="0"/>
              <a:t>para </a:t>
            </a:r>
            <a:r>
              <a:rPr lang="pt-BR" dirty="0"/>
              <a:t>depois serem armazenados em arquivos</a:t>
            </a:r>
            <a:r>
              <a:rPr lang="pt-BR" dirty="0" smtClean="0"/>
              <a:t>;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natural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708920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2348880"/>
            <a:ext cx="1539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Reservatório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1403648" y="1844824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1403648" y="1484784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natural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708920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2348880"/>
            <a:ext cx="1539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Reservatório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1403648" y="1844824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1403648" y="1484784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natural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708920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2348880"/>
            <a:ext cx="1539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Reservatório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1403648" y="1844824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1403648" y="1484784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natural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708920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2348880"/>
            <a:ext cx="1539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Reservatório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1403648" y="1844824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1403648" y="1484784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natural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708920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4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  <a:gridCol w="680076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2348880"/>
            <a:ext cx="1539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Reservatório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1403648" y="1844824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1403648" y="1484784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natural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708920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0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2348880"/>
            <a:ext cx="1539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Reservatório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1403648" y="1844824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1403648" y="1484784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  <p:sp>
        <p:nvSpPr>
          <p:cNvPr id="6" name="Seta para baixo 5"/>
          <p:cNvSpPr/>
          <p:nvPr/>
        </p:nvSpPr>
        <p:spPr>
          <a:xfrm rot="16200000">
            <a:off x="7884368" y="3717032"/>
            <a:ext cx="648072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natural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708920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0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</a:tblGrid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2348880"/>
            <a:ext cx="1539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Reservatório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1403648" y="1844824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1403648" y="1484784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natural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708920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0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2348880"/>
            <a:ext cx="1539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Reservatório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1403648" y="1844824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1403648" y="1484784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natural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708920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0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2348880"/>
            <a:ext cx="1539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Reservatório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1403648" y="1844824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1403648" y="1484784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natural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708920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0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2348880"/>
            <a:ext cx="1539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Reservatório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1403648" y="1844824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1403648" y="1484784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Classificação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15200" cy="4873752"/>
          </a:xfrm>
        </p:spPr>
        <p:txBody>
          <a:bodyPr/>
          <a:lstStyle/>
          <a:p>
            <a:pPr algn="just"/>
            <a:r>
              <a:rPr lang="x-none" altLang="pt-BR" dirty="0" smtClean="0">
                <a:latin typeface="Century Schoolbook L" charset="0"/>
              </a:rPr>
              <a:t>Classificação Interna:</a:t>
            </a:r>
            <a:endParaRPr lang="x-none" altLang="pt-BR" dirty="0" smtClean="0">
              <a:latin typeface="Century Schoolbook L" charset="0"/>
            </a:endParaRPr>
          </a:p>
          <a:p>
            <a:pPr marL="708660" lvl="1" indent="-342900" algn="just">
              <a:buFont typeface="Arial" charset="0"/>
              <a:buChar char="•"/>
            </a:pPr>
            <a:r>
              <a:rPr lang="x-none" altLang="pt-BR" dirty="0" smtClean="0">
                <a:latin typeface="Century Schoolbook L" charset="0"/>
              </a:rPr>
              <a:t>Nesta técnica, </a:t>
            </a:r>
            <a:r>
              <a:rPr lang="x-none" altLang="pt-BR" i="1" dirty="0" smtClean="0">
                <a:latin typeface="Century Schoolbook L" charset="0"/>
              </a:rPr>
              <a:t>M</a:t>
            </a:r>
            <a:r>
              <a:rPr lang="x-none" altLang="pt-BR" dirty="0" smtClean="0">
                <a:latin typeface="Century Schoolbook L" charset="0"/>
              </a:rPr>
              <a:t> registros são lidos de cada vez, colocados em memória e ordenados normalmente.</a:t>
            </a:r>
            <a:endParaRPr lang="x-none" altLang="pt-BR" dirty="0" smtClean="0">
              <a:latin typeface="Century Schoolbook L" charset="0"/>
            </a:endParaRPr>
          </a:p>
          <a:p>
            <a:pPr marL="708660" lvl="1" indent="-342900" algn="just">
              <a:buFont typeface="Arial" charset="0"/>
              <a:buChar char="•"/>
            </a:pPr>
            <a:r>
              <a:rPr lang="x-none" altLang="pt-BR" dirty="0" smtClean="0">
                <a:latin typeface="Century Schoolbook L" charset="0"/>
              </a:rPr>
              <a:t>Após a ordenação, teremos uma partição com os registros classificados de acordo com o critério estabelecido</a:t>
            </a:r>
            <a:endParaRPr lang="x-none" altLang="pt-BR" dirty="0" smtClean="0">
              <a:latin typeface="Century Schoolbook L" charset="0"/>
            </a:endParaRPr>
          </a:p>
          <a:p>
            <a:pPr marL="708660" lvl="1" indent="-342900" algn="just">
              <a:buFont typeface="Arial" charset="0"/>
              <a:buChar char="•"/>
            </a:pPr>
            <a:r>
              <a:rPr lang="x-none" altLang="pt-BR" dirty="0" smtClean="0">
                <a:latin typeface="Century Schoolbook L" charset="0"/>
              </a:rPr>
              <a:t>O algoritmo procede até que todos os registros tenham sido lidos</a:t>
            </a:r>
            <a:endParaRPr lang="x-none" altLang="pt-BR" dirty="0" smtClean="0">
              <a:latin typeface="Century Schoolbook L" charset="0"/>
            </a:endParaRPr>
          </a:p>
          <a:p>
            <a:pPr marL="708660" lvl="1" indent="-342900" algn="just">
              <a:buFont typeface="Arial" charset="0"/>
              <a:buChar char="•"/>
            </a:pPr>
            <a:r>
              <a:rPr lang="x-none" altLang="pt-BR" dirty="0">
                <a:latin typeface="Century Schoolbook L" charset="0"/>
              </a:rPr>
              <a:t>Existirão m/N partições com exatamente M registros cada (exceto a última, que pode ter menos registros)</a:t>
            </a:r>
            <a:endParaRPr lang="x-none" altLang="pt-BR" dirty="0">
              <a:latin typeface="Century Schoolbook 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natural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708920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0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2348880"/>
            <a:ext cx="1539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Reservatório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1403648" y="1844824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1403648" y="1484784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natural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708920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0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2348880"/>
            <a:ext cx="1539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Reservatório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1403648" y="1844824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1403648" y="1484784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natural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708920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0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2348880"/>
            <a:ext cx="1539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Reservatório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1403648" y="1844824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1403648" y="1484784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natural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708920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0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2348880"/>
            <a:ext cx="1539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Reservatório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1403648" y="1844824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1403648" y="1484784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natural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708920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0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2348880"/>
            <a:ext cx="1539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Reservatório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1403648" y="1844824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1403648" y="1484784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natural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708920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0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2348880"/>
            <a:ext cx="1539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Reservatório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1403648" y="1844824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1403648" y="1484784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  <p:sp>
        <p:nvSpPr>
          <p:cNvPr id="6" name="Seta para a direita 5"/>
          <p:cNvSpPr/>
          <p:nvPr/>
        </p:nvSpPr>
        <p:spPr>
          <a:xfrm>
            <a:off x="7848650" y="3681028"/>
            <a:ext cx="432048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natural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708920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0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</a:tblGrid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2348880"/>
            <a:ext cx="1539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Reservatório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1403648" y="1844824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1403648" y="1484784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Seleção natural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403648" y="2708920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403648" y="3573016"/>
          <a:ext cx="6120680" cy="741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  <a:gridCol w="612068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403648" y="2348880"/>
            <a:ext cx="1539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Reservatório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1403646" y="3140968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Partição</a:t>
            </a:r>
            <a:endParaRPr lang="pt-BR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1403648" y="1844824"/>
          <a:ext cx="405611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11222"/>
                <a:gridCol w="811222"/>
                <a:gridCol w="811222"/>
                <a:gridCol w="811222"/>
                <a:gridCol w="811222"/>
              </a:tblGrid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1403648" y="1484784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Memória</a:t>
            </a:r>
            <a:endParaRPr lang="pt-BR" dirty="0"/>
          </a:p>
        </p:txBody>
      </p:sp>
      <p:sp>
        <p:nvSpPr>
          <p:cNvPr id="12" name="Seta para a direita 11"/>
          <p:cNvSpPr/>
          <p:nvPr/>
        </p:nvSpPr>
        <p:spPr>
          <a:xfrm>
            <a:off x="7848650" y="3681028"/>
            <a:ext cx="432048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Intercalação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Uma vez tendo um conjunto de partições ordenadas, é necessário mesclá-las de forma que todos os registros fiquem ordenados;</a:t>
            </a:r>
            <a:endParaRPr lang="pt-BR" dirty="0" smtClean="0"/>
          </a:p>
          <a:p>
            <a:pPr algn="just"/>
            <a:r>
              <a:rPr lang="pt-BR" dirty="0" smtClean="0"/>
              <a:t>O ideal seria conseguir abrir todas as partições e mesclá-las uma única vez;</a:t>
            </a:r>
            <a:endParaRPr lang="pt-BR" dirty="0" smtClean="0"/>
          </a:p>
          <a:p>
            <a:pPr algn="just"/>
            <a:r>
              <a:rPr lang="pt-BR" dirty="0" smtClean="0"/>
              <a:t>Infelizmente, os sistemas operacionais têm um limite para o número de arquivos abertos simultaneamente por um programa, o que pode impedir que muitas partições sejam abertas e manipuladas;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Intercalação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Portanto, teremos que realizar uma série de intercalações em partições pequenas, gerando assim uma quantidade menor de partições maiores;</a:t>
            </a:r>
            <a:endParaRPr lang="pt-BR" dirty="0" smtClean="0"/>
          </a:p>
          <a:p>
            <a:pPr algn="just"/>
            <a:r>
              <a:rPr lang="pt-BR" dirty="0" smtClean="0"/>
              <a:t>O processo se repete até que tenhamos uma única partições resultante, totalmente ordenada;</a:t>
            </a:r>
            <a:endParaRPr lang="pt-BR" dirty="0" smtClean="0"/>
          </a:p>
          <a:p>
            <a:pPr algn="just"/>
            <a:r>
              <a:rPr lang="pt-BR" dirty="0" smtClean="0"/>
              <a:t>Não é necessário saber o número de registros de cada partição, assim poderemos mesclar duas partições de tamanho qualquer;</a:t>
            </a:r>
            <a:endParaRPr lang="pt-BR" dirty="0" smtClean="0"/>
          </a:p>
          <a:p>
            <a:pPr algn="just"/>
            <a:r>
              <a:rPr lang="pt-BR" dirty="0" smtClean="0"/>
              <a:t>O ideal é que o número de leituras e gravações dos registros das partições seja o menor possível;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Classificação Interna (exemplo)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403648" y="4509120"/>
          <a:ext cx="6096000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17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26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18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2555776" y="2204864"/>
          <a:ext cx="4056112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014028"/>
                <a:gridCol w="1014028"/>
                <a:gridCol w="1014028"/>
                <a:gridCol w="1014028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15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Seta para baixo 5"/>
          <p:cNvSpPr/>
          <p:nvPr/>
        </p:nvSpPr>
        <p:spPr>
          <a:xfrm rot="10800000">
            <a:off x="4139952" y="3068960"/>
            <a:ext cx="576064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/>
          <p:cNvSpPr txBox="1"/>
          <p:nvPr/>
        </p:nvSpPr>
        <p:spPr>
          <a:xfrm>
            <a:off x="4788024" y="3290819"/>
            <a:ext cx="9877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Leitura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Intercalação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Intercalação balanceada de N caminhos:</a:t>
            </a:r>
            <a:endParaRPr lang="pt-BR" dirty="0" smtClean="0"/>
          </a:p>
          <a:p>
            <a:pPr lvl="1" algn="just"/>
            <a:r>
              <a:rPr lang="pt-BR" dirty="0" smtClean="0"/>
              <a:t>Primeiramente, precisamos definir um valor F que representa a quantidade de arquivos que estarão abertas simultaneamente;</a:t>
            </a:r>
            <a:endParaRPr lang="pt-BR" dirty="0" smtClean="0"/>
          </a:p>
          <a:p>
            <a:pPr lvl="1" algn="just"/>
            <a:r>
              <a:rPr lang="pt-BR" dirty="0" smtClean="0"/>
              <a:t>Metade (F/2) serão os arquivos de entrada (operações de leitura);</a:t>
            </a:r>
            <a:endParaRPr lang="pt-BR" dirty="0" smtClean="0"/>
          </a:p>
          <a:p>
            <a:pPr lvl="1" algn="just"/>
            <a:r>
              <a:rPr lang="pt-BR" dirty="0" smtClean="0"/>
              <a:t>Metade (F/2) serão os arquivos de saída (operações de gravação) de cada fase do algoritmo;</a:t>
            </a:r>
            <a:endParaRPr lang="pt-BR" dirty="0" smtClean="0"/>
          </a:p>
          <a:p>
            <a:pPr lvl="1" algn="just"/>
            <a:r>
              <a:rPr lang="pt-BR" dirty="0" smtClean="0"/>
              <a:t>Conforme as partições são mescladas, elas são redirecionadas para uma das saídas;</a:t>
            </a:r>
            <a:endParaRPr lang="pt-BR" dirty="0" smtClean="0"/>
          </a:p>
          <a:p>
            <a:pPr lvl="1" algn="just"/>
            <a:r>
              <a:rPr lang="pt-BR" dirty="0" smtClean="0"/>
              <a:t>Ao final da fase, cada uma das saídas se torna uma entrada para a fase seguinte;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Intercalação balanceada (exemplo)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395536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A1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1751437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A2</a:t>
            </a:r>
            <a:endParaRPr lang="pt-BR" dirty="0"/>
          </a:p>
        </p:txBody>
      </p:sp>
      <p:sp>
        <p:nvSpPr>
          <p:cNvPr id="8" name="Retângulo 7"/>
          <p:cNvSpPr/>
          <p:nvPr/>
        </p:nvSpPr>
        <p:spPr>
          <a:xfrm>
            <a:off x="3136911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A3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4572000" y="1844824"/>
            <a:ext cx="1224136" cy="36004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A4</a:t>
            </a:r>
            <a:endParaRPr lang="pt-BR" dirty="0"/>
          </a:p>
        </p:txBody>
      </p:sp>
      <p:sp>
        <p:nvSpPr>
          <p:cNvPr id="10" name="Retângulo 9"/>
          <p:cNvSpPr/>
          <p:nvPr/>
        </p:nvSpPr>
        <p:spPr>
          <a:xfrm>
            <a:off x="5940152" y="1844824"/>
            <a:ext cx="1224136" cy="36004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A5</a:t>
            </a:r>
            <a:endParaRPr lang="pt-BR" dirty="0"/>
          </a:p>
        </p:txBody>
      </p:sp>
      <p:sp>
        <p:nvSpPr>
          <p:cNvPr id="11" name="Retângulo 10"/>
          <p:cNvSpPr/>
          <p:nvPr/>
        </p:nvSpPr>
        <p:spPr>
          <a:xfrm>
            <a:off x="7308304" y="1844824"/>
            <a:ext cx="1224136" cy="36004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A6</a:t>
            </a:r>
            <a:endParaRPr lang="pt-BR" dirty="0"/>
          </a:p>
        </p:txBody>
      </p:sp>
      <p:sp>
        <p:nvSpPr>
          <p:cNvPr id="12" name="Retângulo 11"/>
          <p:cNvSpPr/>
          <p:nvPr/>
        </p:nvSpPr>
        <p:spPr>
          <a:xfrm>
            <a:off x="755576" y="2492896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P1</a:t>
            </a:r>
            <a:endParaRPr lang="pt-BR" dirty="0"/>
          </a:p>
        </p:txBody>
      </p:sp>
      <p:sp>
        <p:nvSpPr>
          <p:cNvPr id="13" name="Retângulo 12"/>
          <p:cNvSpPr/>
          <p:nvPr/>
        </p:nvSpPr>
        <p:spPr>
          <a:xfrm>
            <a:off x="757401" y="3068960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P2</a:t>
            </a:r>
            <a:endParaRPr lang="pt-BR" dirty="0"/>
          </a:p>
        </p:txBody>
      </p:sp>
      <p:sp>
        <p:nvSpPr>
          <p:cNvPr id="14" name="Retângulo 13"/>
          <p:cNvSpPr/>
          <p:nvPr/>
        </p:nvSpPr>
        <p:spPr>
          <a:xfrm>
            <a:off x="755576" y="3645024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P3</a:t>
            </a:r>
            <a:endParaRPr lang="pt-BR" dirty="0"/>
          </a:p>
        </p:txBody>
      </p:sp>
      <p:sp>
        <p:nvSpPr>
          <p:cNvPr id="15" name="Retângulo 14"/>
          <p:cNvSpPr/>
          <p:nvPr/>
        </p:nvSpPr>
        <p:spPr>
          <a:xfrm>
            <a:off x="757401" y="4221088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P4</a:t>
            </a:r>
            <a:endParaRPr lang="pt-BR" dirty="0"/>
          </a:p>
        </p:txBody>
      </p:sp>
      <p:sp>
        <p:nvSpPr>
          <p:cNvPr id="16" name="Retângulo 15"/>
          <p:cNvSpPr/>
          <p:nvPr/>
        </p:nvSpPr>
        <p:spPr>
          <a:xfrm>
            <a:off x="759226" y="4797152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P5</a:t>
            </a:r>
            <a:endParaRPr lang="pt-BR" dirty="0"/>
          </a:p>
        </p:txBody>
      </p:sp>
      <p:sp>
        <p:nvSpPr>
          <p:cNvPr id="17" name="Retângulo 16"/>
          <p:cNvSpPr/>
          <p:nvPr/>
        </p:nvSpPr>
        <p:spPr>
          <a:xfrm>
            <a:off x="757401" y="5373216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P6</a:t>
            </a:r>
            <a:endParaRPr lang="pt-BR" dirty="0"/>
          </a:p>
        </p:txBody>
      </p:sp>
      <p:sp>
        <p:nvSpPr>
          <p:cNvPr id="18" name="Retângulo 17"/>
          <p:cNvSpPr/>
          <p:nvPr/>
        </p:nvSpPr>
        <p:spPr>
          <a:xfrm>
            <a:off x="743036" y="6021288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P7</a:t>
            </a:r>
            <a:endParaRPr lang="pt-BR" dirty="0"/>
          </a:p>
        </p:txBody>
      </p:sp>
      <p:sp>
        <p:nvSpPr>
          <p:cNvPr id="19" name="Retângulo 18"/>
          <p:cNvSpPr/>
          <p:nvPr/>
        </p:nvSpPr>
        <p:spPr>
          <a:xfrm>
            <a:off x="2129492" y="2492896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P8</a:t>
            </a:r>
            <a:endParaRPr lang="pt-BR" dirty="0"/>
          </a:p>
        </p:txBody>
      </p:sp>
      <p:sp>
        <p:nvSpPr>
          <p:cNvPr id="20" name="Retângulo 19"/>
          <p:cNvSpPr/>
          <p:nvPr/>
        </p:nvSpPr>
        <p:spPr>
          <a:xfrm>
            <a:off x="2131317" y="3068960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P9</a:t>
            </a:r>
            <a:endParaRPr lang="pt-BR" dirty="0"/>
          </a:p>
        </p:txBody>
      </p:sp>
      <p:sp>
        <p:nvSpPr>
          <p:cNvPr id="21" name="Retângulo 20"/>
          <p:cNvSpPr/>
          <p:nvPr/>
        </p:nvSpPr>
        <p:spPr>
          <a:xfrm>
            <a:off x="2129492" y="3645024"/>
            <a:ext cx="50770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P10</a:t>
            </a:r>
            <a:endParaRPr lang="pt-BR" sz="1400" dirty="0"/>
          </a:p>
        </p:txBody>
      </p:sp>
      <p:sp>
        <p:nvSpPr>
          <p:cNvPr id="22" name="Retângulo 21"/>
          <p:cNvSpPr/>
          <p:nvPr/>
        </p:nvSpPr>
        <p:spPr>
          <a:xfrm>
            <a:off x="2131317" y="4221088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P11</a:t>
            </a:r>
            <a:endParaRPr lang="pt-BR" sz="1400" dirty="0"/>
          </a:p>
        </p:txBody>
      </p:sp>
      <p:sp>
        <p:nvSpPr>
          <p:cNvPr id="23" name="Retângulo 22"/>
          <p:cNvSpPr/>
          <p:nvPr/>
        </p:nvSpPr>
        <p:spPr>
          <a:xfrm>
            <a:off x="2133142" y="4797152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P12</a:t>
            </a:r>
            <a:endParaRPr lang="pt-BR" sz="1400" dirty="0"/>
          </a:p>
        </p:txBody>
      </p:sp>
      <p:sp>
        <p:nvSpPr>
          <p:cNvPr id="24" name="Retângulo 23"/>
          <p:cNvSpPr/>
          <p:nvPr/>
        </p:nvSpPr>
        <p:spPr>
          <a:xfrm>
            <a:off x="2131317" y="5373216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P13</a:t>
            </a:r>
            <a:endParaRPr lang="pt-BR" sz="1400" dirty="0"/>
          </a:p>
        </p:txBody>
      </p:sp>
      <p:sp>
        <p:nvSpPr>
          <p:cNvPr id="25" name="Retângulo 24"/>
          <p:cNvSpPr/>
          <p:nvPr/>
        </p:nvSpPr>
        <p:spPr>
          <a:xfrm>
            <a:off x="2116952" y="6021288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P14</a:t>
            </a:r>
            <a:endParaRPr lang="pt-BR" sz="1400" dirty="0"/>
          </a:p>
        </p:txBody>
      </p:sp>
      <p:sp>
        <p:nvSpPr>
          <p:cNvPr id="26" name="Retângulo 25"/>
          <p:cNvSpPr/>
          <p:nvPr/>
        </p:nvSpPr>
        <p:spPr>
          <a:xfrm>
            <a:off x="3514966" y="2492896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P15</a:t>
            </a:r>
            <a:endParaRPr lang="pt-BR" sz="1400" dirty="0"/>
          </a:p>
        </p:txBody>
      </p:sp>
      <p:sp>
        <p:nvSpPr>
          <p:cNvPr id="27" name="Retângulo 26"/>
          <p:cNvSpPr/>
          <p:nvPr/>
        </p:nvSpPr>
        <p:spPr>
          <a:xfrm>
            <a:off x="3516791" y="3068960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P16</a:t>
            </a:r>
            <a:endParaRPr lang="pt-BR" sz="1400" dirty="0"/>
          </a:p>
        </p:txBody>
      </p:sp>
      <p:sp>
        <p:nvSpPr>
          <p:cNvPr id="28" name="Retângulo 27"/>
          <p:cNvSpPr/>
          <p:nvPr/>
        </p:nvSpPr>
        <p:spPr>
          <a:xfrm>
            <a:off x="3514966" y="3645024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P17</a:t>
            </a:r>
            <a:endParaRPr lang="pt-BR" sz="1400" dirty="0"/>
          </a:p>
        </p:txBody>
      </p:sp>
      <p:sp>
        <p:nvSpPr>
          <p:cNvPr id="29" name="Retângulo 28"/>
          <p:cNvSpPr/>
          <p:nvPr/>
        </p:nvSpPr>
        <p:spPr>
          <a:xfrm>
            <a:off x="3516791" y="4221088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P18</a:t>
            </a:r>
            <a:endParaRPr lang="pt-BR" sz="1400" dirty="0"/>
          </a:p>
        </p:txBody>
      </p:sp>
      <p:sp>
        <p:nvSpPr>
          <p:cNvPr id="30" name="Retângulo 29"/>
          <p:cNvSpPr/>
          <p:nvPr/>
        </p:nvSpPr>
        <p:spPr>
          <a:xfrm>
            <a:off x="3518616" y="4797152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P19</a:t>
            </a:r>
            <a:endParaRPr lang="pt-BR" sz="1400" dirty="0"/>
          </a:p>
        </p:txBody>
      </p:sp>
      <p:sp>
        <p:nvSpPr>
          <p:cNvPr id="31" name="Retângulo 30"/>
          <p:cNvSpPr/>
          <p:nvPr/>
        </p:nvSpPr>
        <p:spPr>
          <a:xfrm>
            <a:off x="3516791" y="5373216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P20</a:t>
            </a:r>
            <a:endParaRPr lang="pt-B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Intercalação balanceada (exemplo)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395536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A1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1751437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A2</a:t>
            </a:r>
            <a:endParaRPr lang="pt-BR" dirty="0"/>
          </a:p>
        </p:txBody>
      </p:sp>
      <p:sp>
        <p:nvSpPr>
          <p:cNvPr id="8" name="Retângulo 7"/>
          <p:cNvSpPr/>
          <p:nvPr/>
        </p:nvSpPr>
        <p:spPr>
          <a:xfrm>
            <a:off x="3136911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A3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4572000" y="1844824"/>
            <a:ext cx="1224136" cy="36004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A4</a:t>
            </a:r>
            <a:endParaRPr lang="pt-BR" dirty="0"/>
          </a:p>
        </p:txBody>
      </p:sp>
      <p:sp>
        <p:nvSpPr>
          <p:cNvPr id="10" name="Retângulo 9"/>
          <p:cNvSpPr/>
          <p:nvPr/>
        </p:nvSpPr>
        <p:spPr>
          <a:xfrm>
            <a:off x="5940152" y="1844824"/>
            <a:ext cx="1224136" cy="36004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A5</a:t>
            </a:r>
            <a:endParaRPr lang="pt-BR" dirty="0"/>
          </a:p>
        </p:txBody>
      </p:sp>
      <p:sp>
        <p:nvSpPr>
          <p:cNvPr id="11" name="Retângulo 10"/>
          <p:cNvSpPr/>
          <p:nvPr/>
        </p:nvSpPr>
        <p:spPr>
          <a:xfrm>
            <a:off x="7308304" y="1844824"/>
            <a:ext cx="1224136" cy="36004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A6</a:t>
            </a:r>
            <a:endParaRPr lang="pt-BR" dirty="0"/>
          </a:p>
        </p:txBody>
      </p:sp>
      <p:sp>
        <p:nvSpPr>
          <p:cNvPr id="13" name="Retângulo 12"/>
          <p:cNvSpPr/>
          <p:nvPr/>
        </p:nvSpPr>
        <p:spPr>
          <a:xfrm>
            <a:off x="757401" y="3068960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P2</a:t>
            </a:r>
            <a:endParaRPr lang="pt-BR" dirty="0"/>
          </a:p>
        </p:txBody>
      </p:sp>
      <p:sp>
        <p:nvSpPr>
          <p:cNvPr id="14" name="Retângulo 13"/>
          <p:cNvSpPr/>
          <p:nvPr/>
        </p:nvSpPr>
        <p:spPr>
          <a:xfrm>
            <a:off x="755576" y="3645024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P3</a:t>
            </a:r>
            <a:endParaRPr lang="pt-BR" dirty="0"/>
          </a:p>
        </p:txBody>
      </p:sp>
      <p:sp>
        <p:nvSpPr>
          <p:cNvPr id="15" name="Retângulo 14"/>
          <p:cNvSpPr/>
          <p:nvPr/>
        </p:nvSpPr>
        <p:spPr>
          <a:xfrm>
            <a:off x="757401" y="4221088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P4</a:t>
            </a:r>
            <a:endParaRPr lang="pt-BR" dirty="0"/>
          </a:p>
        </p:txBody>
      </p:sp>
      <p:sp>
        <p:nvSpPr>
          <p:cNvPr id="16" name="Retângulo 15"/>
          <p:cNvSpPr/>
          <p:nvPr/>
        </p:nvSpPr>
        <p:spPr>
          <a:xfrm>
            <a:off x="759226" y="4797152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P5</a:t>
            </a:r>
            <a:endParaRPr lang="pt-BR" dirty="0"/>
          </a:p>
        </p:txBody>
      </p:sp>
      <p:sp>
        <p:nvSpPr>
          <p:cNvPr id="17" name="Retângulo 16"/>
          <p:cNvSpPr/>
          <p:nvPr/>
        </p:nvSpPr>
        <p:spPr>
          <a:xfrm>
            <a:off x="757401" y="5373216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P6</a:t>
            </a:r>
            <a:endParaRPr lang="pt-BR" dirty="0"/>
          </a:p>
        </p:txBody>
      </p:sp>
      <p:sp>
        <p:nvSpPr>
          <p:cNvPr id="18" name="Retângulo 17"/>
          <p:cNvSpPr/>
          <p:nvPr/>
        </p:nvSpPr>
        <p:spPr>
          <a:xfrm>
            <a:off x="743036" y="6021288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P7</a:t>
            </a:r>
            <a:endParaRPr lang="pt-BR" dirty="0"/>
          </a:p>
        </p:txBody>
      </p:sp>
      <p:sp>
        <p:nvSpPr>
          <p:cNvPr id="20" name="Retângulo 19"/>
          <p:cNvSpPr/>
          <p:nvPr/>
        </p:nvSpPr>
        <p:spPr>
          <a:xfrm>
            <a:off x="2131317" y="3068960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P9</a:t>
            </a:r>
            <a:endParaRPr lang="pt-BR" dirty="0"/>
          </a:p>
        </p:txBody>
      </p:sp>
      <p:sp>
        <p:nvSpPr>
          <p:cNvPr id="21" name="Retângulo 20"/>
          <p:cNvSpPr/>
          <p:nvPr/>
        </p:nvSpPr>
        <p:spPr>
          <a:xfrm>
            <a:off x="2129492" y="3645024"/>
            <a:ext cx="50770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P10</a:t>
            </a:r>
            <a:endParaRPr lang="pt-BR" sz="1400" dirty="0"/>
          </a:p>
        </p:txBody>
      </p:sp>
      <p:sp>
        <p:nvSpPr>
          <p:cNvPr id="22" name="Retângulo 21"/>
          <p:cNvSpPr/>
          <p:nvPr/>
        </p:nvSpPr>
        <p:spPr>
          <a:xfrm>
            <a:off x="2131317" y="4221088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P11</a:t>
            </a:r>
            <a:endParaRPr lang="pt-BR" sz="1400" dirty="0"/>
          </a:p>
        </p:txBody>
      </p:sp>
      <p:sp>
        <p:nvSpPr>
          <p:cNvPr id="23" name="Retângulo 22"/>
          <p:cNvSpPr/>
          <p:nvPr/>
        </p:nvSpPr>
        <p:spPr>
          <a:xfrm>
            <a:off x="2133142" y="4797152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P12</a:t>
            </a:r>
            <a:endParaRPr lang="pt-BR" sz="1400" dirty="0"/>
          </a:p>
        </p:txBody>
      </p:sp>
      <p:sp>
        <p:nvSpPr>
          <p:cNvPr id="24" name="Retângulo 23"/>
          <p:cNvSpPr/>
          <p:nvPr/>
        </p:nvSpPr>
        <p:spPr>
          <a:xfrm>
            <a:off x="2131317" y="5373216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P13</a:t>
            </a:r>
            <a:endParaRPr lang="pt-BR" sz="1400" dirty="0"/>
          </a:p>
        </p:txBody>
      </p:sp>
      <p:sp>
        <p:nvSpPr>
          <p:cNvPr id="25" name="Retângulo 24"/>
          <p:cNvSpPr/>
          <p:nvPr/>
        </p:nvSpPr>
        <p:spPr>
          <a:xfrm>
            <a:off x="2116952" y="6021288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P14</a:t>
            </a:r>
            <a:endParaRPr lang="pt-BR" sz="1400" dirty="0"/>
          </a:p>
        </p:txBody>
      </p:sp>
      <p:sp>
        <p:nvSpPr>
          <p:cNvPr id="27" name="Retângulo 26"/>
          <p:cNvSpPr/>
          <p:nvPr/>
        </p:nvSpPr>
        <p:spPr>
          <a:xfrm>
            <a:off x="3516791" y="3068960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P16</a:t>
            </a:r>
            <a:endParaRPr lang="pt-BR" sz="1400" dirty="0"/>
          </a:p>
        </p:txBody>
      </p:sp>
      <p:sp>
        <p:nvSpPr>
          <p:cNvPr id="28" name="Retângulo 27"/>
          <p:cNvSpPr/>
          <p:nvPr/>
        </p:nvSpPr>
        <p:spPr>
          <a:xfrm>
            <a:off x="3514966" y="3645024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P17</a:t>
            </a:r>
            <a:endParaRPr lang="pt-BR" sz="1400" dirty="0"/>
          </a:p>
        </p:txBody>
      </p:sp>
      <p:sp>
        <p:nvSpPr>
          <p:cNvPr id="29" name="Retângulo 28"/>
          <p:cNvSpPr/>
          <p:nvPr/>
        </p:nvSpPr>
        <p:spPr>
          <a:xfrm>
            <a:off x="3516791" y="4221088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P18</a:t>
            </a:r>
            <a:endParaRPr lang="pt-BR" sz="1400" dirty="0"/>
          </a:p>
        </p:txBody>
      </p:sp>
      <p:sp>
        <p:nvSpPr>
          <p:cNvPr id="30" name="Retângulo 29"/>
          <p:cNvSpPr/>
          <p:nvPr/>
        </p:nvSpPr>
        <p:spPr>
          <a:xfrm>
            <a:off x="3518616" y="4797152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P19</a:t>
            </a:r>
            <a:endParaRPr lang="pt-BR" sz="1400" dirty="0"/>
          </a:p>
        </p:txBody>
      </p:sp>
      <p:sp>
        <p:nvSpPr>
          <p:cNvPr id="31" name="Retângulo 30"/>
          <p:cNvSpPr/>
          <p:nvPr/>
        </p:nvSpPr>
        <p:spPr>
          <a:xfrm>
            <a:off x="3516791" y="5373216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P20</a:t>
            </a:r>
            <a:endParaRPr lang="pt-BR" sz="1400" dirty="0"/>
          </a:p>
        </p:txBody>
      </p:sp>
      <p:sp>
        <p:nvSpPr>
          <p:cNvPr id="32" name="Retângulo 31"/>
          <p:cNvSpPr/>
          <p:nvPr/>
        </p:nvSpPr>
        <p:spPr>
          <a:xfrm>
            <a:off x="4932040" y="2492896"/>
            <a:ext cx="50405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P21</a:t>
            </a:r>
            <a:endParaRPr lang="pt-B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Intercalação balanceada (exemplo)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395536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A1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1751437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A2</a:t>
            </a:r>
            <a:endParaRPr lang="pt-BR" dirty="0"/>
          </a:p>
        </p:txBody>
      </p:sp>
      <p:sp>
        <p:nvSpPr>
          <p:cNvPr id="8" name="Retângulo 7"/>
          <p:cNvSpPr/>
          <p:nvPr/>
        </p:nvSpPr>
        <p:spPr>
          <a:xfrm>
            <a:off x="3136911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A3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4572000" y="1844824"/>
            <a:ext cx="1224136" cy="36004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A4</a:t>
            </a:r>
            <a:endParaRPr lang="pt-BR" dirty="0"/>
          </a:p>
        </p:txBody>
      </p:sp>
      <p:sp>
        <p:nvSpPr>
          <p:cNvPr id="10" name="Retângulo 9"/>
          <p:cNvSpPr/>
          <p:nvPr/>
        </p:nvSpPr>
        <p:spPr>
          <a:xfrm>
            <a:off x="5940152" y="1844824"/>
            <a:ext cx="1224136" cy="36004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A5</a:t>
            </a:r>
            <a:endParaRPr lang="pt-BR" dirty="0"/>
          </a:p>
        </p:txBody>
      </p:sp>
      <p:sp>
        <p:nvSpPr>
          <p:cNvPr id="11" name="Retângulo 10"/>
          <p:cNvSpPr/>
          <p:nvPr/>
        </p:nvSpPr>
        <p:spPr>
          <a:xfrm>
            <a:off x="7308304" y="1844824"/>
            <a:ext cx="1224136" cy="36004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A6</a:t>
            </a:r>
            <a:endParaRPr lang="pt-BR" dirty="0"/>
          </a:p>
        </p:txBody>
      </p:sp>
      <p:sp>
        <p:nvSpPr>
          <p:cNvPr id="14" name="Retângulo 13"/>
          <p:cNvSpPr/>
          <p:nvPr/>
        </p:nvSpPr>
        <p:spPr>
          <a:xfrm>
            <a:off x="755576" y="3645024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P3</a:t>
            </a:r>
            <a:endParaRPr lang="pt-BR" dirty="0"/>
          </a:p>
        </p:txBody>
      </p:sp>
      <p:sp>
        <p:nvSpPr>
          <p:cNvPr id="15" name="Retângulo 14"/>
          <p:cNvSpPr/>
          <p:nvPr/>
        </p:nvSpPr>
        <p:spPr>
          <a:xfrm>
            <a:off x="757401" y="4221088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P4</a:t>
            </a:r>
            <a:endParaRPr lang="pt-BR" dirty="0"/>
          </a:p>
        </p:txBody>
      </p:sp>
      <p:sp>
        <p:nvSpPr>
          <p:cNvPr id="16" name="Retângulo 15"/>
          <p:cNvSpPr/>
          <p:nvPr/>
        </p:nvSpPr>
        <p:spPr>
          <a:xfrm>
            <a:off x="759226" y="4797152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P5</a:t>
            </a:r>
            <a:endParaRPr lang="pt-BR" dirty="0"/>
          </a:p>
        </p:txBody>
      </p:sp>
      <p:sp>
        <p:nvSpPr>
          <p:cNvPr id="17" name="Retângulo 16"/>
          <p:cNvSpPr/>
          <p:nvPr/>
        </p:nvSpPr>
        <p:spPr>
          <a:xfrm>
            <a:off x="757401" y="5373216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P6</a:t>
            </a:r>
            <a:endParaRPr lang="pt-BR" dirty="0"/>
          </a:p>
        </p:txBody>
      </p:sp>
      <p:sp>
        <p:nvSpPr>
          <p:cNvPr id="18" name="Retângulo 17"/>
          <p:cNvSpPr/>
          <p:nvPr/>
        </p:nvSpPr>
        <p:spPr>
          <a:xfrm>
            <a:off x="743036" y="6021288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P7</a:t>
            </a:r>
            <a:endParaRPr lang="pt-BR" dirty="0"/>
          </a:p>
        </p:txBody>
      </p:sp>
      <p:sp>
        <p:nvSpPr>
          <p:cNvPr id="21" name="Retângulo 20"/>
          <p:cNvSpPr/>
          <p:nvPr/>
        </p:nvSpPr>
        <p:spPr>
          <a:xfrm>
            <a:off x="2129492" y="3645024"/>
            <a:ext cx="50770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P10</a:t>
            </a:r>
            <a:endParaRPr lang="pt-BR" sz="1400" dirty="0"/>
          </a:p>
        </p:txBody>
      </p:sp>
      <p:sp>
        <p:nvSpPr>
          <p:cNvPr id="22" name="Retângulo 21"/>
          <p:cNvSpPr/>
          <p:nvPr/>
        </p:nvSpPr>
        <p:spPr>
          <a:xfrm>
            <a:off x="2131317" y="4221088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P11</a:t>
            </a:r>
            <a:endParaRPr lang="pt-BR" sz="1400" dirty="0"/>
          </a:p>
        </p:txBody>
      </p:sp>
      <p:sp>
        <p:nvSpPr>
          <p:cNvPr id="23" name="Retângulo 22"/>
          <p:cNvSpPr/>
          <p:nvPr/>
        </p:nvSpPr>
        <p:spPr>
          <a:xfrm>
            <a:off x="2133142" y="4797152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P12</a:t>
            </a:r>
            <a:endParaRPr lang="pt-BR" sz="1400" dirty="0"/>
          </a:p>
        </p:txBody>
      </p:sp>
      <p:sp>
        <p:nvSpPr>
          <p:cNvPr id="24" name="Retângulo 23"/>
          <p:cNvSpPr/>
          <p:nvPr/>
        </p:nvSpPr>
        <p:spPr>
          <a:xfrm>
            <a:off x="2131317" y="5373216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P13</a:t>
            </a:r>
            <a:endParaRPr lang="pt-BR" sz="1400" dirty="0"/>
          </a:p>
        </p:txBody>
      </p:sp>
      <p:sp>
        <p:nvSpPr>
          <p:cNvPr id="25" name="Retângulo 24"/>
          <p:cNvSpPr/>
          <p:nvPr/>
        </p:nvSpPr>
        <p:spPr>
          <a:xfrm>
            <a:off x="2116952" y="6021288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P14</a:t>
            </a:r>
            <a:endParaRPr lang="pt-BR" sz="1400" dirty="0"/>
          </a:p>
        </p:txBody>
      </p:sp>
      <p:sp>
        <p:nvSpPr>
          <p:cNvPr id="28" name="Retângulo 27"/>
          <p:cNvSpPr/>
          <p:nvPr/>
        </p:nvSpPr>
        <p:spPr>
          <a:xfrm>
            <a:off x="3514966" y="3645024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P17</a:t>
            </a:r>
            <a:endParaRPr lang="pt-BR" sz="1400" dirty="0"/>
          </a:p>
        </p:txBody>
      </p:sp>
      <p:sp>
        <p:nvSpPr>
          <p:cNvPr id="29" name="Retângulo 28"/>
          <p:cNvSpPr/>
          <p:nvPr/>
        </p:nvSpPr>
        <p:spPr>
          <a:xfrm>
            <a:off x="3516791" y="4221088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P18</a:t>
            </a:r>
            <a:endParaRPr lang="pt-BR" sz="1400" dirty="0"/>
          </a:p>
        </p:txBody>
      </p:sp>
      <p:sp>
        <p:nvSpPr>
          <p:cNvPr id="30" name="Retângulo 29"/>
          <p:cNvSpPr/>
          <p:nvPr/>
        </p:nvSpPr>
        <p:spPr>
          <a:xfrm>
            <a:off x="3518616" y="4797152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P19</a:t>
            </a:r>
            <a:endParaRPr lang="pt-BR" sz="1400" dirty="0"/>
          </a:p>
        </p:txBody>
      </p:sp>
      <p:sp>
        <p:nvSpPr>
          <p:cNvPr id="31" name="Retângulo 30"/>
          <p:cNvSpPr/>
          <p:nvPr/>
        </p:nvSpPr>
        <p:spPr>
          <a:xfrm>
            <a:off x="3516791" y="5373216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P20</a:t>
            </a:r>
            <a:endParaRPr lang="pt-BR" sz="1400" dirty="0"/>
          </a:p>
        </p:txBody>
      </p:sp>
      <p:sp>
        <p:nvSpPr>
          <p:cNvPr id="32" name="Retângulo 31"/>
          <p:cNvSpPr/>
          <p:nvPr/>
        </p:nvSpPr>
        <p:spPr>
          <a:xfrm>
            <a:off x="4932040" y="2492896"/>
            <a:ext cx="50405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P21</a:t>
            </a:r>
            <a:endParaRPr lang="pt-BR" sz="1400" dirty="0"/>
          </a:p>
        </p:txBody>
      </p:sp>
      <p:sp>
        <p:nvSpPr>
          <p:cNvPr id="33" name="Retângulo 32"/>
          <p:cNvSpPr/>
          <p:nvPr/>
        </p:nvSpPr>
        <p:spPr>
          <a:xfrm>
            <a:off x="6300192" y="2492896"/>
            <a:ext cx="50405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P22</a:t>
            </a:r>
            <a:endParaRPr lang="pt-B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Intercalação balanceada (exemplo)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395536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A1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1751437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A2</a:t>
            </a:r>
            <a:endParaRPr lang="pt-BR" dirty="0"/>
          </a:p>
        </p:txBody>
      </p:sp>
      <p:sp>
        <p:nvSpPr>
          <p:cNvPr id="8" name="Retângulo 7"/>
          <p:cNvSpPr/>
          <p:nvPr/>
        </p:nvSpPr>
        <p:spPr>
          <a:xfrm>
            <a:off x="3136911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A3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4572000" y="1844824"/>
            <a:ext cx="1224136" cy="36004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A4</a:t>
            </a:r>
            <a:endParaRPr lang="pt-BR" dirty="0"/>
          </a:p>
        </p:txBody>
      </p:sp>
      <p:sp>
        <p:nvSpPr>
          <p:cNvPr id="10" name="Retângulo 9"/>
          <p:cNvSpPr/>
          <p:nvPr/>
        </p:nvSpPr>
        <p:spPr>
          <a:xfrm>
            <a:off x="5940152" y="1844824"/>
            <a:ext cx="1224136" cy="36004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A5</a:t>
            </a:r>
            <a:endParaRPr lang="pt-BR" dirty="0"/>
          </a:p>
        </p:txBody>
      </p:sp>
      <p:sp>
        <p:nvSpPr>
          <p:cNvPr id="11" name="Retângulo 10"/>
          <p:cNvSpPr/>
          <p:nvPr/>
        </p:nvSpPr>
        <p:spPr>
          <a:xfrm>
            <a:off x="7308304" y="1844824"/>
            <a:ext cx="1224136" cy="36004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A6</a:t>
            </a:r>
            <a:endParaRPr lang="pt-BR" dirty="0"/>
          </a:p>
        </p:txBody>
      </p:sp>
      <p:sp>
        <p:nvSpPr>
          <p:cNvPr id="15" name="Retângulo 14"/>
          <p:cNvSpPr/>
          <p:nvPr/>
        </p:nvSpPr>
        <p:spPr>
          <a:xfrm>
            <a:off x="757401" y="4221088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P4</a:t>
            </a:r>
            <a:endParaRPr lang="pt-BR" dirty="0"/>
          </a:p>
        </p:txBody>
      </p:sp>
      <p:sp>
        <p:nvSpPr>
          <p:cNvPr id="16" name="Retângulo 15"/>
          <p:cNvSpPr/>
          <p:nvPr/>
        </p:nvSpPr>
        <p:spPr>
          <a:xfrm>
            <a:off x="759226" y="4797152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P5</a:t>
            </a:r>
            <a:endParaRPr lang="pt-BR" dirty="0"/>
          </a:p>
        </p:txBody>
      </p:sp>
      <p:sp>
        <p:nvSpPr>
          <p:cNvPr id="17" name="Retângulo 16"/>
          <p:cNvSpPr/>
          <p:nvPr/>
        </p:nvSpPr>
        <p:spPr>
          <a:xfrm>
            <a:off x="757401" y="5373216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P6</a:t>
            </a:r>
            <a:endParaRPr lang="pt-BR" dirty="0"/>
          </a:p>
        </p:txBody>
      </p:sp>
      <p:sp>
        <p:nvSpPr>
          <p:cNvPr id="18" name="Retângulo 17"/>
          <p:cNvSpPr/>
          <p:nvPr/>
        </p:nvSpPr>
        <p:spPr>
          <a:xfrm>
            <a:off x="743036" y="6021288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P7</a:t>
            </a:r>
            <a:endParaRPr lang="pt-BR" dirty="0"/>
          </a:p>
        </p:txBody>
      </p:sp>
      <p:sp>
        <p:nvSpPr>
          <p:cNvPr id="22" name="Retângulo 21"/>
          <p:cNvSpPr/>
          <p:nvPr/>
        </p:nvSpPr>
        <p:spPr>
          <a:xfrm>
            <a:off x="2131317" y="4221088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P11</a:t>
            </a:r>
            <a:endParaRPr lang="pt-BR" sz="1400" dirty="0"/>
          </a:p>
        </p:txBody>
      </p:sp>
      <p:sp>
        <p:nvSpPr>
          <p:cNvPr id="23" name="Retângulo 22"/>
          <p:cNvSpPr/>
          <p:nvPr/>
        </p:nvSpPr>
        <p:spPr>
          <a:xfrm>
            <a:off x="2133142" y="4797152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P12</a:t>
            </a:r>
            <a:endParaRPr lang="pt-BR" sz="1400" dirty="0"/>
          </a:p>
        </p:txBody>
      </p:sp>
      <p:sp>
        <p:nvSpPr>
          <p:cNvPr id="24" name="Retângulo 23"/>
          <p:cNvSpPr/>
          <p:nvPr/>
        </p:nvSpPr>
        <p:spPr>
          <a:xfrm>
            <a:off x="2131317" y="5373216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P13</a:t>
            </a:r>
            <a:endParaRPr lang="pt-BR" sz="1400" dirty="0"/>
          </a:p>
        </p:txBody>
      </p:sp>
      <p:sp>
        <p:nvSpPr>
          <p:cNvPr id="25" name="Retângulo 24"/>
          <p:cNvSpPr/>
          <p:nvPr/>
        </p:nvSpPr>
        <p:spPr>
          <a:xfrm>
            <a:off x="2116952" y="6021288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P14</a:t>
            </a:r>
            <a:endParaRPr lang="pt-BR" sz="1400" dirty="0"/>
          </a:p>
        </p:txBody>
      </p:sp>
      <p:sp>
        <p:nvSpPr>
          <p:cNvPr id="29" name="Retângulo 28"/>
          <p:cNvSpPr/>
          <p:nvPr/>
        </p:nvSpPr>
        <p:spPr>
          <a:xfrm>
            <a:off x="3516791" y="4221088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P18</a:t>
            </a:r>
            <a:endParaRPr lang="pt-BR" sz="1400" dirty="0"/>
          </a:p>
        </p:txBody>
      </p:sp>
      <p:sp>
        <p:nvSpPr>
          <p:cNvPr id="30" name="Retângulo 29"/>
          <p:cNvSpPr/>
          <p:nvPr/>
        </p:nvSpPr>
        <p:spPr>
          <a:xfrm>
            <a:off x="3518616" y="4797152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P19</a:t>
            </a:r>
            <a:endParaRPr lang="pt-BR" sz="1400" dirty="0"/>
          </a:p>
        </p:txBody>
      </p:sp>
      <p:sp>
        <p:nvSpPr>
          <p:cNvPr id="31" name="Retângulo 30"/>
          <p:cNvSpPr/>
          <p:nvPr/>
        </p:nvSpPr>
        <p:spPr>
          <a:xfrm>
            <a:off x="3516791" y="5373216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P20</a:t>
            </a:r>
            <a:endParaRPr lang="pt-BR" sz="1400" dirty="0"/>
          </a:p>
        </p:txBody>
      </p:sp>
      <p:sp>
        <p:nvSpPr>
          <p:cNvPr id="32" name="Retângulo 31"/>
          <p:cNvSpPr/>
          <p:nvPr/>
        </p:nvSpPr>
        <p:spPr>
          <a:xfrm>
            <a:off x="4932040" y="2492896"/>
            <a:ext cx="50405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P21</a:t>
            </a:r>
            <a:endParaRPr lang="pt-BR" sz="1400" dirty="0"/>
          </a:p>
        </p:txBody>
      </p:sp>
      <p:sp>
        <p:nvSpPr>
          <p:cNvPr id="33" name="Retângulo 32"/>
          <p:cNvSpPr/>
          <p:nvPr/>
        </p:nvSpPr>
        <p:spPr>
          <a:xfrm>
            <a:off x="6300192" y="2492896"/>
            <a:ext cx="50405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P22</a:t>
            </a:r>
            <a:endParaRPr lang="pt-BR" sz="1400" dirty="0"/>
          </a:p>
        </p:txBody>
      </p:sp>
      <p:sp>
        <p:nvSpPr>
          <p:cNvPr id="26" name="Retângulo 25"/>
          <p:cNvSpPr/>
          <p:nvPr/>
        </p:nvSpPr>
        <p:spPr>
          <a:xfrm>
            <a:off x="7668344" y="2492896"/>
            <a:ext cx="50405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P23</a:t>
            </a:r>
            <a:endParaRPr lang="pt-B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Intercalação balanceada (exemplo)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395536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A1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1751437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A2</a:t>
            </a:r>
            <a:endParaRPr lang="pt-BR" dirty="0"/>
          </a:p>
        </p:txBody>
      </p:sp>
      <p:sp>
        <p:nvSpPr>
          <p:cNvPr id="8" name="Retângulo 7"/>
          <p:cNvSpPr/>
          <p:nvPr/>
        </p:nvSpPr>
        <p:spPr>
          <a:xfrm>
            <a:off x="3136911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A3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4572000" y="1844824"/>
            <a:ext cx="1224136" cy="36004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A4</a:t>
            </a:r>
            <a:endParaRPr lang="pt-BR" dirty="0"/>
          </a:p>
        </p:txBody>
      </p:sp>
      <p:sp>
        <p:nvSpPr>
          <p:cNvPr id="10" name="Retângulo 9"/>
          <p:cNvSpPr/>
          <p:nvPr/>
        </p:nvSpPr>
        <p:spPr>
          <a:xfrm>
            <a:off x="5940152" y="1844824"/>
            <a:ext cx="1224136" cy="36004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A5</a:t>
            </a:r>
            <a:endParaRPr lang="pt-BR" dirty="0"/>
          </a:p>
        </p:txBody>
      </p:sp>
      <p:sp>
        <p:nvSpPr>
          <p:cNvPr id="11" name="Retângulo 10"/>
          <p:cNvSpPr/>
          <p:nvPr/>
        </p:nvSpPr>
        <p:spPr>
          <a:xfrm>
            <a:off x="7308304" y="1844824"/>
            <a:ext cx="1224136" cy="36004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A6</a:t>
            </a:r>
            <a:endParaRPr lang="pt-BR" dirty="0"/>
          </a:p>
        </p:txBody>
      </p:sp>
      <p:sp>
        <p:nvSpPr>
          <p:cNvPr id="16" name="Retângulo 15"/>
          <p:cNvSpPr/>
          <p:nvPr/>
        </p:nvSpPr>
        <p:spPr>
          <a:xfrm>
            <a:off x="759226" y="4797152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P5</a:t>
            </a:r>
            <a:endParaRPr lang="pt-BR" dirty="0"/>
          </a:p>
        </p:txBody>
      </p:sp>
      <p:sp>
        <p:nvSpPr>
          <p:cNvPr id="17" name="Retângulo 16"/>
          <p:cNvSpPr/>
          <p:nvPr/>
        </p:nvSpPr>
        <p:spPr>
          <a:xfrm>
            <a:off x="757401" y="5373216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P6</a:t>
            </a:r>
            <a:endParaRPr lang="pt-BR" dirty="0"/>
          </a:p>
        </p:txBody>
      </p:sp>
      <p:sp>
        <p:nvSpPr>
          <p:cNvPr id="18" name="Retângulo 17"/>
          <p:cNvSpPr/>
          <p:nvPr/>
        </p:nvSpPr>
        <p:spPr>
          <a:xfrm>
            <a:off x="743036" y="6021288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P7</a:t>
            </a:r>
            <a:endParaRPr lang="pt-BR" dirty="0"/>
          </a:p>
        </p:txBody>
      </p:sp>
      <p:sp>
        <p:nvSpPr>
          <p:cNvPr id="23" name="Retângulo 22"/>
          <p:cNvSpPr/>
          <p:nvPr/>
        </p:nvSpPr>
        <p:spPr>
          <a:xfrm>
            <a:off x="2133142" y="4797152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P12</a:t>
            </a:r>
            <a:endParaRPr lang="pt-BR" sz="1400" dirty="0"/>
          </a:p>
        </p:txBody>
      </p:sp>
      <p:sp>
        <p:nvSpPr>
          <p:cNvPr id="24" name="Retângulo 23"/>
          <p:cNvSpPr/>
          <p:nvPr/>
        </p:nvSpPr>
        <p:spPr>
          <a:xfrm>
            <a:off x="2131317" y="5373216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P13</a:t>
            </a:r>
            <a:endParaRPr lang="pt-BR" sz="1400" dirty="0"/>
          </a:p>
        </p:txBody>
      </p:sp>
      <p:sp>
        <p:nvSpPr>
          <p:cNvPr id="25" name="Retângulo 24"/>
          <p:cNvSpPr/>
          <p:nvPr/>
        </p:nvSpPr>
        <p:spPr>
          <a:xfrm>
            <a:off x="2116952" y="6021288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P14</a:t>
            </a:r>
            <a:endParaRPr lang="pt-BR" sz="1400" dirty="0"/>
          </a:p>
        </p:txBody>
      </p:sp>
      <p:sp>
        <p:nvSpPr>
          <p:cNvPr id="30" name="Retângulo 29"/>
          <p:cNvSpPr/>
          <p:nvPr/>
        </p:nvSpPr>
        <p:spPr>
          <a:xfrm>
            <a:off x="3518616" y="4797152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P19</a:t>
            </a:r>
            <a:endParaRPr lang="pt-BR" sz="1400" dirty="0"/>
          </a:p>
        </p:txBody>
      </p:sp>
      <p:sp>
        <p:nvSpPr>
          <p:cNvPr id="31" name="Retângulo 30"/>
          <p:cNvSpPr/>
          <p:nvPr/>
        </p:nvSpPr>
        <p:spPr>
          <a:xfrm>
            <a:off x="3516791" y="5373216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P20</a:t>
            </a:r>
            <a:endParaRPr lang="pt-BR" sz="1400" dirty="0"/>
          </a:p>
        </p:txBody>
      </p:sp>
      <p:sp>
        <p:nvSpPr>
          <p:cNvPr id="32" name="Retângulo 31"/>
          <p:cNvSpPr/>
          <p:nvPr/>
        </p:nvSpPr>
        <p:spPr>
          <a:xfrm>
            <a:off x="4932040" y="2492896"/>
            <a:ext cx="50405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P21</a:t>
            </a:r>
            <a:endParaRPr lang="pt-BR" sz="1400" dirty="0"/>
          </a:p>
        </p:txBody>
      </p:sp>
      <p:sp>
        <p:nvSpPr>
          <p:cNvPr id="33" name="Retângulo 32"/>
          <p:cNvSpPr/>
          <p:nvPr/>
        </p:nvSpPr>
        <p:spPr>
          <a:xfrm>
            <a:off x="6300192" y="2492896"/>
            <a:ext cx="50405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P22</a:t>
            </a:r>
            <a:endParaRPr lang="pt-BR" sz="1400" dirty="0"/>
          </a:p>
        </p:txBody>
      </p:sp>
      <p:sp>
        <p:nvSpPr>
          <p:cNvPr id="26" name="Retângulo 25"/>
          <p:cNvSpPr/>
          <p:nvPr/>
        </p:nvSpPr>
        <p:spPr>
          <a:xfrm>
            <a:off x="7668344" y="2492896"/>
            <a:ext cx="50405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P23</a:t>
            </a:r>
            <a:endParaRPr lang="pt-BR" sz="1400" dirty="0"/>
          </a:p>
        </p:txBody>
      </p:sp>
      <p:sp>
        <p:nvSpPr>
          <p:cNvPr id="27" name="Retângulo 26"/>
          <p:cNvSpPr/>
          <p:nvPr/>
        </p:nvSpPr>
        <p:spPr>
          <a:xfrm>
            <a:off x="4932040" y="3284984"/>
            <a:ext cx="50405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P24</a:t>
            </a:r>
            <a:endParaRPr lang="pt-B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Intercalação balanceada (exemplo)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395536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A1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1751437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A2</a:t>
            </a:r>
            <a:endParaRPr lang="pt-BR" dirty="0"/>
          </a:p>
        </p:txBody>
      </p:sp>
      <p:sp>
        <p:nvSpPr>
          <p:cNvPr id="8" name="Retângulo 7"/>
          <p:cNvSpPr/>
          <p:nvPr/>
        </p:nvSpPr>
        <p:spPr>
          <a:xfrm>
            <a:off x="3136911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A3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4572000" y="1844824"/>
            <a:ext cx="1224136" cy="36004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A4</a:t>
            </a:r>
            <a:endParaRPr lang="pt-BR" dirty="0"/>
          </a:p>
        </p:txBody>
      </p:sp>
      <p:sp>
        <p:nvSpPr>
          <p:cNvPr id="10" name="Retângulo 9"/>
          <p:cNvSpPr/>
          <p:nvPr/>
        </p:nvSpPr>
        <p:spPr>
          <a:xfrm>
            <a:off x="5940152" y="1844824"/>
            <a:ext cx="1224136" cy="36004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A5</a:t>
            </a:r>
            <a:endParaRPr lang="pt-BR" dirty="0"/>
          </a:p>
        </p:txBody>
      </p:sp>
      <p:sp>
        <p:nvSpPr>
          <p:cNvPr id="11" name="Retângulo 10"/>
          <p:cNvSpPr/>
          <p:nvPr/>
        </p:nvSpPr>
        <p:spPr>
          <a:xfrm>
            <a:off x="7308304" y="1844824"/>
            <a:ext cx="1224136" cy="36004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A6</a:t>
            </a:r>
            <a:endParaRPr lang="pt-BR" dirty="0"/>
          </a:p>
        </p:txBody>
      </p:sp>
      <p:sp>
        <p:nvSpPr>
          <p:cNvPr id="17" name="Retângulo 16"/>
          <p:cNvSpPr/>
          <p:nvPr/>
        </p:nvSpPr>
        <p:spPr>
          <a:xfrm>
            <a:off x="757401" y="5373216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P6</a:t>
            </a:r>
            <a:endParaRPr lang="pt-BR" dirty="0"/>
          </a:p>
        </p:txBody>
      </p:sp>
      <p:sp>
        <p:nvSpPr>
          <p:cNvPr id="18" name="Retângulo 17"/>
          <p:cNvSpPr/>
          <p:nvPr/>
        </p:nvSpPr>
        <p:spPr>
          <a:xfrm>
            <a:off x="743036" y="6021288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P7</a:t>
            </a:r>
            <a:endParaRPr lang="pt-BR" dirty="0"/>
          </a:p>
        </p:txBody>
      </p:sp>
      <p:sp>
        <p:nvSpPr>
          <p:cNvPr id="24" name="Retângulo 23"/>
          <p:cNvSpPr/>
          <p:nvPr/>
        </p:nvSpPr>
        <p:spPr>
          <a:xfrm>
            <a:off x="2131317" y="5373216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P13</a:t>
            </a:r>
            <a:endParaRPr lang="pt-BR" sz="1400" dirty="0"/>
          </a:p>
        </p:txBody>
      </p:sp>
      <p:sp>
        <p:nvSpPr>
          <p:cNvPr id="25" name="Retângulo 24"/>
          <p:cNvSpPr/>
          <p:nvPr/>
        </p:nvSpPr>
        <p:spPr>
          <a:xfrm>
            <a:off x="2116952" y="6021288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P14</a:t>
            </a:r>
            <a:endParaRPr lang="pt-BR" sz="1400" dirty="0"/>
          </a:p>
        </p:txBody>
      </p:sp>
      <p:sp>
        <p:nvSpPr>
          <p:cNvPr id="31" name="Retângulo 30"/>
          <p:cNvSpPr/>
          <p:nvPr/>
        </p:nvSpPr>
        <p:spPr>
          <a:xfrm>
            <a:off x="3516791" y="5373216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P20</a:t>
            </a:r>
            <a:endParaRPr lang="pt-BR" sz="1400" dirty="0"/>
          </a:p>
        </p:txBody>
      </p:sp>
      <p:sp>
        <p:nvSpPr>
          <p:cNvPr id="32" name="Retângulo 31"/>
          <p:cNvSpPr/>
          <p:nvPr/>
        </p:nvSpPr>
        <p:spPr>
          <a:xfrm>
            <a:off x="4932040" y="2492896"/>
            <a:ext cx="50405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P21</a:t>
            </a:r>
            <a:endParaRPr lang="pt-BR" sz="1400" dirty="0"/>
          </a:p>
        </p:txBody>
      </p:sp>
      <p:sp>
        <p:nvSpPr>
          <p:cNvPr id="33" name="Retângulo 32"/>
          <p:cNvSpPr/>
          <p:nvPr/>
        </p:nvSpPr>
        <p:spPr>
          <a:xfrm>
            <a:off x="6300192" y="2492896"/>
            <a:ext cx="50405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P22</a:t>
            </a:r>
            <a:endParaRPr lang="pt-BR" sz="1400" dirty="0"/>
          </a:p>
        </p:txBody>
      </p:sp>
      <p:sp>
        <p:nvSpPr>
          <p:cNvPr id="26" name="Retângulo 25"/>
          <p:cNvSpPr/>
          <p:nvPr/>
        </p:nvSpPr>
        <p:spPr>
          <a:xfrm>
            <a:off x="7668344" y="2492896"/>
            <a:ext cx="50405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P23</a:t>
            </a:r>
            <a:endParaRPr lang="pt-BR" sz="1400" dirty="0"/>
          </a:p>
        </p:txBody>
      </p:sp>
      <p:sp>
        <p:nvSpPr>
          <p:cNvPr id="27" name="Retângulo 26"/>
          <p:cNvSpPr/>
          <p:nvPr/>
        </p:nvSpPr>
        <p:spPr>
          <a:xfrm>
            <a:off x="4932040" y="3284984"/>
            <a:ext cx="50405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P24</a:t>
            </a:r>
            <a:endParaRPr lang="pt-BR" sz="1400" dirty="0"/>
          </a:p>
        </p:txBody>
      </p:sp>
      <p:sp>
        <p:nvSpPr>
          <p:cNvPr id="21" name="Retângulo 20"/>
          <p:cNvSpPr/>
          <p:nvPr/>
        </p:nvSpPr>
        <p:spPr>
          <a:xfrm>
            <a:off x="6300192" y="3284984"/>
            <a:ext cx="50405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P25</a:t>
            </a:r>
            <a:endParaRPr lang="pt-B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Intercalação balanceada (exemplo)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395536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A1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1751437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A2</a:t>
            </a:r>
            <a:endParaRPr lang="pt-BR" dirty="0"/>
          </a:p>
        </p:txBody>
      </p:sp>
      <p:sp>
        <p:nvSpPr>
          <p:cNvPr id="8" name="Retângulo 7"/>
          <p:cNvSpPr/>
          <p:nvPr/>
        </p:nvSpPr>
        <p:spPr>
          <a:xfrm>
            <a:off x="3136911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A3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4572000" y="1844824"/>
            <a:ext cx="1224136" cy="36004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A4</a:t>
            </a:r>
            <a:endParaRPr lang="pt-BR" dirty="0"/>
          </a:p>
        </p:txBody>
      </p:sp>
      <p:sp>
        <p:nvSpPr>
          <p:cNvPr id="10" name="Retângulo 9"/>
          <p:cNvSpPr/>
          <p:nvPr/>
        </p:nvSpPr>
        <p:spPr>
          <a:xfrm>
            <a:off x="5940152" y="1844824"/>
            <a:ext cx="1224136" cy="36004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A5</a:t>
            </a:r>
            <a:endParaRPr lang="pt-BR" dirty="0"/>
          </a:p>
        </p:txBody>
      </p:sp>
      <p:sp>
        <p:nvSpPr>
          <p:cNvPr id="11" name="Retângulo 10"/>
          <p:cNvSpPr/>
          <p:nvPr/>
        </p:nvSpPr>
        <p:spPr>
          <a:xfrm>
            <a:off x="7308304" y="1844824"/>
            <a:ext cx="1224136" cy="36004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A6</a:t>
            </a:r>
            <a:endParaRPr lang="pt-BR" dirty="0"/>
          </a:p>
        </p:txBody>
      </p:sp>
      <p:sp>
        <p:nvSpPr>
          <p:cNvPr id="18" name="Retângulo 17"/>
          <p:cNvSpPr/>
          <p:nvPr/>
        </p:nvSpPr>
        <p:spPr>
          <a:xfrm>
            <a:off x="743036" y="6021288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P7</a:t>
            </a:r>
            <a:endParaRPr lang="pt-BR" dirty="0"/>
          </a:p>
        </p:txBody>
      </p:sp>
      <p:sp>
        <p:nvSpPr>
          <p:cNvPr id="25" name="Retângulo 24"/>
          <p:cNvSpPr/>
          <p:nvPr/>
        </p:nvSpPr>
        <p:spPr>
          <a:xfrm>
            <a:off x="2116952" y="6021288"/>
            <a:ext cx="50405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P14</a:t>
            </a:r>
            <a:endParaRPr lang="pt-BR" sz="1400" dirty="0"/>
          </a:p>
        </p:txBody>
      </p:sp>
      <p:sp>
        <p:nvSpPr>
          <p:cNvPr id="32" name="Retângulo 31"/>
          <p:cNvSpPr/>
          <p:nvPr/>
        </p:nvSpPr>
        <p:spPr>
          <a:xfrm>
            <a:off x="4932040" y="2492896"/>
            <a:ext cx="50405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P21</a:t>
            </a:r>
            <a:endParaRPr lang="pt-BR" sz="1400" dirty="0"/>
          </a:p>
        </p:txBody>
      </p:sp>
      <p:sp>
        <p:nvSpPr>
          <p:cNvPr id="33" name="Retângulo 32"/>
          <p:cNvSpPr/>
          <p:nvPr/>
        </p:nvSpPr>
        <p:spPr>
          <a:xfrm>
            <a:off x="6300192" y="2492896"/>
            <a:ext cx="50405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P22</a:t>
            </a:r>
            <a:endParaRPr lang="pt-BR" sz="1400" dirty="0"/>
          </a:p>
        </p:txBody>
      </p:sp>
      <p:sp>
        <p:nvSpPr>
          <p:cNvPr id="26" name="Retângulo 25"/>
          <p:cNvSpPr/>
          <p:nvPr/>
        </p:nvSpPr>
        <p:spPr>
          <a:xfrm>
            <a:off x="7668344" y="2492896"/>
            <a:ext cx="50405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P23</a:t>
            </a:r>
            <a:endParaRPr lang="pt-BR" sz="1400" dirty="0"/>
          </a:p>
        </p:txBody>
      </p:sp>
      <p:sp>
        <p:nvSpPr>
          <p:cNvPr id="27" name="Retângulo 26"/>
          <p:cNvSpPr/>
          <p:nvPr/>
        </p:nvSpPr>
        <p:spPr>
          <a:xfrm>
            <a:off x="4932040" y="3284984"/>
            <a:ext cx="50405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P24</a:t>
            </a:r>
            <a:endParaRPr lang="pt-BR" sz="1400" dirty="0"/>
          </a:p>
        </p:txBody>
      </p:sp>
      <p:sp>
        <p:nvSpPr>
          <p:cNvPr id="21" name="Retângulo 20"/>
          <p:cNvSpPr/>
          <p:nvPr/>
        </p:nvSpPr>
        <p:spPr>
          <a:xfrm>
            <a:off x="6300192" y="3284984"/>
            <a:ext cx="50405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P25</a:t>
            </a:r>
            <a:endParaRPr lang="pt-BR" sz="1400" dirty="0"/>
          </a:p>
        </p:txBody>
      </p:sp>
      <p:sp>
        <p:nvSpPr>
          <p:cNvPr id="19" name="Retângulo 18"/>
          <p:cNvSpPr/>
          <p:nvPr/>
        </p:nvSpPr>
        <p:spPr>
          <a:xfrm>
            <a:off x="7668344" y="3284984"/>
            <a:ext cx="50405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P26</a:t>
            </a:r>
            <a:endParaRPr lang="pt-B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Intercalação balanceada (exemplo)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395536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A1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1751437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A2</a:t>
            </a:r>
            <a:endParaRPr lang="pt-BR" dirty="0"/>
          </a:p>
        </p:txBody>
      </p:sp>
      <p:sp>
        <p:nvSpPr>
          <p:cNvPr id="8" name="Retângulo 7"/>
          <p:cNvSpPr/>
          <p:nvPr/>
        </p:nvSpPr>
        <p:spPr>
          <a:xfrm>
            <a:off x="3136911" y="1844824"/>
            <a:ext cx="122413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A3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4572000" y="1844824"/>
            <a:ext cx="1224136" cy="36004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A4</a:t>
            </a:r>
            <a:endParaRPr lang="pt-BR" dirty="0"/>
          </a:p>
        </p:txBody>
      </p:sp>
      <p:sp>
        <p:nvSpPr>
          <p:cNvPr id="10" name="Retângulo 9"/>
          <p:cNvSpPr/>
          <p:nvPr/>
        </p:nvSpPr>
        <p:spPr>
          <a:xfrm>
            <a:off x="5940152" y="1844824"/>
            <a:ext cx="1224136" cy="36004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A5</a:t>
            </a:r>
            <a:endParaRPr lang="pt-BR" dirty="0"/>
          </a:p>
        </p:txBody>
      </p:sp>
      <p:sp>
        <p:nvSpPr>
          <p:cNvPr id="11" name="Retângulo 10"/>
          <p:cNvSpPr/>
          <p:nvPr/>
        </p:nvSpPr>
        <p:spPr>
          <a:xfrm>
            <a:off x="7308304" y="1844824"/>
            <a:ext cx="1224136" cy="36004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A6</a:t>
            </a:r>
            <a:endParaRPr lang="pt-BR" dirty="0"/>
          </a:p>
        </p:txBody>
      </p:sp>
      <p:sp>
        <p:nvSpPr>
          <p:cNvPr id="32" name="Retângulo 31"/>
          <p:cNvSpPr/>
          <p:nvPr/>
        </p:nvSpPr>
        <p:spPr>
          <a:xfrm>
            <a:off x="4932040" y="2492896"/>
            <a:ext cx="50405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P21</a:t>
            </a:r>
            <a:endParaRPr lang="pt-BR" sz="1400" dirty="0"/>
          </a:p>
        </p:txBody>
      </p:sp>
      <p:sp>
        <p:nvSpPr>
          <p:cNvPr id="33" name="Retângulo 32"/>
          <p:cNvSpPr/>
          <p:nvPr/>
        </p:nvSpPr>
        <p:spPr>
          <a:xfrm>
            <a:off x="6300192" y="2492896"/>
            <a:ext cx="50405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P22</a:t>
            </a:r>
            <a:endParaRPr lang="pt-BR" sz="1400" dirty="0"/>
          </a:p>
        </p:txBody>
      </p:sp>
      <p:sp>
        <p:nvSpPr>
          <p:cNvPr id="26" name="Retângulo 25"/>
          <p:cNvSpPr/>
          <p:nvPr/>
        </p:nvSpPr>
        <p:spPr>
          <a:xfrm>
            <a:off x="7668344" y="2492896"/>
            <a:ext cx="50405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P23</a:t>
            </a:r>
            <a:endParaRPr lang="pt-BR" sz="1400" dirty="0"/>
          </a:p>
        </p:txBody>
      </p:sp>
      <p:sp>
        <p:nvSpPr>
          <p:cNvPr id="27" name="Retângulo 26"/>
          <p:cNvSpPr/>
          <p:nvPr/>
        </p:nvSpPr>
        <p:spPr>
          <a:xfrm>
            <a:off x="4932040" y="3284984"/>
            <a:ext cx="50405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P24</a:t>
            </a:r>
            <a:endParaRPr lang="pt-BR" sz="1400" dirty="0"/>
          </a:p>
        </p:txBody>
      </p:sp>
      <p:sp>
        <p:nvSpPr>
          <p:cNvPr id="21" name="Retângulo 20"/>
          <p:cNvSpPr/>
          <p:nvPr/>
        </p:nvSpPr>
        <p:spPr>
          <a:xfrm>
            <a:off x="6300192" y="3284984"/>
            <a:ext cx="50405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P25</a:t>
            </a:r>
            <a:endParaRPr lang="pt-BR" sz="1400" dirty="0"/>
          </a:p>
        </p:txBody>
      </p:sp>
      <p:sp>
        <p:nvSpPr>
          <p:cNvPr id="19" name="Retângulo 18"/>
          <p:cNvSpPr/>
          <p:nvPr/>
        </p:nvSpPr>
        <p:spPr>
          <a:xfrm>
            <a:off x="7668344" y="3284984"/>
            <a:ext cx="50405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P26</a:t>
            </a:r>
            <a:endParaRPr lang="pt-BR" sz="1400" dirty="0"/>
          </a:p>
        </p:txBody>
      </p:sp>
      <p:sp>
        <p:nvSpPr>
          <p:cNvPr id="17" name="Retângulo 16"/>
          <p:cNvSpPr/>
          <p:nvPr/>
        </p:nvSpPr>
        <p:spPr>
          <a:xfrm>
            <a:off x="4932040" y="4072413"/>
            <a:ext cx="504056" cy="4367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P27</a:t>
            </a:r>
            <a:endParaRPr lang="pt-B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Intercalação balanceada (exemplo)</a:t>
            </a:r>
            <a:endParaRPr lang="pt-BR" dirty="0"/>
          </a:p>
        </p:txBody>
      </p:sp>
      <p:grpSp>
        <p:nvGrpSpPr>
          <p:cNvPr id="3" name="Grupo 2"/>
          <p:cNvGrpSpPr/>
          <p:nvPr/>
        </p:nvGrpSpPr>
        <p:grpSpPr>
          <a:xfrm>
            <a:off x="4644008" y="1844824"/>
            <a:ext cx="3965511" cy="360040"/>
            <a:chOff x="395536" y="1844824"/>
            <a:chExt cx="3965511" cy="360040"/>
          </a:xfrm>
          <a:solidFill>
            <a:srgbClr val="92D050"/>
          </a:solidFill>
        </p:grpSpPr>
        <p:sp>
          <p:nvSpPr>
            <p:cNvPr id="6" name="Retângulo 5"/>
            <p:cNvSpPr/>
            <p:nvPr/>
          </p:nvSpPr>
          <p:spPr>
            <a:xfrm>
              <a:off x="395536" y="1844824"/>
              <a:ext cx="1224136" cy="36004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A1</a:t>
              </a:r>
              <a:endParaRPr lang="pt-BR" dirty="0"/>
            </a:p>
          </p:txBody>
        </p:sp>
        <p:sp>
          <p:nvSpPr>
            <p:cNvPr id="7" name="Retângulo 6"/>
            <p:cNvSpPr/>
            <p:nvPr/>
          </p:nvSpPr>
          <p:spPr>
            <a:xfrm>
              <a:off x="1751437" y="1844824"/>
              <a:ext cx="1224136" cy="36004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A2</a:t>
              </a:r>
              <a:endParaRPr lang="pt-BR" dirty="0"/>
            </a:p>
          </p:txBody>
        </p:sp>
        <p:sp>
          <p:nvSpPr>
            <p:cNvPr id="8" name="Retângulo 7"/>
            <p:cNvSpPr/>
            <p:nvPr/>
          </p:nvSpPr>
          <p:spPr>
            <a:xfrm>
              <a:off x="3136911" y="1844824"/>
              <a:ext cx="1224136" cy="36004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A3</a:t>
              </a:r>
              <a:endParaRPr lang="pt-BR" dirty="0"/>
            </a:p>
          </p:txBody>
        </p:sp>
      </p:grpSp>
      <p:grpSp>
        <p:nvGrpSpPr>
          <p:cNvPr id="18" name="Grupo 17"/>
          <p:cNvGrpSpPr/>
          <p:nvPr/>
        </p:nvGrpSpPr>
        <p:grpSpPr>
          <a:xfrm>
            <a:off x="395536" y="1844824"/>
            <a:ext cx="3960440" cy="360040"/>
            <a:chOff x="4572000" y="1844824"/>
            <a:chExt cx="3960440" cy="360040"/>
          </a:xfrm>
        </p:grpSpPr>
        <p:sp>
          <p:nvSpPr>
            <p:cNvPr id="20" name="Retângulo 19"/>
            <p:cNvSpPr/>
            <p:nvPr/>
          </p:nvSpPr>
          <p:spPr>
            <a:xfrm>
              <a:off x="4572000" y="1844824"/>
              <a:ext cx="1224136" cy="3600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A4</a:t>
              </a:r>
              <a:endParaRPr lang="pt-BR" dirty="0"/>
            </a:p>
          </p:txBody>
        </p:sp>
        <p:sp>
          <p:nvSpPr>
            <p:cNvPr id="22" name="Retângulo 21"/>
            <p:cNvSpPr/>
            <p:nvPr/>
          </p:nvSpPr>
          <p:spPr>
            <a:xfrm>
              <a:off x="5940152" y="1844824"/>
              <a:ext cx="1224136" cy="3600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A5</a:t>
              </a:r>
              <a:endParaRPr lang="pt-BR" dirty="0"/>
            </a:p>
          </p:txBody>
        </p:sp>
        <p:sp>
          <p:nvSpPr>
            <p:cNvPr id="23" name="Retângulo 22"/>
            <p:cNvSpPr/>
            <p:nvPr/>
          </p:nvSpPr>
          <p:spPr>
            <a:xfrm>
              <a:off x="7308304" y="1844824"/>
              <a:ext cx="1224136" cy="3600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/>
                <a:t>A6</a:t>
              </a:r>
              <a:endParaRPr lang="pt-BR" dirty="0"/>
            </a:p>
          </p:txBody>
        </p:sp>
      </p:grpSp>
      <p:sp>
        <p:nvSpPr>
          <p:cNvPr id="24" name="Retângulo 23"/>
          <p:cNvSpPr/>
          <p:nvPr/>
        </p:nvSpPr>
        <p:spPr>
          <a:xfrm>
            <a:off x="755576" y="2492896"/>
            <a:ext cx="50405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P21</a:t>
            </a:r>
            <a:endParaRPr lang="pt-BR" sz="1400" dirty="0"/>
          </a:p>
        </p:txBody>
      </p:sp>
      <p:sp>
        <p:nvSpPr>
          <p:cNvPr id="25" name="Retângulo 24"/>
          <p:cNvSpPr/>
          <p:nvPr/>
        </p:nvSpPr>
        <p:spPr>
          <a:xfrm>
            <a:off x="2123728" y="2492896"/>
            <a:ext cx="50405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P22</a:t>
            </a:r>
            <a:endParaRPr lang="pt-BR" sz="1400" dirty="0"/>
          </a:p>
        </p:txBody>
      </p:sp>
      <p:sp>
        <p:nvSpPr>
          <p:cNvPr id="28" name="Retângulo 27"/>
          <p:cNvSpPr/>
          <p:nvPr/>
        </p:nvSpPr>
        <p:spPr>
          <a:xfrm>
            <a:off x="3491880" y="2492896"/>
            <a:ext cx="50405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P23</a:t>
            </a:r>
            <a:endParaRPr lang="pt-BR" sz="1400" dirty="0"/>
          </a:p>
        </p:txBody>
      </p:sp>
      <p:sp>
        <p:nvSpPr>
          <p:cNvPr id="29" name="Retângulo 28"/>
          <p:cNvSpPr/>
          <p:nvPr/>
        </p:nvSpPr>
        <p:spPr>
          <a:xfrm>
            <a:off x="755576" y="3284984"/>
            <a:ext cx="50405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P24</a:t>
            </a:r>
            <a:endParaRPr lang="pt-BR" sz="1400" dirty="0"/>
          </a:p>
        </p:txBody>
      </p:sp>
      <p:sp>
        <p:nvSpPr>
          <p:cNvPr id="30" name="Retângulo 29"/>
          <p:cNvSpPr/>
          <p:nvPr/>
        </p:nvSpPr>
        <p:spPr>
          <a:xfrm>
            <a:off x="2123728" y="3284984"/>
            <a:ext cx="50405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P25</a:t>
            </a:r>
            <a:endParaRPr lang="pt-BR" sz="1400" dirty="0"/>
          </a:p>
        </p:txBody>
      </p:sp>
      <p:sp>
        <p:nvSpPr>
          <p:cNvPr id="31" name="Retângulo 30"/>
          <p:cNvSpPr/>
          <p:nvPr/>
        </p:nvSpPr>
        <p:spPr>
          <a:xfrm>
            <a:off x="3491880" y="3284984"/>
            <a:ext cx="50405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P26</a:t>
            </a:r>
            <a:endParaRPr lang="pt-BR" sz="1400" dirty="0"/>
          </a:p>
        </p:txBody>
      </p:sp>
      <p:sp>
        <p:nvSpPr>
          <p:cNvPr id="34" name="Retângulo 33"/>
          <p:cNvSpPr/>
          <p:nvPr/>
        </p:nvSpPr>
        <p:spPr>
          <a:xfrm>
            <a:off x="755576" y="4072413"/>
            <a:ext cx="504056" cy="4367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P27</a:t>
            </a:r>
            <a:endParaRPr lang="pt-B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Balcão Envidraçado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0</TotalTime>
  <Words>17765</Words>
  <Application>Kingsoft Office WPP</Application>
  <PresentationFormat>Apresentação na tela (4:3)</PresentationFormat>
  <Paragraphs>8393</Paragraphs>
  <Slides>118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118</vt:i4>
      </vt:variant>
    </vt:vector>
  </HeadingPairs>
  <TitlesOfParts>
    <vt:vector size="119" baseType="lpstr">
      <vt:lpstr>Balcão Envidraçado</vt:lpstr>
      <vt:lpstr>Programação com Arquivos Prof. Marcos Quinet  (baseado no material original do prof. André Renato)</vt:lpstr>
      <vt:lpstr>Visão Geral</vt:lpstr>
      <vt:lpstr>Visão geral</vt:lpstr>
      <vt:lpstr>Visão geral</vt:lpstr>
      <vt:lpstr>Visão geral</vt:lpstr>
      <vt:lpstr>Visão geral</vt:lpstr>
      <vt:lpstr>Classificação</vt:lpstr>
      <vt:lpstr>Classificação</vt:lpstr>
      <vt:lpstr>Classificação Interna (exemplo)</vt:lpstr>
      <vt:lpstr>Classificação Interna (exemplo)</vt:lpstr>
      <vt:lpstr>Classificação Interna (exemplo)</vt:lpstr>
      <vt:lpstr>Classificação Interna (exemplo)</vt:lpstr>
      <vt:lpstr>Classificação</vt:lpstr>
      <vt:lpstr>Classificação</vt:lpstr>
      <vt:lpstr>Seleção com substituição (exemplo)</vt:lpstr>
      <vt:lpstr>Seleção com substituição (exemplo)</vt:lpstr>
      <vt:lpstr>Seleção com substituição (exemplo)</vt:lpstr>
      <vt:lpstr>Seleção com substituição (exemplo)</vt:lpstr>
      <vt:lpstr>Seleção com substituição (exemplo)</vt:lpstr>
      <vt:lpstr>Seleção com substituição (exemplo)</vt:lpstr>
      <vt:lpstr>Seleção com substituição (exemplo)</vt:lpstr>
      <vt:lpstr>Seleção com substituição (exemplo)</vt:lpstr>
      <vt:lpstr>Seleção com substituição (exemplo)</vt:lpstr>
      <vt:lpstr>Seleção com substituição (exemplo)</vt:lpstr>
      <vt:lpstr>Seleção com substituição (exemplo)</vt:lpstr>
      <vt:lpstr>Seleção com substituição (exemplo)</vt:lpstr>
      <vt:lpstr>Seleção com substituição (exemplo)</vt:lpstr>
      <vt:lpstr>Seleção com substituição (exemplo)</vt:lpstr>
      <vt:lpstr>Seleção com substituição (exemplo)</vt:lpstr>
      <vt:lpstr>Seleção com substituição (exemplo)</vt:lpstr>
      <vt:lpstr>Seleção com substituição (exemplo)</vt:lpstr>
      <vt:lpstr>Seleção com substituição (exemplo)</vt:lpstr>
      <vt:lpstr>Seleção com substituição (exemplo)</vt:lpstr>
      <vt:lpstr>Seleção com substituição (exemplo)</vt:lpstr>
      <vt:lpstr>Seleção com substituição (exemplo)</vt:lpstr>
      <vt:lpstr>Seleção com substituição (exemplo)</vt:lpstr>
      <vt:lpstr>Seleção com substituição (exemplo)</vt:lpstr>
      <vt:lpstr>Seleção com substituição (exemplo)</vt:lpstr>
      <vt:lpstr>Seleção com substituição (exemplo)</vt:lpstr>
      <vt:lpstr>Seleção com substituição (exemplo)</vt:lpstr>
      <vt:lpstr>Seleção com substituição (exemplo)</vt:lpstr>
      <vt:lpstr>Seleção com substituição (exemplo)</vt:lpstr>
      <vt:lpstr>Seleção com substituição (exemplo)</vt:lpstr>
      <vt:lpstr>Seleção com substituição (exemplo)</vt:lpstr>
      <vt:lpstr>Seleção com substituição (exemplo)</vt:lpstr>
      <vt:lpstr>Seleção com substituição (exemplo)</vt:lpstr>
      <vt:lpstr>Seleção com substituição (exemplo)</vt:lpstr>
      <vt:lpstr>Seleção com substituição (exemplo)</vt:lpstr>
      <vt:lpstr>Seleção com substituição (exemplo)</vt:lpstr>
      <vt:lpstr>Seleção com substituição (exemplo)</vt:lpstr>
      <vt:lpstr>Seleção com substituição (exemplo)</vt:lpstr>
      <vt:lpstr>Seleção com substituição (exemplo)</vt:lpstr>
      <vt:lpstr>Seleção com substituição (exemplo)</vt:lpstr>
      <vt:lpstr>Classificação</vt:lpstr>
      <vt:lpstr>Seleção natural (exemplo)</vt:lpstr>
      <vt:lpstr>Seleção natural (exemplo)</vt:lpstr>
      <vt:lpstr>Seleção natural (exemplo)</vt:lpstr>
      <vt:lpstr>Seleção natural (exemplo)</vt:lpstr>
      <vt:lpstr>Seleção natural (exemplo)</vt:lpstr>
      <vt:lpstr>Seleção natural (exemplo)</vt:lpstr>
      <vt:lpstr>Seleção natural (exemplo)</vt:lpstr>
      <vt:lpstr>Seleção natural (exemplo)</vt:lpstr>
      <vt:lpstr>Seleção natural (exemplo)</vt:lpstr>
      <vt:lpstr>Seleção natural (exemplo)</vt:lpstr>
      <vt:lpstr>Seleção natural (exemplo)</vt:lpstr>
      <vt:lpstr>Seleção natural (exemplo)</vt:lpstr>
      <vt:lpstr>Seleção natural (exemplo)</vt:lpstr>
      <vt:lpstr>Seleção natural (exemplo)</vt:lpstr>
      <vt:lpstr>Seleção natural (exemplo)</vt:lpstr>
      <vt:lpstr>Seleção natural (exemplo)</vt:lpstr>
      <vt:lpstr>Seleção natural (exemplo)</vt:lpstr>
      <vt:lpstr>Seleção natural (exemplo)</vt:lpstr>
      <vt:lpstr>Seleção natural (exemplo)</vt:lpstr>
      <vt:lpstr>Seleção natural (exemplo)</vt:lpstr>
      <vt:lpstr>Seleção natural (exemplo)</vt:lpstr>
      <vt:lpstr>Seleção natural (exemplo)</vt:lpstr>
      <vt:lpstr>Seleção natural (exemplo)</vt:lpstr>
      <vt:lpstr>Seleção natural (exemplo)</vt:lpstr>
      <vt:lpstr>Seleção natural (exemplo)</vt:lpstr>
      <vt:lpstr>Seleção natural (exemplo)</vt:lpstr>
      <vt:lpstr>Seleção natural (exemplo)</vt:lpstr>
      <vt:lpstr>Seleção natural (exemplo)</vt:lpstr>
      <vt:lpstr>Seleção natural (exemplo)</vt:lpstr>
      <vt:lpstr>Seleção natural (exemplo)</vt:lpstr>
      <vt:lpstr>Seleção natural (exemplo)</vt:lpstr>
      <vt:lpstr>Seleção natural (exemplo)</vt:lpstr>
      <vt:lpstr>Seleção natural (exemplo)</vt:lpstr>
      <vt:lpstr>Intercalação</vt:lpstr>
      <vt:lpstr>Intercalação</vt:lpstr>
      <vt:lpstr>Intercalação</vt:lpstr>
      <vt:lpstr>Intercalação balanceada (exemplo)</vt:lpstr>
      <vt:lpstr>Intercalação balanceada (exemplo)</vt:lpstr>
      <vt:lpstr>Intercalação balanceada (exemplo)</vt:lpstr>
      <vt:lpstr>Intercalação balanceada (exemplo)</vt:lpstr>
      <vt:lpstr>Intercalação balanceada (exemplo)</vt:lpstr>
      <vt:lpstr>Intercalação balanceada (exemplo)</vt:lpstr>
      <vt:lpstr>Intercalação balanceada (exemplo)</vt:lpstr>
      <vt:lpstr>Intercalação balanceada (exemplo)</vt:lpstr>
      <vt:lpstr>Intercalação balanceada (exemplo)</vt:lpstr>
      <vt:lpstr>Intercalação balanceada (exemplo)</vt:lpstr>
      <vt:lpstr>Intercalação balanceada (exemplo)</vt:lpstr>
      <vt:lpstr>Intercalação balanceada (exemplo)</vt:lpstr>
      <vt:lpstr>Intercalação balanceada (exemplo)</vt:lpstr>
      <vt:lpstr>Intercalação balanceada (exemplo)</vt:lpstr>
      <vt:lpstr>Intercalação</vt:lpstr>
      <vt:lpstr>Intercalação</vt:lpstr>
      <vt:lpstr>Intercalação</vt:lpstr>
      <vt:lpstr>Intercalação balanceada (exemplo)</vt:lpstr>
      <vt:lpstr>Intercalação balanceada (exemplo)</vt:lpstr>
      <vt:lpstr>Intercalação balanceada (exemplo)</vt:lpstr>
      <vt:lpstr>Intercalação balanceada (exemplo)</vt:lpstr>
      <vt:lpstr>Intercalação balanceada (exemplo)</vt:lpstr>
      <vt:lpstr>Intercalação balanceada (exemplo)</vt:lpstr>
      <vt:lpstr>Intercalação balanceada (exemplo)</vt:lpstr>
      <vt:lpstr>Intercalação balanceada (exemplo)</vt:lpstr>
      <vt:lpstr>Intercalação balanceada (exemplo)</vt:lpstr>
      <vt:lpstr>Intercalação balanceada (exemplo)</vt:lpstr>
      <vt:lpstr>Intercalação balanceada (exemplo)</vt:lpstr>
    </vt:vector>
  </TitlesOfParts>
  <Company>Particular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Programação com Arquivos Prof. André Renato</dc:title>
  <dc:creator>AR Silva</dc:creator>
  <cp:lastModifiedBy>marcos</cp:lastModifiedBy>
  <cp:revision>115</cp:revision>
  <dcterms:created xsi:type="dcterms:W3CDTF">2018-05-09T13:15:24Z</dcterms:created>
  <dcterms:modified xsi:type="dcterms:W3CDTF">2018-05-09T13:15:24Z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1046-10.1.0.5707</vt:lpwstr>
  </property>
</Properties>
</file>