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4"/>
  </p:notesMasterIdLst>
  <p:handoutMasterIdLst>
    <p:handoutMasterId r:id="rId73"/>
  </p:handoutMasterIdLst>
  <p:sldIdLst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32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361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89" r:id="rId54"/>
    <p:sldId id="390" r:id="rId55"/>
    <p:sldId id="391" r:id="rId56"/>
    <p:sldId id="392" r:id="rId57"/>
    <p:sldId id="393" r:id="rId58"/>
    <p:sldId id="394" r:id="rId59"/>
    <p:sldId id="310" r:id="rId60"/>
    <p:sldId id="312" r:id="rId61"/>
    <p:sldId id="395" r:id="rId62"/>
    <p:sldId id="396" r:id="rId63"/>
    <p:sldId id="313" r:id="rId65"/>
    <p:sldId id="314" r:id="rId66"/>
    <p:sldId id="315" r:id="rId67"/>
    <p:sldId id="316" r:id="rId68"/>
    <p:sldId id="317" r:id="rId69"/>
    <p:sldId id="318" r:id="rId70"/>
    <p:sldId id="319" r:id="rId71"/>
    <p:sldId id="320" r:id="rId72"/>
  </p:sldIdLst>
  <p:sldSz cx="9144000" cy="6858000" type="screen4x3"/>
  <p:notesSz cx="9144000" cy="6858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ä¸­åº¦æ ·å¼ 2 - å¼ºè°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æ æ ·å¼ï¼ç½æ ¼å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æ æ ·å¼ï¼æ ç½æ 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33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6" Type="http://schemas.openxmlformats.org/officeDocument/2006/relationships/tableStyles" Target="tableStyles.xml"/><Relationship Id="rId75" Type="http://schemas.openxmlformats.org/officeDocument/2006/relationships/viewProps" Target="viewProps.xml"/><Relationship Id="rId74" Type="http://schemas.openxmlformats.org/officeDocument/2006/relationships/presProps" Target="presProps.xml"/><Relationship Id="rId73" Type="http://schemas.openxmlformats.org/officeDocument/2006/relationships/handoutMaster" Target="handoutMasters/handoutMaster1.xml"/><Relationship Id="rId72" Type="http://schemas.openxmlformats.org/officeDocument/2006/relationships/slide" Target="slides/slide69.xml"/><Relationship Id="rId71" Type="http://schemas.openxmlformats.org/officeDocument/2006/relationships/slide" Target="slides/slide68.xml"/><Relationship Id="rId70" Type="http://schemas.openxmlformats.org/officeDocument/2006/relationships/slide" Target="slides/slide67.xml"/><Relationship Id="rId7" Type="http://schemas.openxmlformats.org/officeDocument/2006/relationships/slide" Target="slides/slide5.xml"/><Relationship Id="rId69" Type="http://schemas.openxmlformats.org/officeDocument/2006/relationships/slide" Target="slides/slide66.xml"/><Relationship Id="rId68" Type="http://schemas.openxmlformats.org/officeDocument/2006/relationships/slide" Target="slides/slide65.xml"/><Relationship Id="rId67" Type="http://schemas.openxmlformats.org/officeDocument/2006/relationships/slide" Target="slides/slide64.xml"/><Relationship Id="rId66" Type="http://schemas.openxmlformats.org/officeDocument/2006/relationships/slide" Target="slides/slide63.xml"/><Relationship Id="rId65" Type="http://schemas.openxmlformats.org/officeDocument/2006/relationships/slide" Target="slides/slide62.xml"/><Relationship Id="rId64" Type="http://schemas.openxmlformats.org/officeDocument/2006/relationships/notesMaster" Target="notesMasters/notesMaster1.xml"/><Relationship Id="rId63" Type="http://schemas.openxmlformats.org/officeDocument/2006/relationships/slide" Target="slides/slide61.xml"/><Relationship Id="rId62" Type="http://schemas.openxmlformats.org/officeDocument/2006/relationships/slide" Target="slides/slide60.xml"/><Relationship Id="rId61" Type="http://schemas.openxmlformats.org/officeDocument/2006/relationships/slide" Target="slides/slide59.xml"/><Relationship Id="rId60" Type="http://schemas.openxmlformats.org/officeDocument/2006/relationships/slide" Target="slides/slide58.xml"/><Relationship Id="rId6" Type="http://schemas.openxmlformats.org/officeDocument/2006/relationships/slide" Target="slides/slide4.xml"/><Relationship Id="rId59" Type="http://schemas.openxmlformats.org/officeDocument/2006/relationships/slide" Target="slides/slide57.xml"/><Relationship Id="rId58" Type="http://schemas.openxmlformats.org/officeDocument/2006/relationships/slide" Target="slides/slide56.xml"/><Relationship Id="rId57" Type="http://schemas.openxmlformats.org/officeDocument/2006/relationships/slide" Target="slides/slide55.xml"/><Relationship Id="rId56" Type="http://schemas.openxmlformats.org/officeDocument/2006/relationships/slide" Target="slides/slide54.xml"/><Relationship Id="rId55" Type="http://schemas.openxmlformats.org/officeDocument/2006/relationships/slide" Target="slides/slide53.xml"/><Relationship Id="rId54" Type="http://schemas.openxmlformats.org/officeDocument/2006/relationships/slide" Target="slides/slide52.xml"/><Relationship Id="rId53" Type="http://schemas.openxmlformats.org/officeDocument/2006/relationships/slide" Target="slides/slide51.xml"/><Relationship Id="rId52" Type="http://schemas.openxmlformats.org/officeDocument/2006/relationships/slide" Target="slides/slide50.xml"/><Relationship Id="rId51" Type="http://schemas.openxmlformats.org/officeDocument/2006/relationships/slide" Target="slides/slide49.xml"/><Relationship Id="rId50" Type="http://schemas.openxmlformats.org/officeDocument/2006/relationships/slide" Target="slides/slide48.xml"/><Relationship Id="rId5" Type="http://schemas.openxmlformats.org/officeDocument/2006/relationships/slide" Target="slides/slide3.xml"/><Relationship Id="rId49" Type="http://schemas.openxmlformats.org/officeDocument/2006/relationships/slide" Target="slides/slide47.xml"/><Relationship Id="rId48" Type="http://schemas.openxmlformats.org/officeDocument/2006/relationships/slide" Target="slides/slide46.xml"/><Relationship Id="rId47" Type="http://schemas.openxmlformats.org/officeDocument/2006/relationships/slide" Target="slides/slide45.xml"/><Relationship Id="rId46" Type="http://schemas.openxmlformats.org/officeDocument/2006/relationships/slide" Target="slides/slide44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FCE9D9-BFCA-4EEC-8427-CDAC2A3165BA}" type="datetimeFigureOut">
              <a:rPr lang="pt-BR" smtClean="0"/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999C69-3ECA-4E39-AE25-229604F67BC0}" type="slidenum">
              <a:rPr lang="pt-BR" smtClean="0"/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61849D-83CB-47EE-A9E7-F79666EEC531}" type="datetimeFigureOut">
              <a:rPr lang="pt-BR" smtClean="0"/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DF074-48CA-4B9A-AABE-3981A188756B}" type="slidenum">
              <a:rPr lang="pt-BR" smtClean="0"/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2"/>
          </p:nvPr>
        </p:nvSpPr>
        <p:spPr/>
      </p:sp>
      <p:sp>
        <p:nvSpPr>
          <p:cNvPr id="3" name="Text Placeholder 2"/>
          <p:cNvSpPr/>
          <p:nvPr>
            <p:ph type="body" idx="3"/>
          </p:nvPr>
        </p:nvSpPr>
        <p:spPr/>
        <p:txBody>
          <a:bodyPr/>
          <a:p>
            <a:endParaRPr lang="pt-B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fld id="{131DF074-48CA-4B9A-AABE-3981A188756B}" type="slidenum">
              <a:rPr lang="pt-BR" smtClean="0"/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ctrTitle" hasCustomPrompt="1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2" name="Subtítulo 21"/>
          <p:cNvSpPr>
            <a:spLocks noGrp="1"/>
          </p:cNvSpPr>
          <p:nvPr>
            <p:ph type="subTitle" idx="1" hasCustomPrompt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7B7A4-6D57-4E2B-A7B2-B083BAAFE4C0}" type="datetime1">
              <a:rPr lang="pt-BR" smtClean="0"/>
            </a:fld>
            <a:endParaRPr lang="pt-BR"/>
          </a:p>
        </p:txBody>
      </p:sp>
      <p:sp>
        <p:nvSpPr>
          <p:cNvPr id="20" name="Espaço Reservado para Rodapé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B8DE9-DDF6-4CFE-BCB2-CD066018E978}" type="datetime1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86E8-47E4-4559-97EC-B98AA6EF0EEB}" type="datetime1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600"/>
            </a:lvl1pPr>
            <a:lvl2pPr>
              <a:defRPr sz="2400"/>
            </a:lvl2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  <a:endParaRPr lang="pt-BR" dirty="0" smtClean="0"/>
          </a:p>
          <a:p>
            <a:pPr lvl="1" eaLnBrk="1" latinLnBrk="0" hangingPunct="1"/>
            <a:r>
              <a:rPr lang="pt-BR" dirty="0" smtClean="0"/>
              <a:t>Segundo nível</a:t>
            </a:r>
            <a:endParaRPr lang="pt-BR" dirty="0" smtClean="0"/>
          </a:p>
          <a:p>
            <a:pPr lvl="2" eaLnBrk="1" latinLnBrk="0" hangingPunct="1"/>
            <a:r>
              <a:rPr lang="pt-BR" dirty="0" smtClean="0"/>
              <a:t>Terceiro nível</a:t>
            </a:r>
            <a:endParaRPr lang="pt-BR" dirty="0" smtClean="0"/>
          </a:p>
          <a:p>
            <a:pPr lvl="3" eaLnBrk="1" latinLnBrk="0" hangingPunct="1"/>
            <a:r>
              <a:rPr lang="pt-BR" dirty="0" smtClean="0"/>
              <a:t>Quarto nível</a:t>
            </a:r>
            <a:endParaRPr lang="pt-BR" dirty="0" smtClean="0"/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926AB-D070-4538-A518-0E10B80DAB66}" type="datetime1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8207A-26F1-41C9-91F8-FA55864DDE08}" type="datetime1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5A0EB-7099-4F84-85BC-E71EC40B22DA}" type="datetime1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 hasCustomPrompt="1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 hasCustomPrompt="1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51249-3778-46A2-8D56-80931F64F2BF}" type="datetime1">
              <a:rPr lang="pt-BR" smtClean="0"/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10FBB-965D-4863-BED2-15BF91AF7B83}" type="datetime1">
              <a:rPr lang="pt-BR" smtClean="0"/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52B6E-F97B-4A00-A154-F7142AEA8359}" type="datetime1">
              <a:rPr lang="pt-BR" smtClean="0"/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  <p:sp>
        <p:nvSpPr>
          <p:cNvPr id="6" name="Retângu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 hasCustomPrompt="1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 hasCustomPrompt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6CB7F-FDCF-47A5-A7AE-F23147B22BA6}" type="datetime1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C1804-7ADB-4C2C-99F2-6C49367FC526}" type="datetime1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210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 hasCustomPrompt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</a:lstStyle>
          <a:p>
            <a:pPr marL="0" algn="l" eaLnBrk="1" latinLnBrk="0" hangingPunct="1"/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9" name="Fluxograma: Processo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uxograma: Processo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zz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sca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Espaço Reservado para Títu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  <a:endParaRPr kumimoji="0" lang="pt-BR" smtClean="0"/>
          </a:p>
          <a:p>
            <a:pPr lvl="1" eaLnBrk="1" latinLnBrk="0" hangingPunct="1"/>
            <a:r>
              <a:rPr kumimoji="0" lang="pt-BR" smtClean="0"/>
              <a:t>Segundo nível</a:t>
            </a:r>
            <a:endParaRPr kumimoji="0" lang="pt-BR" smtClean="0"/>
          </a:p>
          <a:p>
            <a:pPr lvl="2" eaLnBrk="1" latinLnBrk="0" hangingPunct="1"/>
            <a:r>
              <a:rPr kumimoji="0" lang="pt-BR" smtClean="0"/>
              <a:t>Terceiro nível</a:t>
            </a:r>
            <a:endParaRPr kumimoji="0" lang="pt-BR" smtClean="0"/>
          </a:p>
          <a:p>
            <a:pPr lvl="3" eaLnBrk="1" latinLnBrk="0" hangingPunct="1"/>
            <a:r>
              <a:rPr kumimoji="0" lang="pt-BR" smtClean="0"/>
              <a:t>Quarto nível</a:t>
            </a:r>
            <a:endParaRPr kumimoji="0" lang="pt-BR" smtClean="0"/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4" name="Espaço Reservado para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fld id="{9065847D-6DE5-48AA-A4FA-6CE6FDE7D01B}" type="datetime1">
              <a:rPr lang="pt-BR" smtClean="0"/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fld id="{FC76771A-6F49-4E85-97AC-A25DB7F9DEF7}" type="slidenum">
              <a:rPr lang="pt-BR" smtClean="0"/>
            </a:fld>
            <a:endParaRPr lang="pt-BR"/>
          </a:p>
        </p:txBody>
      </p:sp>
      <p:sp>
        <p:nvSpPr>
          <p:cNvPr id="15" name="Retângu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83210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490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7095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990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575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1" name="Rectangle 3"/>
          <p:cNvSpPr>
            <a:spLocks noChangeArrowheads="1"/>
          </p:cNvSpPr>
          <p:nvPr/>
        </p:nvSpPr>
        <p:spPr bwMode="auto">
          <a:xfrm>
            <a:off x="1085880" y="1785934"/>
            <a:ext cx="7772400" cy="1143000"/>
          </a:xfrm>
          <a:prstGeom prst="rect">
            <a:avLst/>
          </a:prstGeom>
          <a:gradFill rotWithShape="0">
            <a:gsLst>
              <a:gs pos="0">
                <a:srgbClr val="7CA2FE">
                  <a:gamma/>
                  <a:shade val="69804"/>
                  <a:invGamma/>
                </a:srgbClr>
              </a:gs>
              <a:gs pos="100000">
                <a:srgbClr val="7CA2FE"/>
              </a:gs>
            </a:gsLst>
            <a:lin ang="0" scaled="1"/>
          </a:gradFill>
          <a:ln w="12700">
            <a:noFill/>
            <a:miter lim="800000"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defRPr/>
            </a:pPr>
            <a:r>
              <a:rPr lang="pt-BR" sz="3600" dirty="0">
                <a:solidFill>
                  <a:schemeClr val="bg1"/>
                </a:solidFill>
                <a:latin typeface="Century Schoolbook L" charset="0"/>
              </a:rPr>
              <a:t>Linguagem de Montagem</a:t>
            </a:r>
            <a:endParaRPr lang="pt-BR" sz="3600" dirty="0">
              <a:solidFill>
                <a:schemeClr val="bg1"/>
              </a:solidFill>
              <a:latin typeface="Century Schoolbook L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1187133" y="4653280"/>
            <a:ext cx="5314977" cy="1495425"/>
          </a:xfrm>
          <a:prstGeom prst="rect">
            <a:avLst/>
          </a:prstGeom>
        </p:spPr>
        <p:txBody>
          <a:bodyPr/>
          <a:p>
            <a:pPr marL="381000" indent="-381000" algn="l">
              <a:defRPr/>
            </a:pPr>
            <a:r>
              <a:rPr lang="pt-BR" sz="2000" kern="0" dirty="0">
                <a:latin typeface="Century Schoolbook L" charset="0"/>
              </a:rPr>
              <a:t>Prof. Marcos </a:t>
            </a:r>
            <a:r>
              <a:rPr lang="pt-BR" sz="2000" kern="0" dirty="0" err="1">
                <a:latin typeface="Century Schoolbook L" charset="0"/>
              </a:rPr>
              <a:t>Quinet</a:t>
            </a:r>
            <a:endParaRPr lang="pt-BR" sz="2000" kern="0" dirty="0">
              <a:latin typeface="Century Schoolbook L" charset="0"/>
            </a:endParaRPr>
          </a:p>
          <a:p>
            <a:pPr marL="381000" indent="-381000" algn="l">
              <a:defRPr/>
            </a:pPr>
            <a:r>
              <a:rPr lang="pt-BR" sz="2000" kern="0" dirty="0">
                <a:latin typeface="Century Schoolbook L" charset="0"/>
              </a:rPr>
              <a:t>Universidade Federal Fluminense – UFF</a:t>
            </a:r>
            <a:endParaRPr lang="pt-BR" sz="2000" kern="0" dirty="0">
              <a:latin typeface="Century Schoolbook L" charset="0"/>
            </a:endParaRPr>
          </a:p>
          <a:p>
            <a:pPr marL="381000" indent="-381000" algn="l">
              <a:defRPr/>
            </a:pPr>
            <a:r>
              <a:rPr lang="x-none" altLang="pt-BR" sz="2000" kern="0" dirty="0">
                <a:latin typeface="Century Schoolbook L" charset="0"/>
                <a:sym typeface="+mn-ea"/>
              </a:rPr>
              <a:t>Instituto de Ciência e Tecnologia </a:t>
            </a:r>
            <a:r>
              <a:rPr lang="pt-BR" sz="2000" kern="0" dirty="0">
                <a:latin typeface="Century Schoolbook L" charset="0"/>
                <a:sym typeface="+mn-ea"/>
              </a:rPr>
              <a:t>– </a:t>
            </a:r>
            <a:r>
              <a:rPr lang="x-none" altLang="pt-BR" sz="2000" kern="0" dirty="0">
                <a:latin typeface="Century Schoolbook L" charset="0"/>
                <a:sym typeface="+mn-ea"/>
              </a:rPr>
              <a:t>ICT</a:t>
            </a:r>
            <a:endParaRPr lang="x-none" altLang="pt-BR" sz="2000" kern="0" dirty="0">
              <a:latin typeface="Century Schoolbook L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Princípio de projeto 2</a:t>
            </a:r>
          </a:p>
        </p:txBody>
      </p:sp>
      <p:sp>
        <p:nvSpPr>
          <p:cNvPr id="11267" name="Espaço Reservado para Conteúdo 2"/>
          <p:cNvSpPr>
            <a:spLocks noGrp="1"/>
          </p:cNvSpPr>
          <p:nvPr>
            <p:ph idx="1"/>
          </p:nvPr>
        </p:nvSpPr>
        <p:spPr>
          <a:xfrm>
            <a:off x="1071591" y="1714488"/>
            <a:ext cx="7572375" cy="4114800"/>
          </a:xfrm>
        </p:spPr>
        <p:txBody>
          <a:bodyPr>
            <a:normAutofit fontScale="92500"/>
          </a:bodyPr>
          <a:lstStyle/>
          <a:p>
            <a:pPr algn="just"/>
            <a:r>
              <a:rPr lang="pt-BR" dirty="0" smtClean="0"/>
              <a:t>Registradores existem em quantidades limitadas. No projeto de uma arquitetura MIPS existem exatamente 32 registradores, identificados através de um ‘$’, seguido de um identificador (que pode conter uma parte numérica)</a:t>
            </a:r>
            <a:endParaRPr lang="pt-BR" dirty="0" smtClean="0"/>
          </a:p>
          <a:p>
            <a:pPr algn="just"/>
            <a:r>
              <a:rPr lang="pt-BR" dirty="0" smtClean="0"/>
              <a:t>Dentre os registradores disponíveis ao programador MIPS estão alguns de propósito geral e outros com propósito específico</a:t>
            </a:r>
            <a:endParaRPr lang="pt-BR" dirty="0" smtClean="0"/>
          </a:p>
          <a:p>
            <a:pPr algn="just"/>
            <a:r>
              <a:rPr lang="pt-BR" dirty="0" smtClean="0"/>
              <a:t>Alguns não são utilizados pelo programador, mas pelo sistema operacional</a:t>
            </a:r>
            <a:endParaRPr lang="pt-BR" dirty="0" smtClean="0"/>
          </a:p>
          <a:p>
            <a:pPr algn="just"/>
            <a:endParaRPr lang="pt-BR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Registradores do MIPS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1428728" y="1490682"/>
          <a:ext cx="7286676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4946"/>
                <a:gridCol w="1000132"/>
                <a:gridCol w="5081598"/>
              </a:tblGrid>
              <a:tr h="325683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Nome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Número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Uso</a:t>
                      </a:r>
                      <a:endParaRPr lang="pt-BR" sz="1600" dirty="0"/>
                    </a:p>
                  </a:txBody>
                  <a:tcPr/>
                </a:tc>
              </a:tr>
              <a:tr h="325683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$zero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Constante 0</a:t>
                      </a:r>
                      <a:endParaRPr lang="pt-BR" sz="1600" dirty="0"/>
                    </a:p>
                  </a:txBody>
                  <a:tcPr/>
                </a:tc>
              </a:tr>
              <a:tr h="325683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$</a:t>
                      </a:r>
                      <a:r>
                        <a:rPr lang="pt-BR" dirty="0" err="1" smtClean="0"/>
                        <a:t>at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Reservado para o montador</a:t>
                      </a:r>
                      <a:endParaRPr lang="pt-BR" sz="1600" dirty="0"/>
                    </a:p>
                  </a:txBody>
                  <a:tcPr/>
                </a:tc>
              </a:tr>
              <a:tr h="325683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$v0,</a:t>
                      </a:r>
                      <a:r>
                        <a:rPr lang="pt-BR" sz="1600" baseline="0" dirty="0" smtClean="0"/>
                        <a:t> $v1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2, 3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Avaliação</a:t>
                      </a:r>
                      <a:r>
                        <a:rPr lang="pt-BR" sz="1600" baseline="0" dirty="0" smtClean="0"/>
                        <a:t> de expressão e resultado de uma função</a:t>
                      </a:r>
                      <a:endParaRPr lang="pt-BR" sz="1600" dirty="0"/>
                    </a:p>
                  </a:txBody>
                  <a:tcPr/>
                </a:tc>
              </a:tr>
              <a:tr h="325683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$a0,...,</a:t>
                      </a:r>
                      <a:r>
                        <a:rPr lang="pt-BR" sz="1600" baseline="0" dirty="0" smtClean="0"/>
                        <a:t> $a3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4 ao 7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Argumentos 1 a 4</a:t>
                      </a:r>
                      <a:endParaRPr lang="pt-BR" sz="1600" dirty="0"/>
                    </a:p>
                  </a:txBody>
                  <a:tcPr/>
                </a:tc>
              </a:tr>
              <a:tr h="325683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$t0,..., $t7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8 ao 15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Temporário (não preservado pela chamada)</a:t>
                      </a:r>
                      <a:endParaRPr lang="pt-BR" sz="1600" dirty="0"/>
                    </a:p>
                  </a:txBody>
                  <a:tcPr/>
                </a:tc>
              </a:tr>
              <a:tr h="325683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$s0,..., $s7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16 ao 23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Temporário salvo (preservado</a:t>
                      </a:r>
                      <a:r>
                        <a:rPr lang="pt-BR" sz="1600" baseline="0" dirty="0" smtClean="0"/>
                        <a:t> pela chamada)</a:t>
                      </a:r>
                      <a:endParaRPr lang="pt-BR" sz="1600" dirty="0"/>
                    </a:p>
                  </a:txBody>
                  <a:tcPr/>
                </a:tc>
              </a:tr>
              <a:tr h="325683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$t8, $t9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24, 25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600" dirty="0" smtClean="0"/>
                        <a:t>Temporário (não preservado pela chamada)</a:t>
                      </a:r>
                    </a:p>
                  </a:txBody>
                  <a:tcPr/>
                </a:tc>
              </a:tr>
              <a:tr h="325683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$k0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26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Reservado para o </a:t>
                      </a:r>
                      <a:r>
                        <a:rPr lang="pt-BR" sz="1600" dirty="0" err="1" smtClean="0"/>
                        <a:t>kernel</a:t>
                      </a:r>
                      <a:r>
                        <a:rPr lang="pt-BR" sz="1600" dirty="0" smtClean="0"/>
                        <a:t> do sistema operacional</a:t>
                      </a:r>
                      <a:endParaRPr lang="pt-BR" sz="1600" dirty="0"/>
                    </a:p>
                  </a:txBody>
                  <a:tcPr/>
                </a:tc>
              </a:tr>
              <a:tr h="325683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$k1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27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600" dirty="0" smtClean="0"/>
                        <a:t>Reservado para o </a:t>
                      </a:r>
                      <a:r>
                        <a:rPr lang="pt-BR" sz="1600" dirty="0" err="1" smtClean="0"/>
                        <a:t>kernel</a:t>
                      </a:r>
                      <a:r>
                        <a:rPr lang="pt-BR" sz="1600" dirty="0" smtClean="0"/>
                        <a:t> do sistema operacional</a:t>
                      </a:r>
                    </a:p>
                  </a:txBody>
                  <a:tcPr/>
                </a:tc>
              </a:tr>
              <a:tr h="325683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$</a:t>
                      </a:r>
                      <a:r>
                        <a:rPr lang="pt-BR" sz="1600" dirty="0" err="1" smtClean="0"/>
                        <a:t>gp</a:t>
                      </a:r>
                      <a:endParaRPr lang="pt-BR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28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Ponteiro para área global</a:t>
                      </a:r>
                      <a:endParaRPr lang="pt-BR" sz="1600" dirty="0"/>
                    </a:p>
                  </a:txBody>
                  <a:tcPr/>
                </a:tc>
              </a:tr>
              <a:tr h="325683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$</a:t>
                      </a:r>
                      <a:r>
                        <a:rPr lang="pt-BR" sz="1600" dirty="0" err="1" smtClean="0"/>
                        <a:t>sp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29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Apontador de pilha (</a:t>
                      </a:r>
                      <a:r>
                        <a:rPr lang="pt-BR" sz="1600" i="1" dirty="0" err="1" smtClean="0"/>
                        <a:t>stack</a:t>
                      </a:r>
                      <a:r>
                        <a:rPr lang="pt-BR" sz="1600" i="1" dirty="0" smtClean="0"/>
                        <a:t> pointer</a:t>
                      </a:r>
                      <a:r>
                        <a:rPr lang="pt-BR" sz="1600" dirty="0" smtClean="0"/>
                        <a:t>)</a:t>
                      </a:r>
                      <a:endParaRPr lang="pt-BR" sz="1600" dirty="0"/>
                    </a:p>
                  </a:txBody>
                  <a:tcPr/>
                </a:tc>
              </a:tr>
              <a:tr h="325683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$</a:t>
                      </a:r>
                      <a:r>
                        <a:rPr lang="pt-BR" sz="1600" dirty="0" err="1" smtClean="0"/>
                        <a:t>fp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30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Apontador de contexto</a:t>
                      </a:r>
                      <a:r>
                        <a:rPr lang="pt-BR" sz="1600" baseline="0" dirty="0" smtClean="0"/>
                        <a:t> (</a:t>
                      </a:r>
                      <a:r>
                        <a:rPr lang="pt-BR" sz="1600" i="1" baseline="0" dirty="0" smtClean="0"/>
                        <a:t>f</a:t>
                      </a:r>
                      <a:r>
                        <a:rPr lang="pt-BR" sz="1600" i="1" dirty="0" smtClean="0"/>
                        <a:t>rame pointer</a:t>
                      </a:r>
                      <a:r>
                        <a:rPr lang="pt-BR" sz="1600" dirty="0" smtClean="0"/>
                        <a:t>)</a:t>
                      </a:r>
                      <a:endParaRPr lang="pt-BR" sz="1600" dirty="0"/>
                    </a:p>
                  </a:txBody>
                  <a:tcPr/>
                </a:tc>
              </a:tr>
              <a:tr h="325683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$</a:t>
                      </a:r>
                      <a:r>
                        <a:rPr lang="pt-BR" sz="1600" dirty="0" err="1" smtClean="0"/>
                        <a:t>ra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31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Endereço de retorno (usado por chamada de função)</a:t>
                      </a:r>
                      <a:endParaRPr lang="pt-B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mtClean="0"/>
              <a:t>Representação de instruções em MIPS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142978" y="2000240"/>
          <a:ext cx="7358112" cy="12858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6352"/>
                <a:gridCol w="1226352"/>
                <a:gridCol w="1226352"/>
                <a:gridCol w="1226352"/>
                <a:gridCol w="1309696"/>
                <a:gridCol w="1143008"/>
              </a:tblGrid>
              <a:tr h="642942">
                <a:tc>
                  <a:txBody>
                    <a:bodyPr/>
                    <a:lstStyle/>
                    <a:p>
                      <a:r>
                        <a:rPr lang="pt-BR" sz="2800" b="1" dirty="0" err="1" smtClean="0">
                          <a:latin typeface="+mn-lt"/>
                        </a:rPr>
                        <a:t>op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800" b="1" dirty="0" err="1" smtClean="0">
                          <a:latin typeface="+mn-lt"/>
                        </a:rPr>
                        <a:t>rs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800" b="1" dirty="0" err="1" smtClean="0">
                          <a:latin typeface="+mn-lt"/>
                        </a:rPr>
                        <a:t>rt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800" b="1" dirty="0" err="1" smtClean="0">
                          <a:latin typeface="+mn-lt"/>
                        </a:rPr>
                        <a:t>rd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800" b="1" dirty="0" err="1" smtClean="0">
                          <a:latin typeface="+mn-lt"/>
                        </a:rPr>
                        <a:t>shamt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800" b="1" dirty="0" err="1" smtClean="0">
                          <a:latin typeface="+mn-lt"/>
                        </a:rPr>
                        <a:t>funct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pt-BR" sz="2800" b="1" dirty="0" smtClean="0">
                          <a:latin typeface="+mn-lt"/>
                        </a:rPr>
                        <a:t>6 bits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2800" b="1" dirty="0" smtClean="0">
                          <a:latin typeface="+mn-lt"/>
                        </a:rPr>
                        <a:t>5 bits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2800" b="1" dirty="0" smtClean="0">
                          <a:latin typeface="+mn-lt"/>
                        </a:rPr>
                        <a:t>5 bits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2800" b="1" dirty="0" smtClean="0">
                          <a:latin typeface="+mn-lt"/>
                        </a:rPr>
                        <a:t>5 bits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2800" b="1" dirty="0" smtClean="0">
                          <a:latin typeface="+mn-lt"/>
                        </a:rPr>
                        <a:t>5 bits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2800" b="1" dirty="0" smtClean="0">
                          <a:latin typeface="+mn-lt"/>
                        </a:rPr>
                        <a:t>6 bits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3337" name="Espaço Reservado para Conteúdo 2"/>
          <p:cNvSpPr>
            <a:spLocks noGrp="1"/>
          </p:cNvSpPr>
          <p:nvPr>
            <p:ph idx="1"/>
          </p:nvPr>
        </p:nvSpPr>
        <p:spPr>
          <a:xfrm>
            <a:off x="1062015" y="3548052"/>
            <a:ext cx="7439025" cy="2381250"/>
          </a:xfrm>
        </p:spPr>
        <p:txBody>
          <a:bodyPr>
            <a:normAutofit fontScale="92500"/>
          </a:bodyPr>
          <a:lstStyle/>
          <a:p>
            <a:pPr algn="just"/>
            <a:r>
              <a:rPr lang="pt-BR" smtClean="0"/>
              <a:t>op: operação básica a ser realizada pela instrução (opcode)</a:t>
            </a:r>
            <a:endParaRPr lang="pt-BR" smtClean="0"/>
          </a:p>
          <a:p>
            <a:pPr algn="just"/>
            <a:r>
              <a:rPr lang="pt-BR" smtClean="0"/>
              <a:t>rs: registrador contendo o primeiro operando-fonte</a:t>
            </a:r>
            <a:endParaRPr lang="pt-BR" smtClean="0"/>
          </a:p>
          <a:p>
            <a:pPr algn="just"/>
            <a:r>
              <a:rPr lang="pt-BR" smtClean="0"/>
              <a:t>rt: registrador contendo o segundo operando-fonte</a:t>
            </a:r>
            <a:endParaRPr lang="pt-BR" smtClean="0"/>
          </a:p>
          <a:p>
            <a:pPr algn="just"/>
            <a:endParaRPr lang="pt-BR" smtClean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mtClean="0"/>
              <a:t>Representação de instruções em MIPS</a:t>
            </a:r>
          </a:p>
        </p:txBody>
      </p:sp>
      <p:sp>
        <p:nvSpPr>
          <p:cNvPr id="14339" name="Espaço Reservado para Conteúdo 2"/>
          <p:cNvSpPr>
            <a:spLocks noGrp="1"/>
          </p:cNvSpPr>
          <p:nvPr>
            <p:ph idx="1"/>
          </p:nvPr>
        </p:nvSpPr>
        <p:spPr>
          <a:xfrm>
            <a:off x="1000154" y="1714488"/>
            <a:ext cx="7786688" cy="4572000"/>
          </a:xfrm>
        </p:spPr>
        <p:txBody>
          <a:bodyPr>
            <a:normAutofit/>
          </a:bodyPr>
          <a:lstStyle/>
          <a:p>
            <a:pPr algn="just"/>
            <a:r>
              <a:rPr lang="pt-BR" sz="2400" dirty="0" err="1" smtClean="0"/>
              <a:t>Rd</a:t>
            </a:r>
            <a:r>
              <a:rPr lang="pt-BR" sz="2400" dirty="0" smtClean="0"/>
              <a:t>: registrador que guarda o resultado da operação (registrador destino)</a:t>
            </a:r>
            <a:endParaRPr lang="pt-BR" sz="2400" dirty="0" smtClean="0"/>
          </a:p>
          <a:p>
            <a:pPr algn="just">
              <a:lnSpc>
                <a:spcPct val="110000"/>
              </a:lnSpc>
            </a:pPr>
            <a:r>
              <a:rPr lang="pt-BR" sz="2400" dirty="0" err="1" smtClean="0"/>
              <a:t>Shamt</a:t>
            </a:r>
            <a:r>
              <a:rPr lang="pt-BR" sz="2400" dirty="0" smtClean="0"/>
              <a:t>: quantidade de bits a serem deslocados (específico para instruções de deslocamento; se a instrução não for deste tipo, conterá zero)</a:t>
            </a:r>
            <a:endParaRPr lang="pt-BR" sz="2400" dirty="0" smtClean="0"/>
          </a:p>
          <a:p>
            <a:pPr algn="just"/>
            <a:r>
              <a:rPr lang="pt-BR" sz="2400" dirty="0" err="1" smtClean="0"/>
              <a:t>Funct</a:t>
            </a:r>
            <a:r>
              <a:rPr lang="pt-BR" sz="2400" dirty="0" smtClean="0"/>
              <a:t>: função. Seleciona uma variação específica da operação apontada no campo </a:t>
            </a:r>
            <a:r>
              <a:rPr lang="pt-BR" sz="2400" dirty="0" err="1" smtClean="0"/>
              <a:t>op</a:t>
            </a:r>
            <a:r>
              <a:rPr lang="pt-BR" sz="2400" dirty="0" smtClean="0"/>
              <a:t>, sendo chamado de código da função</a:t>
            </a:r>
            <a:endParaRPr lang="pt-BR" sz="2400" dirty="0" smtClean="0"/>
          </a:p>
          <a:p>
            <a:pPr lvl="1" algn="just"/>
            <a:r>
              <a:rPr lang="pt-BR" dirty="0" smtClean="0"/>
              <a:t>Observe que o formato de instrução contém exatamente 32 bits, o tamanho de uma palavra de memória e de um dado (princípio de projeto 1)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Exemplo</a:t>
            </a:r>
          </a:p>
        </p:txBody>
      </p:sp>
      <p:sp>
        <p:nvSpPr>
          <p:cNvPr id="15363" name="Espaço Reservado para Conteúdo 2"/>
          <p:cNvSpPr>
            <a:spLocks noGrp="1"/>
          </p:cNvSpPr>
          <p:nvPr>
            <p:ph idx="1"/>
          </p:nvPr>
        </p:nvSpPr>
        <p:spPr>
          <a:xfrm>
            <a:off x="1000106" y="1643050"/>
            <a:ext cx="7162800" cy="519112"/>
          </a:xfrm>
        </p:spPr>
        <p:txBody>
          <a:bodyPr/>
          <a:lstStyle/>
          <a:p>
            <a:r>
              <a:rPr lang="pt-BR" smtClean="0"/>
              <a:t>Para a instrução: add $t0, $s1, $s2;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571606" y="2857487"/>
          <a:ext cx="7358112" cy="6429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6352"/>
                <a:gridCol w="1226352"/>
                <a:gridCol w="1226352"/>
                <a:gridCol w="1226352"/>
                <a:gridCol w="1226352"/>
                <a:gridCol w="1226352"/>
              </a:tblGrid>
              <a:tr h="642942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latin typeface="+mn-lt"/>
                        </a:rPr>
                        <a:t>0</a:t>
                      </a:r>
                      <a:endParaRPr lang="pt-BR" sz="24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latin typeface="+mn-lt"/>
                        </a:rPr>
                        <a:t>17</a:t>
                      </a:r>
                      <a:endParaRPr lang="pt-BR" sz="24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latin typeface="+mn-lt"/>
                        </a:rPr>
                        <a:t>18</a:t>
                      </a:r>
                      <a:endParaRPr lang="pt-BR" sz="24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latin typeface="+mn-lt"/>
                        </a:rPr>
                        <a:t>8</a:t>
                      </a:r>
                      <a:endParaRPr lang="pt-BR" sz="24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latin typeface="+mn-lt"/>
                        </a:rPr>
                        <a:t>0</a:t>
                      </a:r>
                      <a:endParaRPr lang="pt-BR" sz="24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latin typeface="+mn-lt"/>
                        </a:rPr>
                        <a:t>32</a:t>
                      </a:r>
                      <a:endParaRPr lang="pt-BR" sz="24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571606" y="4500550"/>
          <a:ext cx="7358112" cy="12858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6352"/>
                <a:gridCol w="1226352"/>
                <a:gridCol w="1226352"/>
                <a:gridCol w="1226352"/>
                <a:gridCol w="1226352"/>
                <a:gridCol w="1226352"/>
              </a:tblGrid>
              <a:tr h="642942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latin typeface="+mn-lt"/>
                        </a:rPr>
                        <a:t>000000</a:t>
                      </a:r>
                      <a:endParaRPr lang="pt-BR" sz="24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latin typeface="+mn-lt"/>
                        </a:rPr>
                        <a:t>10001</a:t>
                      </a:r>
                      <a:endParaRPr lang="pt-BR" sz="24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latin typeface="+mn-lt"/>
                        </a:rPr>
                        <a:t>10010</a:t>
                      </a:r>
                      <a:endParaRPr lang="pt-BR" sz="24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latin typeface="+mn-lt"/>
                        </a:rPr>
                        <a:t>01000</a:t>
                      </a:r>
                      <a:endParaRPr lang="pt-BR" sz="24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latin typeface="+mn-lt"/>
                        </a:rPr>
                        <a:t>00000</a:t>
                      </a:r>
                      <a:endParaRPr lang="pt-BR" sz="24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latin typeface="+mn-lt"/>
                        </a:rPr>
                        <a:t>100000</a:t>
                      </a:r>
                      <a:endParaRPr lang="pt-BR" sz="24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latin typeface="+mn-lt"/>
                        </a:rPr>
                        <a:t>6 bits</a:t>
                      </a:r>
                      <a:endParaRPr lang="pt-BR" sz="2400" b="1" dirty="0">
                        <a:latin typeface="+mn-lt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latin typeface="+mn-lt"/>
                        </a:rPr>
                        <a:t>5 bits</a:t>
                      </a:r>
                      <a:endParaRPr lang="pt-BR" sz="2400" b="1" dirty="0">
                        <a:latin typeface="+mn-lt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latin typeface="+mn-lt"/>
                        </a:rPr>
                        <a:t>5 bits</a:t>
                      </a:r>
                      <a:endParaRPr lang="pt-BR" sz="2400" b="1" dirty="0">
                        <a:latin typeface="+mn-lt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latin typeface="+mn-lt"/>
                        </a:rPr>
                        <a:t>5 bits</a:t>
                      </a:r>
                      <a:endParaRPr lang="pt-BR" sz="2400" b="1" dirty="0">
                        <a:latin typeface="+mn-lt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latin typeface="+mn-lt"/>
                        </a:rPr>
                        <a:t>5 bits</a:t>
                      </a:r>
                      <a:endParaRPr lang="pt-BR" sz="2400" b="1" dirty="0">
                        <a:latin typeface="+mn-lt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latin typeface="+mn-lt"/>
                        </a:rPr>
                        <a:t>6 bits</a:t>
                      </a:r>
                      <a:endParaRPr lang="pt-BR" sz="2400" b="1" dirty="0">
                        <a:latin typeface="+mn-lt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5402" name="CaixaDeTexto 5"/>
          <p:cNvSpPr txBox="1">
            <a:spLocks noChangeArrowheads="1"/>
          </p:cNvSpPr>
          <p:nvPr/>
        </p:nvSpPr>
        <p:spPr bwMode="auto">
          <a:xfrm>
            <a:off x="1609706" y="2386000"/>
            <a:ext cx="2790825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pt-BR" sz="2000"/>
              <a:t>Representação decimal:</a:t>
            </a:r>
          </a:p>
        </p:txBody>
      </p:sp>
      <p:sp>
        <p:nvSpPr>
          <p:cNvPr id="15403" name="CaixaDeTexto 6"/>
          <p:cNvSpPr txBox="1">
            <a:spLocks noChangeArrowheads="1"/>
          </p:cNvSpPr>
          <p:nvPr/>
        </p:nvSpPr>
        <p:spPr bwMode="auto">
          <a:xfrm>
            <a:off x="1538268" y="4029062"/>
            <a:ext cx="2735263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pt-BR" sz="2000"/>
              <a:t>Representação binária:</a:t>
            </a:r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Tamanho dos campos</a:t>
            </a:r>
          </a:p>
        </p:txBody>
      </p:sp>
      <p:sp>
        <p:nvSpPr>
          <p:cNvPr id="16387" name="Espaço Reservado para Conteúdo 2"/>
          <p:cNvSpPr>
            <a:spLocks noGrp="1"/>
          </p:cNvSpPr>
          <p:nvPr>
            <p:ph idx="1"/>
          </p:nvPr>
        </p:nvSpPr>
        <p:spPr>
          <a:xfrm>
            <a:off x="1000100" y="1714488"/>
            <a:ext cx="7510462" cy="4114800"/>
          </a:xfrm>
        </p:spPr>
        <p:txBody>
          <a:bodyPr>
            <a:normAutofit fontScale="92500"/>
          </a:bodyPr>
          <a:lstStyle/>
          <a:p>
            <a:pPr marL="425450" indent="-342900" algn="just">
              <a:buFont typeface="Arial" charset="0"/>
              <a:buChar char="•"/>
            </a:pPr>
            <a:r>
              <a:rPr lang="pt-BR" dirty="0" smtClean="0"/>
              <a:t>Podem ocorrer problemas caso a instrução precise de campos maiores do que os apresentados</a:t>
            </a:r>
            <a:endParaRPr lang="pt-BR" dirty="0" smtClean="0"/>
          </a:p>
          <a:p>
            <a:pPr marL="425450" indent="-342900" algn="just">
              <a:buFont typeface="Arial" charset="0"/>
              <a:buChar char="•"/>
            </a:pPr>
            <a:r>
              <a:rPr lang="pt-BR" dirty="0" smtClean="0"/>
              <a:t>Por exemplo, se um dos campos for um valor constante, esta constante estaria limitada a 2</a:t>
            </a:r>
            <a:r>
              <a:rPr lang="pt-BR" baseline="30000" dirty="0" smtClean="0"/>
              <a:t>5</a:t>
            </a:r>
            <a:r>
              <a:rPr lang="pt-BR" dirty="0" smtClean="0"/>
              <a:t> = 32</a:t>
            </a:r>
            <a:endParaRPr lang="pt-BR" dirty="0" smtClean="0"/>
          </a:p>
          <a:p>
            <a:pPr marL="425450" indent="-342900" algn="just">
              <a:buFont typeface="Arial" charset="0"/>
              <a:buChar char="•"/>
            </a:pPr>
            <a:r>
              <a:rPr lang="pt-BR" dirty="0" smtClean="0"/>
              <a:t>Campos de 5 bits podem ser pequenos para os propósitos necessários</a:t>
            </a:r>
            <a:endParaRPr lang="pt-BR" dirty="0" smtClean="0"/>
          </a:p>
          <a:p>
            <a:pPr marL="425450" indent="-342900" algn="just">
              <a:buFont typeface="Arial" charset="0"/>
              <a:buChar char="•"/>
            </a:pPr>
            <a:r>
              <a:rPr lang="pt-BR" dirty="0" smtClean="0"/>
              <a:t>Existe um conflito entre manter todas as instruções do mesmo tamanho e o desejo de ter um único formato de instruções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Princípio de projeto 3</a:t>
            </a:r>
          </a:p>
        </p:txBody>
      </p:sp>
      <p:sp>
        <p:nvSpPr>
          <p:cNvPr id="17411" name="Espaço Reservado para Conteúdo 2"/>
          <p:cNvSpPr>
            <a:spLocks noGrp="1"/>
          </p:cNvSpPr>
          <p:nvPr>
            <p:ph idx="1"/>
          </p:nvPr>
        </p:nvSpPr>
        <p:spPr>
          <a:xfrm>
            <a:off x="1071589" y="1714488"/>
            <a:ext cx="7358063" cy="4114800"/>
          </a:xfrm>
        </p:spPr>
        <p:txBody>
          <a:bodyPr/>
          <a:lstStyle/>
          <a:p>
            <a:pPr algn="just"/>
            <a:r>
              <a:rPr lang="pt-BR" sz="4000" dirty="0" smtClean="0"/>
              <a:t>“Um bom projeto demanda compromisso”</a:t>
            </a:r>
            <a:endParaRPr lang="pt-BR" sz="4000" dirty="0" smtClean="0"/>
          </a:p>
          <a:p>
            <a:pPr marL="425450" indent="-342900" algn="just">
              <a:buFont typeface="Arial" charset="0"/>
              <a:buChar char="•"/>
            </a:pPr>
            <a:r>
              <a:rPr lang="pt-BR" sz="2400" dirty="0" smtClean="0"/>
              <a:t>Em MIPS todas as instruções são do mesmo tamanho, mas são utilizados </a:t>
            </a:r>
            <a:r>
              <a:rPr lang="pt-BR" sz="2400" u="sng" dirty="0" smtClean="0"/>
              <a:t>formatos diferentes para tipos distintos de instruções</a:t>
            </a:r>
            <a:endParaRPr lang="pt-BR" sz="2400" u="sng" dirty="0" smtClean="0"/>
          </a:p>
          <a:p>
            <a:pPr marL="425450" indent="-342900" algn="just">
              <a:buFont typeface="Arial" charset="0"/>
              <a:buChar char="•"/>
            </a:pPr>
            <a:r>
              <a:rPr lang="pt-BR" sz="2400" dirty="0" smtClean="0"/>
              <a:t>O tipo que vimos anteriormente é chamado de </a:t>
            </a:r>
            <a:r>
              <a:rPr lang="pt-BR" sz="2400" u="sng" dirty="0" smtClean="0"/>
              <a:t>tipo R</a:t>
            </a:r>
            <a:r>
              <a:rPr lang="pt-BR" sz="2400" dirty="0" smtClean="0"/>
              <a:t>, ou </a:t>
            </a:r>
            <a:r>
              <a:rPr lang="pt-BR" sz="2400" u="sng" dirty="0" smtClean="0"/>
              <a:t>formato R</a:t>
            </a:r>
            <a:r>
              <a:rPr lang="pt-BR" sz="2400" dirty="0" smtClean="0"/>
              <a:t>, sendo o R usado para lembrar o uso de registradores pela instrução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Instrução do tipo I</a:t>
            </a:r>
          </a:p>
        </p:txBody>
      </p:sp>
      <p:sp>
        <p:nvSpPr>
          <p:cNvPr id="18435" name="Espaço Reservado para Conteúdo 2"/>
          <p:cNvSpPr>
            <a:spLocks noGrp="1"/>
          </p:cNvSpPr>
          <p:nvPr>
            <p:ph idx="1"/>
          </p:nvPr>
        </p:nvSpPr>
        <p:spPr>
          <a:xfrm>
            <a:off x="1276328" y="1857364"/>
            <a:ext cx="7162800" cy="1947863"/>
          </a:xfrm>
        </p:spPr>
        <p:txBody>
          <a:bodyPr>
            <a:normAutofit fontScale="92500"/>
          </a:bodyPr>
          <a:lstStyle/>
          <a:p>
            <a:r>
              <a:rPr lang="pt-BR" dirty="0" smtClean="0"/>
              <a:t>O outro tipo é chamado de </a:t>
            </a:r>
            <a:r>
              <a:rPr lang="pt-BR" u="sng" dirty="0" smtClean="0"/>
              <a:t>tipo I</a:t>
            </a:r>
            <a:r>
              <a:rPr lang="pt-BR" dirty="0" smtClean="0"/>
              <a:t>, ou </a:t>
            </a:r>
            <a:r>
              <a:rPr lang="pt-BR" u="sng" dirty="0" smtClean="0"/>
              <a:t>formato I</a:t>
            </a:r>
            <a:r>
              <a:rPr lang="pt-BR" dirty="0" smtClean="0"/>
              <a:t>, sendo o I utilizado para lembrar que é usado em instruções de transferência de dados.</a:t>
            </a:r>
            <a:endParaRPr lang="pt-BR" dirty="0" smtClean="0"/>
          </a:p>
          <a:p>
            <a:r>
              <a:rPr lang="pt-BR" dirty="0" smtClean="0"/>
              <a:t>O formato de instruções do tipo I é o seguinte: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214416" y="3947467"/>
          <a:ext cx="7358380" cy="12865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6352"/>
                <a:gridCol w="1226352"/>
                <a:gridCol w="1226352"/>
                <a:gridCol w="3679056"/>
              </a:tblGrid>
              <a:tr h="643255">
                <a:tc>
                  <a:txBody>
                    <a:bodyPr/>
                    <a:lstStyle/>
                    <a:p>
                      <a:r>
                        <a:rPr lang="pt-BR" sz="2800" b="1" dirty="0" err="1" smtClean="0">
                          <a:latin typeface="+mn-lt"/>
                        </a:rPr>
                        <a:t>op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800" b="1" dirty="0" err="1" smtClean="0">
                          <a:latin typeface="+mn-lt"/>
                        </a:rPr>
                        <a:t>rs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800" b="1" dirty="0" err="1" smtClean="0">
                          <a:latin typeface="+mn-lt"/>
                        </a:rPr>
                        <a:t>rt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800" b="1" dirty="0" smtClean="0">
                          <a:latin typeface="+mn-lt"/>
                        </a:rPr>
                        <a:t>endereço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pt-BR" sz="2800" b="1" dirty="0" smtClean="0">
                          <a:latin typeface="+mn-lt"/>
                        </a:rPr>
                        <a:t>6 bits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2800" b="1" dirty="0" smtClean="0">
                          <a:latin typeface="+mn-lt"/>
                        </a:rPr>
                        <a:t>5 bits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2800" b="1" dirty="0" smtClean="0">
                          <a:latin typeface="+mn-lt"/>
                        </a:rPr>
                        <a:t>5 bits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2800" b="1" dirty="0" smtClean="0">
                          <a:latin typeface="+mn-lt"/>
                        </a:rPr>
                        <a:t>16 bits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mtClean="0"/>
              <a:t>Instruções de acesso à memória</a:t>
            </a:r>
          </a:p>
        </p:txBody>
      </p:sp>
      <p:sp>
        <p:nvSpPr>
          <p:cNvPr id="19459" name="Espaço Reservado para Conteúdo 2"/>
          <p:cNvSpPr>
            <a:spLocks noGrp="1"/>
          </p:cNvSpPr>
          <p:nvPr>
            <p:ph idx="1"/>
          </p:nvPr>
        </p:nvSpPr>
        <p:spPr>
          <a:xfrm>
            <a:off x="1071593" y="1714488"/>
            <a:ext cx="7786687" cy="4114800"/>
          </a:xfrm>
        </p:spPr>
        <p:txBody>
          <a:bodyPr>
            <a:normAutofit fontScale="92500" lnSpcReduction="10000"/>
          </a:bodyPr>
          <a:lstStyle/>
          <a:p>
            <a:pPr marL="425450" indent="-342900" algn="just">
              <a:buFont typeface="Arial" charset="0"/>
              <a:buChar char="•"/>
            </a:pPr>
            <a:r>
              <a:rPr lang="pt-BR" dirty="0" smtClean="0"/>
              <a:t>Dos elementos presentes em um sistema computacional, o processador pode manter apenas uma pequena quantidade de dados em seus registradores, mas a memória de um computador pode conter milhões de estruturas de dados</a:t>
            </a:r>
            <a:endParaRPr lang="pt-BR" dirty="0" smtClean="0"/>
          </a:p>
          <a:p>
            <a:pPr marL="425450" indent="-342900" algn="just">
              <a:buFont typeface="Arial" charset="0"/>
              <a:buChar char="•"/>
            </a:pPr>
            <a:r>
              <a:rPr lang="pt-BR" dirty="0" smtClean="0"/>
              <a:t>O MIPS precisa de instruções que permitam a transferência de dados entre registradores e a memória do sistema</a:t>
            </a:r>
            <a:endParaRPr lang="pt-BR" dirty="0" smtClean="0"/>
          </a:p>
          <a:p>
            <a:pPr marL="425450" indent="-342900" algn="just">
              <a:buFont typeface="Arial" charset="0"/>
              <a:buChar char="•"/>
            </a:pPr>
            <a:r>
              <a:rPr lang="pt-BR" dirty="0" smtClean="0"/>
              <a:t>Para acessar uma palavra na memória, a instrução deve fornecer ao processador o endereço na memória da palavra a ser acessada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mtClean="0"/>
              <a:t>Instruções de acesso à memória</a:t>
            </a:r>
          </a:p>
        </p:txBody>
      </p:sp>
      <p:sp>
        <p:nvSpPr>
          <p:cNvPr id="20483" name="Espaço Reservado para Conteúdo 2"/>
          <p:cNvSpPr>
            <a:spLocks noGrp="1"/>
          </p:cNvSpPr>
          <p:nvPr>
            <p:ph idx="1"/>
          </p:nvPr>
        </p:nvSpPr>
        <p:spPr>
          <a:xfrm>
            <a:off x="1000099" y="1785926"/>
            <a:ext cx="7643867" cy="2376488"/>
          </a:xfrm>
        </p:spPr>
        <p:txBody>
          <a:bodyPr>
            <a:normAutofit fontScale="92500" lnSpcReduction="20000"/>
          </a:bodyPr>
          <a:lstStyle/>
          <a:p>
            <a:pPr marL="425450" indent="-342900" algn="just">
              <a:buFont typeface="Arial" charset="0"/>
              <a:buChar char="•"/>
            </a:pPr>
            <a:r>
              <a:rPr lang="pt-BR" smtClean="0"/>
              <a:t>A memória é vista como um imenso </a:t>
            </a:r>
            <a:r>
              <a:rPr lang="pt-BR" i="1" smtClean="0"/>
              <a:t>array</a:t>
            </a:r>
            <a:r>
              <a:rPr lang="pt-BR" smtClean="0"/>
              <a:t> unidimensional de dados, com o endereço servindo como um índice para este </a:t>
            </a:r>
            <a:r>
              <a:rPr lang="pt-BR" i="1" smtClean="0"/>
              <a:t>array</a:t>
            </a:r>
            <a:r>
              <a:rPr lang="pt-BR" smtClean="0"/>
              <a:t>, começando do zero</a:t>
            </a:r>
            <a:endParaRPr lang="pt-BR" smtClean="0"/>
          </a:p>
          <a:p>
            <a:pPr marL="425450" indent="-342900" algn="just">
              <a:buFont typeface="Arial" charset="0"/>
              <a:buChar char="•"/>
            </a:pPr>
            <a:r>
              <a:rPr lang="pt-BR" smtClean="0"/>
              <a:t>No exemplo a seguir, o endereço do terceiro elemento dos dados é 8, e o conteúdo de memória[8] é 10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071535" y="4448164"/>
          <a:ext cx="7715306" cy="792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46257"/>
                <a:gridCol w="1225509"/>
                <a:gridCol w="1285885"/>
                <a:gridCol w="1285885"/>
                <a:gridCol w="1285885"/>
                <a:gridCol w="1285885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BR" sz="2000" b="1" dirty="0" smtClean="0"/>
                        <a:t>Endereço</a:t>
                      </a:r>
                      <a:endParaRPr lang="pt-B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/>
                        <a:t>0</a:t>
                      </a:r>
                      <a:endParaRPr lang="pt-BR" sz="20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/>
                        <a:t>4</a:t>
                      </a:r>
                      <a:endParaRPr lang="pt-BR" sz="20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/>
                        <a:t>8</a:t>
                      </a:r>
                      <a:endParaRPr lang="pt-BR" sz="20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/>
                        <a:t>12</a:t>
                      </a:r>
                      <a:endParaRPr lang="pt-BR" sz="20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/>
                        <a:t>...</a:t>
                      </a:r>
                      <a:endParaRPr lang="pt-BR" sz="20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BR" sz="2000" b="1" dirty="0" smtClean="0"/>
                        <a:t>Dados</a:t>
                      </a:r>
                      <a:endParaRPr lang="pt-BR" sz="20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/>
                        <a:t>1</a:t>
                      </a:r>
                      <a:endParaRPr lang="pt-BR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/>
                        <a:t>101</a:t>
                      </a:r>
                      <a:endParaRPr lang="pt-BR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/>
                        <a:t>10</a:t>
                      </a:r>
                      <a:endParaRPr lang="pt-BR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/>
                        <a:t>100</a:t>
                      </a:r>
                      <a:endParaRPr lang="pt-BR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/>
                        <a:t>...</a:t>
                      </a:r>
                      <a:endParaRPr lang="pt-BR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Introdução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0154" y="1714488"/>
            <a:ext cx="7786688" cy="4543425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90000"/>
              </a:lnSpc>
            </a:pPr>
            <a:r>
              <a:rPr lang="pt-BR" dirty="0" smtClean="0">
                <a:cs typeface="Times New Roman" pitchFamily="18" charset="0"/>
              </a:rPr>
              <a:t>Independente da linguagem de programação utilizada, todo programa será convertido em um conjunto de instruções, chamado </a:t>
            </a:r>
            <a:r>
              <a:rPr lang="pt-BR" u="sng" dirty="0" smtClean="0">
                <a:cs typeface="Times New Roman" pitchFamily="18" charset="0"/>
              </a:rPr>
              <a:t>linguagem de montagem</a:t>
            </a:r>
            <a:r>
              <a:rPr lang="pt-BR" dirty="0" smtClean="0">
                <a:cs typeface="Times New Roman" pitchFamily="18" charset="0"/>
              </a:rPr>
              <a:t>, antes de ser convertido em código binário</a:t>
            </a:r>
            <a:endParaRPr lang="pt-BR" dirty="0" smtClean="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pt-BR" dirty="0" smtClean="0">
                <a:cs typeface="Times New Roman" pitchFamily="18" charset="0"/>
              </a:rPr>
              <a:t>Apesar de aparentemente limitadas, as linguagens de montagem definem todo o conjunto de instruções reconhecidas e utilizadas em um sistema computacional, representando uma das características mais importantes do projeto de um processador</a:t>
            </a:r>
            <a:endParaRPr lang="pt-BR" dirty="0" smtClean="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pt-BR" dirty="0" smtClean="0">
                <a:cs typeface="Times New Roman" pitchFamily="18" charset="0"/>
              </a:rPr>
              <a:t>A programação em linguagem de montagem requer tanto conhecimentos de lógica quanto do </a:t>
            </a:r>
            <a:r>
              <a:rPr lang="pt-BR" i="1" dirty="0" smtClean="0">
                <a:cs typeface="Times New Roman" pitchFamily="18" charset="0"/>
              </a:rPr>
              <a:t>hardware </a:t>
            </a:r>
            <a:r>
              <a:rPr lang="pt-BR" dirty="0" smtClean="0">
                <a:cs typeface="Times New Roman" pitchFamily="18" charset="0"/>
              </a:rPr>
              <a:t>utilizado</a:t>
            </a:r>
            <a:endParaRPr lang="pt-BR" i="1" dirty="0" smtClean="0">
              <a:cs typeface="Times New Roman" pitchFamily="18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mtClean="0"/>
              <a:t>Instruções de acesso à memória</a:t>
            </a:r>
          </a:p>
        </p:txBody>
      </p:sp>
      <p:sp>
        <p:nvSpPr>
          <p:cNvPr id="21507" name="Espaço Reservado para Conteúdo 2"/>
          <p:cNvSpPr>
            <a:spLocks noGrp="1"/>
          </p:cNvSpPr>
          <p:nvPr>
            <p:ph idx="1"/>
          </p:nvPr>
        </p:nvSpPr>
        <p:spPr>
          <a:xfrm>
            <a:off x="1071591" y="1785926"/>
            <a:ext cx="7572375" cy="4114800"/>
          </a:xfrm>
        </p:spPr>
        <p:txBody>
          <a:bodyPr>
            <a:normAutofit fontScale="92500"/>
          </a:bodyPr>
          <a:lstStyle/>
          <a:p>
            <a:pPr marL="425450" indent="-342900" algn="just">
              <a:buFont typeface="Arial" charset="0"/>
              <a:buChar char="•"/>
            </a:pPr>
            <a:r>
              <a:rPr lang="pt-BR" dirty="0" smtClean="0"/>
              <a:t>Quase todas as arquiteturas endereçam bytes individuais, portanto, </a:t>
            </a:r>
            <a:r>
              <a:rPr lang="pt-BR" u="sng" dirty="0" smtClean="0"/>
              <a:t>o endereço de uma palavra deve ser igual ao endereço de um dos bytes componentes da palavra</a:t>
            </a:r>
            <a:endParaRPr lang="pt-BR" u="sng" dirty="0" smtClean="0"/>
          </a:p>
          <a:p>
            <a:pPr marL="425450" indent="-342900" algn="just">
              <a:buFont typeface="Arial" charset="0"/>
              <a:buChar char="•"/>
            </a:pPr>
            <a:r>
              <a:rPr lang="pt-BR" dirty="0" smtClean="0"/>
              <a:t>Como pode ser observado no exemplo anterior, o endereço de duas palavras </a:t>
            </a:r>
            <a:r>
              <a:rPr lang="pt-BR" dirty="0" err="1" smtClean="0"/>
              <a:t>sequenciais</a:t>
            </a:r>
            <a:r>
              <a:rPr lang="pt-BR" dirty="0" smtClean="0"/>
              <a:t> difere sempre de 4 bytes (em arquiteturas de 32 bits)</a:t>
            </a:r>
            <a:endParaRPr lang="pt-BR" dirty="0" smtClean="0"/>
          </a:p>
          <a:p>
            <a:pPr marL="425450" indent="-342900" algn="just">
              <a:buFont typeface="Arial" charset="0"/>
              <a:buChar char="•"/>
            </a:pPr>
            <a:r>
              <a:rPr lang="pt-BR" dirty="0" smtClean="0"/>
              <a:t>Em MIPS, as palavras precisam sempre começar em endereços múltiplos de 4, propriedade chamada de </a:t>
            </a:r>
            <a:r>
              <a:rPr lang="pt-BR" u="sng" dirty="0" smtClean="0"/>
              <a:t>restrição de alinhamento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Instruções de acesso à memória</a:t>
            </a:r>
          </a:p>
        </p:txBody>
      </p:sp>
      <p:sp>
        <p:nvSpPr>
          <p:cNvPr id="22531" name="Espaço Reservado para Conteúdo 2"/>
          <p:cNvSpPr>
            <a:spLocks noGrp="1"/>
          </p:cNvSpPr>
          <p:nvPr>
            <p:ph idx="1"/>
          </p:nvPr>
        </p:nvSpPr>
        <p:spPr>
          <a:xfrm>
            <a:off x="1071590" y="1857364"/>
            <a:ext cx="7429500" cy="4114800"/>
          </a:xfrm>
        </p:spPr>
        <p:txBody>
          <a:bodyPr/>
          <a:lstStyle/>
          <a:p>
            <a:pPr marL="539750" indent="-457200" algn="just">
              <a:buFont typeface="Arial" charset="0"/>
              <a:buChar char="•"/>
            </a:pPr>
            <a:r>
              <a:rPr lang="pt-BR" dirty="0" smtClean="0"/>
              <a:t>A instrução de transferência de dados que move um dado da memória para um registrador é chamada de </a:t>
            </a:r>
            <a:r>
              <a:rPr lang="pt-BR" i="1" u="sng" dirty="0" err="1" smtClean="0"/>
              <a:t>load</a:t>
            </a:r>
            <a:r>
              <a:rPr lang="pt-BR" i="1" u="sng" dirty="0" smtClean="0"/>
              <a:t> </a:t>
            </a:r>
            <a:r>
              <a:rPr lang="pt-BR" i="1" u="sng" dirty="0" err="1" smtClean="0"/>
              <a:t>word</a:t>
            </a:r>
            <a:r>
              <a:rPr lang="pt-BR" dirty="0" smtClean="0"/>
              <a:t>, codificada através do mnemônico ‘</a:t>
            </a:r>
            <a:r>
              <a:rPr lang="pt-BR" dirty="0" err="1" smtClean="0"/>
              <a:t>lw</a:t>
            </a:r>
            <a:r>
              <a:rPr lang="pt-BR" dirty="0" smtClean="0"/>
              <a:t>’</a:t>
            </a:r>
            <a:endParaRPr lang="pt-BR" dirty="0" smtClean="0"/>
          </a:p>
          <a:p>
            <a:pPr marL="539750" indent="-457200" algn="just">
              <a:buFont typeface="Arial" charset="0"/>
              <a:buChar char="•"/>
            </a:pPr>
            <a:r>
              <a:rPr lang="pt-BR" dirty="0" smtClean="0"/>
              <a:t>A instrução complementar a de </a:t>
            </a:r>
            <a:r>
              <a:rPr lang="pt-BR" dirty="0" err="1" smtClean="0"/>
              <a:t>load</a:t>
            </a:r>
            <a:r>
              <a:rPr lang="pt-BR" dirty="0" smtClean="0"/>
              <a:t> é chamada de </a:t>
            </a:r>
            <a:r>
              <a:rPr lang="pt-BR" i="1" u="sng" dirty="0" err="1" smtClean="0"/>
              <a:t>store</a:t>
            </a:r>
            <a:r>
              <a:rPr lang="pt-BR" i="1" u="sng" dirty="0" smtClean="0"/>
              <a:t> </a:t>
            </a:r>
            <a:r>
              <a:rPr lang="pt-BR" i="1" u="sng" dirty="0" err="1" smtClean="0"/>
              <a:t>word</a:t>
            </a:r>
            <a:r>
              <a:rPr lang="pt-BR" i="1" u="sng" dirty="0" smtClean="0"/>
              <a:t> </a:t>
            </a:r>
            <a:r>
              <a:rPr lang="pt-BR" dirty="0" smtClean="0"/>
              <a:t>(armazenamento), que transfere um dado de um registrador para a memória, utilizando o mnemônico ‘</a:t>
            </a:r>
            <a:r>
              <a:rPr lang="pt-BR" dirty="0" err="1" smtClean="0"/>
              <a:t>sw</a:t>
            </a:r>
            <a:r>
              <a:rPr lang="pt-BR" dirty="0" smtClean="0"/>
              <a:t>’</a:t>
            </a:r>
            <a:endParaRPr lang="pt-BR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Instruções de acesso à memória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1538" y="1285860"/>
            <a:ext cx="7862150" cy="535785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pt-BR" dirty="0" smtClean="0"/>
              <a:t>A sintaxe dos comandos de leitura e escrita na memória são:</a:t>
            </a:r>
            <a:endParaRPr lang="pt-BR" dirty="0" smtClean="0"/>
          </a:p>
          <a:p>
            <a:pPr algn="just">
              <a:lnSpc>
                <a:spcPct val="120000"/>
              </a:lnSpc>
            </a:pPr>
            <a:endParaRPr lang="pt-BR" sz="1300" dirty="0" smtClean="0"/>
          </a:p>
          <a:p>
            <a:pPr algn="just">
              <a:lnSpc>
                <a:spcPct val="120000"/>
              </a:lnSpc>
            </a:pPr>
            <a:r>
              <a:rPr lang="pt-BR" dirty="0" err="1" smtClean="0"/>
              <a:t>Load</a:t>
            </a:r>
            <a:r>
              <a:rPr lang="pt-BR" dirty="0" smtClean="0"/>
              <a:t>: </a:t>
            </a:r>
            <a:r>
              <a:rPr lang="pt-BR" b="1" dirty="0" err="1" smtClean="0"/>
              <a:t>lw</a:t>
            </a:r>
            <a:r>
              <a:rPr lang="pt-BR" b="1" dirty="0" smtClean="0"/>
              <a:t> $</a:t>
            </a:r>
            <a:r>
              <a:rPr lang="pt-BR" b="1" dirty="0" err="1" smtClean="0"/>
              <a:t>reg</a:t>
            </a:r>
            <a:r>
              <a:rPr lang="pt-BR" b="1" dirty="0" smtClean="0"/>
              <a:t>, </a:t>
            </a:r>
            <a:r>
              <a:rPr lang="pt-BR" b="1" dirty="0" err="1" smtClean="0"/>
              <a:t>desloc</a:t>
            </a:r>
            <a:r>
              <a:rPr lang="pt-BR" b="1" dirty="0" smtClean="0"/>
              <a:t>(endereço base)</a:t>
            </a:r>
            <a:endParaRPr lang="pt-BR" b="1" dirty="0" smtClean="0"/>
          </a:p>
          <a:p>
            <a:pPr lvl="1" algn="just">
              <a:lnSpc>
                <a:spcPct val="120000"/>
              </a:lnSpc>
            </a:pPr>
            <a:r>
              <a:rPr lang="pt-BR" dirty="0" smtClean="0"/>
              <a:t>Onde $</a:t>
            </a:r>
            <a:r>
              <a:rPr lang="pt-BR" dirty="0" err="1" smtClean="0"/>
              <a:t>reg</a:t>
            </a:r>
            <a:r>
              <a:rPr lang="pt-BR" dirty="0" smtClean="0"/>
              <a:t> é um registrador temporário qualquer ($t0, $s0, etc.), </a:t>
            </a:r>
            <a:r>
              <a:rPr lang="pt-BR" dirty="0" err="1" smtClean="0"/>
              <a:t>desloc</a:t>
            </a:r>
            <a:r>
              <a:rPr lang="pt-BR" dirty="0" smtClean="0"/>
              <a:t> é o número de bytes de deslocamento em relação ao endereço-base do </a:t>
            </a:r>
            <a:r>
              <a:rPr lang="pt-BR" i="1" dirty="0" err="1" smtClean="0"/>
              <a:t>array</a:t>
            </a:r>
            <a:endParaRPr lang="pt-BR" i="1" dirty="0" smtClean="0"/>
          </a:p>
          <a:p>
            <a:pPr algn="just">
              <a:lnSpc>
                <a:spcPct val="120000"/>
              </a:lnSpc>
            </a:pPr>
            <a:r>
              <a:rPr lang="pt-BR" dirty="0" err="1" smtClean="0"/>
              <a:t>Store</a:t>
            </a:r>
            <a:r>
              <a:rPr lang="pt-BR" dirty="0" smtClean="0"/>
              <a:t>: </a:t>
            </a:r>
            <a:r>
              <a:rPr lang="pt-BR" b="1" dirty="0" err="1" smtClean="0"/>
              <a:t>sw</a:t>
            </a:r>
            <a:r>
              <a:rPr lang="pt-BR" b="1" dirty="0" smtClean="0"/>
              <a:t> $</a:t>
            </a:r>
            <a:r>
              <a:rPr lang="pt-BR" b="1" dirty="0" err="1" smtClean="0"/>
              <a:t>reg</a:t>
            </a:r>
            <a:r>
              <a:rPr lang="pt-BR" b="1" dirty="0" smtClean="0"/>
              <a:t>, </a:t>
            </a:r>
            <a:r>
              <a:rPr lang="pt-BR" b="1" dirty="0" err="1" smtClean="0"/>
              <a:t>desloc</a:t>
            </a:r>
            <a:r>
              <a:rPr lang="pt-BR" b="1" dirty="0" smtClean="0"/>
              <a:t>(endereço base)</a:t>
            </a:r>
            <a:endParaRPr lang="pt-BR" b="1" dirty="0" smtClean="0"/>
          </a:p>
          <a:p>
            <a:pPr lvl="1" algn="just">
              <a:lnSpc>
                <a:spcPct val="120000"/>
              </a:lnSpc>
            </a:pPr>
            <a:r>
              <a:rPr lang="pt-BR" dirty="0" smtClean="0"/>
              <a:t>Onde $</a:t>
            </a:r>
            <a:r>
              <a:rPr lang="pt-BR" dirty="0" err="1" smtClean="0"/>
              <a:t>reg</a:t>
            </a:r>
            <a:r>
              <a:rPr lang="pt-BR" dirty="0" smtClean="0"/>
              <a:t> é um registrador temporário onde está o dado a ser salvo ($t0, $s0, etc.), </a:t>
            </a:r>
            <a:r>
              <a:rPr lang="pt-BR" dirty="0" err="1" smtClean="0"/>
              <a:t>desloc</a:t>
            </a:r>
            <a:r>
              <a:rPr lang="pt-BR" dirty="0" smtClean="0"/>
              <a:t> é o número de bytes de deslocamento em relação ao endereço-base do </a:t>
            </a:r>
            <a:r>
              <a:rPr lang="pt-BR" i="1" dirty="0" err="1" smtClean="0"/>
              <a:t>array</a:t>
            </a:r>
            <a:endParaRPr lang="pt-BR" i="1" dirty="0" smtClean="0"/>
          </a:p>
          <a:p>
            <a:pPr lvl="1" algn="just">
              <a:lnSpc>
                <a:spcPct val="120000"/>
              </a:lnSpc>
            </a:pPr>
            <a:endParaRPr lang="pt-BR" sz="1400" i="1" dirty="0" smtClean="0"/>
          </a:p>
          <a:p>
            <a:pPr algn="just">
              <a:lnSpc>
                <a:spcPct val="120000"/>
              </a:lnSpc>
            </a:pPr>
            <a:r>
              <a:rPr lang="pt-BR" b="1" u="sng" dirty="0" smtClean="0">
                <a:solidFill>
                  <a:srgbClr val="FF0000"/>
                </a:solidFill>
              </a:rPr>
              <a:t>Importante</a:t>
            </a:r>
            <a:r>
              <a:rPr lang="pt-BR" dirty="0" smtClean="0"/>
              <a:t>: o deslocamento </a:t>
            </a:r>
            <a:r>
              <a:rPr lang="pt-BR" i="1" u="sng" dirty="0" smtClean="0"/>
              <a:t>precisa</a:t>
            </a:r>
            <a:r>
              <a:rPr lang="pt-BR" dirty="0" smtClean="0"/>
              <a:t> ser expresso por um valor inteiro, não pode ser referenciado um registrador no campo</a:t>
            </a:r>
            <a:endParaRPr lang="pt-BR" dirty="0" smtClean="0"/>
          </a:p>
          <a:p>
            <a:pPr algn="just">
              <a:lnSpc>
                <a:spcPct val="120000"/>
              </a:lnSpc>
            </a:pPr>
            <a:endParaRPr lang="pt-BR" dirty="0" smtClean="0"/>
          </a:p>
          <a:p>
            <a:pPr algn="just">
              <a:lnSpc>
                <a:spcPct val="120000"/>
              </a:lnSpc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mtClean="0"/>
              <a:t>Instruções de acesso à memória</a:t>
            </a:r>
          </a:p>
        </p:txBody>
      </p:sp>
      <p:sp>
        <p:nvSpPr>
          <p:cNvPr id="25603" name="Espaço Reservado para Conteúdo 2"/>
          <p:cNvSpPr>
            <a:spLocks noGrp="1"/>
          </p:cNvSpPr>
          <p:nvPr>
            <p:ph idx="1"/>
          </p:nvPr>
        </p:nvSpPr>
        <p:spPr>
          <a:xfrm>
            <a:off x="1071591" y="1857364"/>
            <a:ext cx="7572375" cy="4114800"/>
          </a:xfrm>
        </p:spPr>
        <p:txBody>
          <a:bodyPr/>
          <a:lstStyle/>
          <a:p>
            <a:pPr algn="just"/>
            <a:r>
              <a:rPr lang="pt-BR" dirty="0" smtClean="0"/>
              <a:t>Por exemplo, suponha que A seja um </a:t>
            </a:r>
            <a:r>
              <a:rPr lang="pt-BR" i="1" dirty="0" err="1" smtClean="0"/>
              <a:t>array</a:t>
            </a:r>
            <a:r>
              <a:rPr lang="pt-BR" dirty="0" smtClean="0"/>
              <a:t> de 100 palavras, e que o compilador tenha associado as variáveis g e h aos registradores $s1 e $s2. Suponha também que o endereço-base do </a:t>
            </a:r>
            <a:r>
              <a:rPr lang="pt-BR" i="1" dirty="0" err="1" smtClean="0"/>
              <a:t>array</a:t>
            </a:r>
            <a:r>
              <a:rPr lang="pt-BR" dirty="0" smtClean="0"/>
              <a:t> está armazenado em $s3</a:t>
            </a:r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Como ficaria em MIPS a instrução ‘g </a:t>
            </a:r>
            <a:r>
              <a:rPr lang="pt-BR" dirty="0" smtClean="0">
                <a:sym typeface="Symbol" pitchFamily="18" charset="2"/>
              </a:rPr>
              <a:t> h </a:t>
            </a:r>
            <a:r>
              <a:rPr lang="x-none" altLang="pt-BR" dirty="0" smtClean="0">
                <a:sym typeface="Symbol" pitchFamily="18" charset="2"/>
              </a:rPr>
              <a:t>+</a:t>
            </a:r>
            <a:r>
              <a:rPr lang="pt-BR" dirty="0" smtClean="0">
                <a:sym typeface="Symbol" pitchFamily="18" charset="2"/>
              </a:rPr>
              <a:t> A[8];’?</a:t>
            </a:r>
            <a:endParaRPr lang="pt-BR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mtClean="0"/>
              <a:t>Instruções de acesso à memória</a:t>
            </a:r>
          </a:p>
        </p:txBody>
      </p:sp>
      <p:sp>
        <p:nvSpPr>
          <p:cNvPr id="26627" name="Espaço Reservado para Conteúdo 2"/>
          <p:cNvSpPr>
            <a:spLocks noGrp="1"/>
          </p:cNvSpPr>
          <p:nvPr>
            <p:ph idx="1"/>
          </p:nvPr>
        </p:nvSpPr>
        <p:spPr>
          <a:xfrm>
            <a:off x="1071593" y="1714488"/>
            <a:ext cx="7929563" cy="4448175"/>
          </a:xfrm>
        </p:spPr>
        <p:txBody>
          <a:bodyPr>
            <a:normAutofit fontScale="92500"/>
          </a:bodyPr>
          <a:lstStyle/>
          <a:p>
            <a:pPr algn="just"/>
            <a:r>
              <a:rPr lang="pt-BR" dirty="0" smtClean="0"/>
              <a:t>Inicialmente, precisamos transferir o conteúdo da posição de memória A[8] para um registrador:</a:t>
            </a:r>
            <a:endParaRPr lang="pt-BR" dirty="0" smtClean="0"/>
          </a:p>
          <a:p>
            <a:pPr lvl="1" algn="just"/>
            <a:r>
              <a:rPr lang="pt-BR" sz="2400" dirty="0" smtClean="0"/>
              <a:t>Obtém-se o endereço deste elemento do </a:t>
            </a:r>
            <a:r>
              <a:rPr lang="pt-BR" sz="2400" i="1" dirty="0" err="1" smtClean="0"/>
              <a:t>array</a:t>
            </a:r>
            <a:r>
              <a:rPr lang="pt-BR" sz="2400" dirty="0" smtClean="0"/>
              <a:t> através da soma do endereço base (em $s3) com o índice, usado para selecionar o nono elemento do </a:t>
            </a:r>
            <a:r>
              <a:rPr lang="pt-BR" sz="2400" i="1" dirty="0" err="1" smtClean="0"/>
              <a:t>array</a:t>
            </a:r>
            <a:endParaRPr lang="pt-BR" sz="2400" i="1" dirty="0" smtClean="0"/>
          </a:p>
          <a:p>
            <a:pPr lvl="1" algn="just"/>
            <a:r>
              <a:rPr lang="pt-BR" sz="2400" dirty="0" smtClean="0"/>
              <a:t>O deslocamento a ser adicionado ao conteúdo do </a:t>
            </a:r>
            <a:r>
              <a:rPr lang="pt-BR" sz="2400" dirty="0" err="1" smtClean="0"/>
              <a:t>registrador-base</a:t>
            </a:r>
            <a:r>
              <a:rPr lang="pt-BR" sz="2400" dirty="0" smtClean="0"/>
              <a:t> $s3 deve ser 4 x 8, ou 32</a:t>
            </a:r>
            <a:endParaRPr lang="pt-BR" sz="2400" dirty="0" smtClean="0"/>
          </a:p>
          <a:p>
            <a:pPr lvl="1" algn="just"/>
            <a:r>
              <a:rPr lang="pt-BR" sz="2400" dirty="0" err="1" smtClean="0"/>
              <a:t>lw</a:t>
            </a:r>
            <a:r>
              <a:rPr lang="pt-BR" sz="2400" dirty="0" smtClean="0"/>
              <a:t> $t0, 32($s3)       #o reg. Temporário $t0 recebe A[8]</a:t>
            </a:r>
            <a:endParaRPr lang="pt-BR" sz="2400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Em seguida basta fazer a soma:</a:t>
            </a:r>
            <a:endParaRPr lang="pt-BR" dirty="0" smtClean="0"/>
          </a:p>
          <a:p>
            <a:pPr lvl="1" algn="just"/>
            <a:r>
              <a:rPr lang="pt-BR" sz="2400" dirty="0" err="1" smtClean="0"/>
              <a:t>add</a:t>
            </a:r>
            <a:r>
              <a:rPr lang="pt-BR" sz="2400" dirty="0" smtClean="0"/>
              <a:t> $s1, $s2, $t0	# $s1 (g) recebe  h + A[8]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mtClean="0"/>
              <a:t>Instruções de acesso à memória</a:t>
            </a:r>
          </a:p>
        </p:txBody>
      </p:sp>
      <p:sp>
        <p:nvSpPr>
          <p:cNvPr id="27651" name="Espaço Reservado para Conteúdo 2"/>
          <p:cNvSpPr>
            <a:spLocks noGrp="1"/>
          </p:cNvSpPr>
          <p:nvPr>
            <p:ph idx="1"/>
          </p:nvPr>
        </p:nvSpPr>
        <p:spPr>
          <a:xfrm>
            <a:off x="1000154" y="1714488"/>
            <a:ext cx="7786688" cy="4114800"/>
          </a:xfrm>
        </p:spPr>
        <p:txBody>
          <a:bodyPr>
            <a:normAutofit lnSpcReduction="20000"/>
          </a:bodyPr>
          <a:lstStyle/>
          <a:p>
            <a:pPr algn="just"/>
            <a:r>
              <a:rPr lang="pt-BR" sz="2400" smtClean="0"/>
              <a:t>Para o próximo exemplo, ao invés de armazenar o resultado em um registrador, vamos armazenar em uma posição de memória. O endereço-base do </a:t>
            </a:r>
            <a:r>
              <a:rPr lang="pt-BR" sz="2400" i="1" smtClean="0"/>
              <a:t>array</a:t>
            </a:r>
            <a:r>
              <a:rPr lang="pt-BR" sz="2400" smtClean="0"/>
              <a:t> A continua em $s3</a:t>
            </a:r>
            <a:endParaRPr lang="pt-BR" sz="2400" smtClean="0"/>
          </a:p>
          <a:p>
            <a:pPr algn="just"/>
            <a:r>
              <a:rPr lang="pt-BR" sz="2400" smtClean="0"/>
              <a:t>A[12] = h + A[8];</a:t>
            </a:r>
            <a:endParaRPr lang="pt-BR" sz="2400" smtClean="0"/>
          </a:p>
          <a:p>
            <a:pPr algn="just"/>
            <a:endParaRPr lang="pt-BR" sz="2400" smtClean="0"/>
          </a:p>
          <a:p>
            <a:pPr lvl="1" algn="just"/>
            <a:r>
              <a:rPr lang="pt-BR" sz="2400" smtClean="0"/>
              <a:t>lw $t0, 32($s3)		# $t0 recebe o valor de A[8]</a:t>
            </a:r>
            <a:endParaRPr lang="pt-BR" sz="2400" smtClean="0"/>
          </a:p>
          <a:p>
            <a:pPr lvl="1" algn="just"/>
            <a:r>
              <a:rPr lang="pt-BR" sz="2400" smtClean="0"/>
              <a:t>add $t0, $s2, $t0</a:t>
            </a:r>
            <a:r>
              <a:rPr lang="x-none" altLang="pt-BR" sz="2400" smtClean="0"/>
              <a:t>	</a:t>
            </a:r>
            <a:r>
              <a:rPr lang="pt-BR" sz="2400" smtClean="0"/>
              <a:t># $t0 recebe h + A[8]</a:t>
            </a:r>
            <a:endParaRPr lang="pt-BR" sz="2400" smtClean="0"/>
          </a:p>
          <a:p>
            <a:pPr lvl="1" algn="just"/>
            <a:r>
              <a:rPr lang="pt-BR" sz="2400" smtClean="0"/>
              <a:t>sw $t0, 48($s3)        # h </a:t>
            </a:r>
            <a:r>
              <a:rPr lang="x-none" altLang="pt-BR" sz="2400" smtClean="0"/>
              <a:t>+</a:t>
            </a:r>
            <a:r>
              <a:rPr lang="pt-BR" sz="2400" smtClean="0"/>
              <a:t> A[8] é armazenado</a:t>
            </a:r>
            <a:endParaRPr lang="pt-BR" sz="2400" smtClean="0"/>
          </a:p>
          <a:p>
            <a:pPr marL="402590" lvl="1" indent="0" algn="just">
              <a:buNone/>
            </a:pPr>
            <a:r>
              <a:rPr lang="pt-BR" sz="2400" smtClean="0"/>
              <a:t>  	    		</a:t>
            </a:r>
            <a:r>
              <a:rPr lang="x-none" altLang="pt-BR" sz="2400" smtClean="0"/>
              <a:t>	</a:t>
            </a:r>
            <a:r>
              <a:rPr lang="pt-BR" sz="2400" smtClean="0"/>
              <a:t># </a:t>
            </a:r>
            <a:r>
              <a:rPr lang="pt-BR" smtClean="0">
                <a:sym typeface="+mn-ea"/>
              </a:rPr>
              <a:t>em </a:t>
            </a:r>
            <a:r>
              <a:rPr lang="pt-BR" sz="2400" smtClean="0"/>
              <a:t>A[12]</a:t>
            </a:r>
            <a:endParaRPr sz="240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mtClean="0"/>
              <a:t>Acesso a posições de um </a:t>
            </a:r>
            <a:r>
              <a:rPr lang="pt-BR" i="1" smtClean="0"/>
              <a:t>array</a:t>
            </a:r>
            <a:r>
              <a:rPr lang="pt-BR" smtClean="0"/>
              <a:t> com índice variável</a:t>
            </a:r>
          </a:p>
        </p:txBody>
      </p:sp>
      <p:sp>
        <p:nvSpPr>
          <p:cNvPr id="28675" name="Espaço Reservado para Conteúdo 2"/>
          <p:cNvSpPr>
            <a:spLocks noGrp="1"/>
          </p:cNvSpPr>
          <p:nvPr>
            <p:ph idx="1"/>
          </p:nvPr>
        </p:nvSpPr>
        <p:spPr>
          <a:xfrm>
            <a:off x="1000100" y="1857364"/>
            <a:ext cx="7500937" cy="4114800"/>
          </a:xfrm>
        </p:spPr>
        <p:txBody>
          <a:bodyPr>
            <a:normAutofit fontScale="92500" lnSpcReduction="10000"/>
          </a:bodyPr>
          <a:lstStyle/>
          <a:p>
            <a:pPr marL="425450" indent="-342900" algn="just">
              <a:buFont typeface="Arial" charset="0"/>
              <a:buChar char="•"/>
            </a:pPr>
            <a:r>
              <a:rPr lang="pt-BR" dirty="0" smtClean="0"/>
              <a:t>Até o momento, todos os acessos realizados a um elemento de um </a:t>
            </a:r>
            <a:r>
              <a:rPr lang="pt-BR" i="1" dirty="0" err="1" smtClean="0"/>
              <a:t>array</a:t>
            </a:r>
            <a:r>
              <a:rPr lang="pt-BR" dirty="0" smtClean="0"/>
              <a:t> foram feitos através do índice constante * 4 (para o cálculo do byte correspondente)</a:t>
            </a:r>
            <a:endParaRPr lang="pt-BR" dirty="0" smtClean="0"/>
          </a:p>
          <a:p>
            <a:pPr marL="425450" indent="-342900" algn="just">
              <a:buFont typeface="Arial" charset="0"/>
              <a:buChar char="•"/>
            </a:pPr>
            <a:r>
              <a:rPr lang="pt-BR" dirty="0" smtClean="0"/>
              <a:t>Em algumas situações, o índice do </a:t>
            </a:r>
            <a:r>
              <a:rPr lang="pt-BR" i="1" dirty="0" err="1" smtClean="0"/>
              <a:t>array</a:t>
            </a:r>
            <a:r>
              <a:rPr lang="pt-BR" dirty="0" smtClean="0"/>
              <a:t> será uma variável ‘</a:t>
            </a:r>
            <a:r>
              <a:rPr lang="pt-BR" i="1" dirty="0" smtClean="0"/>
              <a:t>i</a:t>
            </a:r>
            <a:r>
              <a:rPr lang="pt-BR" dirty="0" smtClean="0"/>
              <a:t>’, que também terá que ser multiplicada por 4</a:t>
            </a:r>
            <a:endParaRPr lang="pt-BR" dirty="0" smtClean="0"/>
          </a:p>
          <a:p>
            <a:pPr marL="425450" indent="-342900" algn="just">
              <a:buFont typeface="Arial" charset="0"/>
              <a:buChar char="•"/>
            </a:pPr>
            <a:r>
              <a:rPr lang="pt-BR" dirty="0" smtClean="0"/>
              <a:t>Como a operação de multiplicação ainda não foi estudada (e pode nem estar implementada em algumas linguagens de montagem), como fazer este ajuste de endereço a byte?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mtClean="0"/>
              <a:t>Acesso a posições de um </a:t>
            </a:r>
            <a:r>
              <a:rPr lang="pt-BR" i="1" smtClean="0"/>
              <a:t>array</a:t>
            </a:r>
            <a:r>
              <a:rPr lang="pt-BR" smtClean="0"/>
              <a:t> com índice variável</a:t>
            </a:r>
          </a:p>
        </p:txBody>
      </p:sp>
      <p:sp>
        <p:nvSpPr>
          <p:cNvPr id="29699" name="Espaço Reservado para Conteúdo 2"/>
          <p:cNvSpPr>
            <a:spLocks noGrp="1"/>
          </p:cNvSpPr>
          <p:nvPr>
            <p:ph idx="1"/>
          </p:nvPr>
        </p:nvSpPr>
        <p:spPr>
          <a:xfrm>
            <a:off x="1071591" y="1785926"/>
            <a:ext cx="7715251" cy="4114800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Uma solução para obter o valor de ‘</a:t>
            </a:r>
            <a:r>
              <a:rPr lang="pt-BR" i="1" dirty="0" smtClean="0"/>
              <a:t>i</a:t>
            </a:r>
            <a:r>
              <a:rPr lang="pt-BR" dirty="0" smtClean="0"/>
              <a:t>*4’ seria:</a:t>
            </a:r>
            <a:endParaRPr lang="pt-BR" dirty="0" smtClean="0"/>
          </a:p>
          <a:p>
            <a:pPr lvl="1" algn="just"/>
            <a:r>
              <a:rPr lang="pt-BR" sz="2400" dirty="0" smtClean="0"/>
              <a:t>Some o valor de i a ele mesmo (i + i = 2i);</a:t>
            </a:r>
            <a:endParaRPr lang="pt-BR" sz="2400" dirty="0" smtClean="0"/>
          </a:p>
          <a:p>
            <a:pPr lvl="1" algn="just"/>
            <a:r>
              <a:rPr lang="pt-BR" sz="2400" dirty="0" smtClean="0"/>
              <a:t>Depois some esta soma a ela mesma (2i + 2i = 4i);</a:t>
            </a:r>
            <a:endParaRPr lang="pt-BR" sz="2400" dirty="0" smtClean="0"/>
          </a:p>
          <a:p>
            <a:pPr algn="just">
              <a:buNone/>
            </a:pPr>
            <a:endParaRPr lang="pt-BR" sz="1200" dirty="0" smtClean="0"/>
          </a:p>
          <a:p>
            <a:pPr algn="just"/>
            <a:r>
              <a:rPr lang="pt-BR" dirty="0" smtClean="0"/>
              <a:t>Exemplo:</a:t>
            </a:r>
            <a:endParaRPr lang="pt-BR" dirty="0" smtClean="0"/>
          </a:p>
          <a:p>
            <a:pPr lvl="1" algn="just"/>
            <a:r>
              <a:rPr lang="pt-BR" sz="2400" dirty="0" smtClean="0"/>
              <a:t>Sendo A um </a:t>
            </a:r>
            <a:r>
              <a:rPr lang="pt-BR" sz="2400" dirty="0" err="1" smtClean="0"/>
              <a:t>array</a:t>
            </a:r>
            <a:r>
              <a:rPr lang="pt-BR" sz="2400" dirty="0" smtClean="0"/>
              <a:t> de 100 elementos cujo endereço-base está em $s3, e as variáveis g, h e i estão associadas aos registradores $s1, $s2 e $s4, qual o código MIPS para a operação ‘</a:t>
            </a:r>
            <a:r>
              <a:rPr lang="pt-BR" sz="2400" b="1" dirty="0" smtClean="0"/>
              <a:t>g = h + A[i]’?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mtClean="0"/>
              <a:t>Acesso a posições de um </a:t>
            </a:r>
            <a:r>
              <a:rPr lang="pt-BR" i="1" smtClean="0"/>
              <a:t>array</a:t>
            </a:r>
            <a:r>
              <a:rPr lang="pt-BR" smtClean="0"/>
              <a:t> com índice variável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00100" y="1714488"/>
            <a:ext cx="7929618" cy="459105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400" dirty="0" smtClean="0"/>
              <a:t>O primeiro passo é multiplicar o valor de ‘</a:t>
            </a:r>
            <a:r>
              <a:rPr lang="pt-BR" sz="2400" i="1" dirty="0" smtClean="0"/>
              <a:t>i</a:t>
            </a:r>
            <a:r>
              <a:rPr lang="pt-BR" sz="2400" dirty="0" smtClean="0"/>
              <a:t>’, que está em $s4 por 4:</a:t>
            </a:r>
            <a:endParaRPr lang="pt-BR" sz="2400" dirty="0" smtClean="0"/>
          </a:p>
          <a:p>
            <a:pPr lvl="1" algn="just"/>
            <a:r>
              <a:rPr lang="pt-BR" sz="2400" dirty="0" err="1" smtClean="0"/>
              <a:t>add</a:t>
            </a:r>
            <a:r>
              <a:rPr lang="pt-BR" sz="2400" dirty="0" smtClean="0"/>
              <a:t> $t1, $s4, $s4		# $t1 recebe 2 * i</a:t>
            </a:r>
            <a:endParaRPr lang="pt-BR" sz="2400" dirty="0" smtClean="0"/>
          </a:p>
          <a:p>
            <a:pPr lvl="1" algn="just"/>
            <a:r>
              <a:rPr lang="pt-BR" sz="2400" dirty="0" err="1" smtClean="0"/>
              <a:t>add</a:t>
            </a:r>
            <a:r>
              <a:rPr lang="pt-BR" sz="2400" dirty="0" smtClean="0"/>
              <a:t> $t1, $t1, $t1		# $t1 recebe 4 * i</a:t>
            </a:r>
            <a:endParaRPr lang="pt-BR" sz="2400" dirty="0" smtClean="0"/>
          </a:p>
          <a:p>
            <a:pPr algn="just"/>
            <a:endParaRPr lang="pt-BR" sz="2400" dirty="0" smtClean="0"/>
          </a:p>
          <a:p>
            <a:pPr algn="just"/>
            <a:r>
              <a:rPr lang="pt-BR" sz="2400" dirty="0" smtClean="0"/>
              <a:t>Em seguida, usamos as técnicas já conhecidas para acessar a memória e realizar a soma:</a:t>
            </a:r>
            <a:endParaRPr lang="pt-BR" sz="2400" dirty="0" smtClean="0"/>
          </a:p>
          <a:p>
            <a:pPr lvl="1" algn="just"/>
            <a:r>
              <a:rPr lang="pt-BR" sz="2200" dirty="0" err="1" smtClean="0"/>
              <a:t>add</a:t>
            </a:r>
            <a:r>
              <a:rPr lang="pt-BR" sz="2200" dirty="0" smtClean="0"/>
              <a:t> $t1, $t1, $s3</a:t>
            </a:r>
            <a:r>
              <a:rPr lang="x-none" altLang="pt-BR" sz="2200" dirty="0" smtClean="0"/>
              <a:t>         </a:t>
            </a:r>
            <a:r>
              <a:rPr lang="pt-BR" sz="2200" dirty="0" smtClean="0"/>
              <a:t># soma o end. base em $s3 				</a:t>
            </a:r>
            <a:r>
              <a:rPr lang="x-none" altLang="pt-BR" sz="2200" dirty="0" smtClean="0"/>
              <a:t>	</a:t>
            </a:r>
            <a:r>
              <a:rPr lang="pt-BR" sz="2200" dirty="0" smtClean="0"/>
              <a:t># com o deslocamento de $t1</a:t>
            </a:r>
            <a:endParaRPr lang="pt-BR" sz="2200" dirty="0" smtClean="0"/>
          </a:p>
          <a:p>
            <a:pPr lvl="1" algn="just"/>
            <a:r>
              <a:rPr lang="pt-BR" sz="2200" dirty="0" err="1" smtClean="0"/>
              <a:t>lw</a:t>
            </a:r>
            <a:r>
              <a:rPr lang="pt-BR" sz="2200" dirty="0" smtClean="0"/>
              <a:t> $t0, 0($t1)		# carrega A[i] em $t0</a:t>
            </a:r>
            <a:endParaRPr lang="pt-BR" sz="2200" dirty="0" smtClean="0"/>
          </a:p>
          <a:p>
            <a:pPr lvl="1" algn="just"/>
            <a:r>
              <a:rPr lang="pt-BR" sz="2200" dirty="0" err="1" smtClean="0"/>
              <a:t>add</a:t>
            </a:r>
            <a:r>
              <a:rPr lang="pt-BR" sz="2200" dirty="0" smtClean="0"/>
              <a:t> $s1, $s2, $t0	# g = h + A[i]</a:t>
            </a:r>
            <a:endParaRPr sz="220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smtClean="0"/>
              <a:t>Codificação de instruções MIPS (até o momento...)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0" y="2071688"/>
          <a:ext cx="9144000" cy="278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14"/>
                <a:gridCol w="1071570"/>
                <a:gridCol w="762016"/>
                <a:gridCol w="1016000"/>
                <a:gridCol w="1016000"/>
                <a:gridCol w="1016000"/>
                <a:gridCol w="1016000"/>
                <a:gridCol w="817587"/>
                <a:gridCol w="1214413"/>
              </a:tblGrid>
              <a:tr h="557216">
                <a:tc>
                  <a:txBody>
                    <a:bodyPr/>
                    <a:lstStyle/>
                    <a:p>
                      <a:r>
                        <a:rPr lang="pt-BR" b="1" dirty="0" smtClean="0"/>
                        <a:t>instrução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formato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err="1" smtClean="0"/>
                        <a:t>op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err="1" smtClean="0"/>
                        <a:t>rs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err="1" smtClean="0"/>
                        <a:t>rt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err="1" smtClean="0"/>
                        <a:t>rd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err="1" smtClean="0"/>
                        <a:t>shamt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err="1" smtClean="0"/>
                        <a:t>funct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err="1" smtClean="0"/>
                        <a:t>endereco</a:t>
                      </a:r>
                      <a:endParaRPr lang="pt-BR" b="1" dirty="0"/>
                    </a:p>
                  </a:txBody>
                  <a:tcPr anchor="ctr" anchorCtr="1"/>
                </a:tc>
              </a:tr>
              <a:tr h="557216">
                <a:tc>
                  <a:txBody>
                    <a:bodyPr/>
                    <a:lstStyle/>
                    <a:p>
                      <a:r>
                        <a:rPr lang="pt-BR" b="1" dirty="0" err="1" smtClean="0"/>
                        <a:t>add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R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0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err="1" smtClean="0"/>
                        <a:t>reg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err="1" smtClean="0"/>
                        <a:t>reg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err="1" smtClean="0"/>
                        <a:t>reg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0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32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n/a</a:t>
                      </a:r>
                      <a:endParaRPr lang="pt-BR" b="1" dirty="0"/>
                    </a:p>
                  </a:txBody>
                  <a:tcPr anchor="ctr" anchorCtr="1"/>
                </a:tc>
              </a:tr>
              <a:tr h="557216">
                <a:tc>
                  <a:txBody>
                    <a:bodyPr/>
                    <a:lstStyle/>
                    <a:p>
                      <a:r>
                        <a:rPr lang="pt-BR" b="1" dirty="0" smtClean="0"/>
                        <a:t>sub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R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0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err="1" smtClean="0"/>
                        <a:t>reg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err="1" smtClean="0"/>
                        <a:t>reg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err="1" smtClean="0"/>
                        <a:t>reg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0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34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n/a</a:t>
                      </a:r>
                      <a:endParaRPr lang="pt-BR" b="1" dirty="0"/>
                    </a:p>
                  </a:txBody>
                  <a:tcPr anchor="ctr" anchorCtr="1"/>
                </a:tc>
              </a:tr>
              <a:tr h="557216">
                <a:tc>
                  <a:txBody>
                    <a:bodyPr/>
                    <a:lstStyle/>
                    <a:p>
                      <a:r>
                        <a:rPr lang="pt-BR" b="1" dirty="0" err="1" smtClean="0"/>
                        <a:t>lw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I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35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err="1" smtClean="0"/>
                        <a:t>reg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err="1" smtClean="0"/>
                        <a:t>reg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n/a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n/a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n/a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endereço</a:t>
                      </a:r>
                      <a:endParaRPr lang="pt-BR" b="1" dirty="0"/>
                    </a:p>
                  </a:txBody>
                  <a:tcPr anchor="ctr" anchorCtr="1"/>
                </a:tc>
              </a:tr>
              <a:tr h="557216">
                <a:tc>
                  <a:txBody>
                    <a:bodyPr/>
                    <a:lstStyle/>
                    <a:p>
                      <a:r>
                        <a:rPr lang="pt-BR" b="1" dirty="0" err="1" smtClean="0"/>
                        <a:t>sw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I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43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err="1" smtClean="0"/>
                        <a:t>reg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err="1" smtClean="0"/>
                        <a:t>reg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smtClean="0"/>
                        <a:t>n/a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n/a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n/a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endereço</a:t>
                      </a:r>
                      <a:endParaRPr lang="pt-BR" b="1" dirty="0"/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31809" name="CaixaDeTexto 4"/>
          <p:cNvSpPr txBox="1">
            <a:spLocks noChangeArrowheads="1"/>
          </p:cNvSpPr>
          <p:nvPr/>
        </p:nvSpPr>
        <p:spPr bwMode="auto">
          <a:xfrm>
            <a:off x="1285852" y="5033963"/>
            <a:ext cx="5643602" cy="132343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l"/>
            <a:r>
              <a:rPr lang="pt-BR" sz="2000" dirty="0" smtClean="0"/>
              <a:t>Legenda: </a:t>
            </a:r>
            <a:endParaRPr lang="pt-BR" sz="2000" dirty="0" smtClean="0"/>
          </a:p>
          <a:p>
            <a:pPr algn="l">
              <a:buClr>
                <a:schemeClr val="accent1">
                  <a:lumMod val="60000"/>
                  <a:lumOff val="40000"/>
                </a:schemeClr>
              </a:buClr>
              <a:buFont typeface="Arial" charset="0"/>
              <a:buChar char="•"/>
            </a:pPr>
            <a:r>
              <a:rPr lang="pt-BR" sz="2000" dirty="0" smtClean="0"/>
              <a:t>  </a:t>
            </a:r>
            <a:r>
              <a:rPr lang="pt-BR" sz="2000" dirty="0" err="1" smtClean="0"/>
              <a:t>reg</a:t>
            </a:r>
            <a:r>
              <a:rPr lang="pt-BR" sz="2000" dirty="0"/>
              <a:t>: número de um registrador, entre 0 e 31</a:t>
            </a:r>
            <a:endParaRPr lang="pt-BR" sz="2000" dirty="0"/>
          </a:p>
          <a:p>
            <a:pPr algn="l">
              <a:buClr>
                <a:schemeClr val="accent1">
                  <a:lumMod val="60000"/>
                  <a:lumOff val="40000"/>
                </a:schemeClr>
              </a:buClr>
              <a:buFont typeface="Arial" charset="0"/>
              <a:buChar char="•"/>
            </a:pPr>
            <a:r>
              <a:rPr lang="pt-BR" sz="2000" dirty="0"/>
              <a:t> </a:t>
            </a:r>
            <a:r>
              <a:rPr lang="pt-BR" sz="2000" dirty="0" smtClean="0"/>
              <a:t>  endereço</a:t>
            </a:r>
            <a:r>
              <a:rPr lang="pt-BR" sz="2000" dirty="0"/>
              <a:t>: valor de 16 bits</a:t>
            </a:r>
            <a:endParaRPr lang="pt-BR" sz="2000" dirty="0"/>
          </a:p>
          <a:p>
            <a:pPr algn="l">
              <a:buClr>
                <a:schemeClr val="accent1">
                  <a:lumMod val="60000"/>
                  <a:lumOff val="40000"/>
                </a:schemeClr>
              </a:buClr>
              <a:buFont typeface="Arial" charset="0"/>
              <a:buChar char="•"/>
            </a:pPr>
            <a:r>
              <a:rPr lang="pt-BR" sz="2000" dirty="0"/>
              <a:t> </a:t>
            </a:r>
            <a:r>
              <a:rPr lang="pt-BR" sz="2000" dirty="0" smtClean="0"/>
              <a:t>  n/a</a:t>
            </a:r>
            <a:r>
              <a:rPr lang="pt-BR" sz="2000" dirty="0"/>
              <a:t>: não se aplica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Linguagem de máquina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1538" y="1928802"/>
            <a:ext cx="3929062" cy="4114800"/>
          </a:xfrm>
        </p:spPr>
        <p:txBody>
          <a:bodyPr/>
          <a:lstStyle/>
          <a:p>
            <a:pPr algn="just"/>
            <a:r>
              <a:rPr lang="pt-BR" dirty="0" smtClean="0"/>
              <a:t>O que representa o código ao lado?</a:t>
            </a:r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Resposta: rotina que calcula e imprime a soma dos quadrados dos inteiros entre 0 e 100</a:t>
            </a:r>
          </a:p>
        </p:txBody>
      </p:sp>
      <p:sp>
        <p:nvSpPr>
          <p:cNvPr id="4100" name="CaixaDeTexto 4"/>
          <p:cNvSpPr txBox="1">
            <a:spLocks noChangeArrowheads="1"/>
          </p:cNvSpPr>
          <p:nvPr/>
        </p:nvSpPr>
        <p:spPr bwMode="auto">
          <a:xfrm>
            <a:off x="5488011" y="1928802"/>
            <a:ext cx="2441575" cy="47037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spcBef>
                <a:spcPts val="125"/>
              </a:spcBef>
            </a:pPr>
            <a:r>
              <a:rPr lang="pt-BR" sz="1100" dirty="0"/>
              <a:t>00100111101111011111111111100000</a:t>
            </a:r>
            <a:endParaRPr lang="pt-BR" sz="1100" dirty="0"/>
          </a:p>
          <a:p>
            <a:pPr>
              <a:spcBef>
                <a:spcPts val="125"/>
              </a:spcBef>
            </a:pPr>
            <a:r>
              <a:rPr lang="pt-BR" sz="1100" dirty="0"/>
              <a:t>10101111101111110000000000010100</a:t>
            </a:r>
            <a:endParaRPr lang="pt-BR" sz="1100" dirty="0"/>
          </a:p>
          <a:p>
            <a:pPr>
              <a:spcBef>
                <a:spcPts val="125"/>
              </a:spcBef>
            </a:pPr>
            <a:r>
              <a:rPr lang="pt-BR" sz="1100" dirty="0"/>
              <a:t>10101111101001000000000000100000</a:t>
            </a:r>
            <a:endParaRPr lang="pt-BR" sz="1100" dirty="0"/>
          </a:p>
          <a:p>
            <a:pPr>
              <a:spcBef>
                <a:spcPts val="125"/>
              </a:spcBef>
            </a:pPr>
            <a:r>
              <a:rPr lang="pt-BR" sz="1100" dirty="0"/>
              <a:t>10101111101001010000000000100100</a:t>
            </a:r>
            <a:endParaRPr lang="pt-BR" sz="1100" dirty="0"/>
          </a:p>
          <a:p>
            <a:pPr>
              <a:spcBef>
                <a:spcPts val="125"/>
              </a:spcBef>
            </a:pPr>
            <a:r>
              <a:rPr lang="pt-BR" sz="1100" dirty="0"/>
              <a:t>10101111101000000000000000011000</a:t>
            </a:r>
            <a:endParaRPr lang="pt-BR" sz="1100" dirty="0"/>
          </a:p>
          <a:p>
            <a:pPr>
              <a:spcBef>
                <a:spcPts val="125"/>
              </a:spcBef>
            </a:pPr>
            <a:r>
              <a:rPr lang="pt-BR" sz="1100" dirty="0"/>
              <a:t>10101111101000000000000000011100</a:t>
            </a:r>
            <a:endParaRPr lang="pt-BR" sz="1100" dirty="0"/>
          </a:p>
          <a:p>
            <a:pPr>
              <a:spcBef>
                <a:spcPts val="125"/>
              </a:spcBef>
            </a:pPr>
            <a:r>
              <a:rPr lang="pt-BR" sz="1100" dirty="0"/>
              <a:t>10001111101011100000000000011100</a:t>
            </a:r>
            <a:endParaRPr lang="pt-BR" sz="1100" dirty="0"/>
          </a:p>
          <a:p>
            <a:pPr>
              <a:spcBef>
                <a:spcPts val="125"/>
              </a:spcBef>
            </a:pPr>
            <a:r>
              <a:rPr lang="pt-BR" sz="1100" dirty="0"/>
              <a:t>10001111101110000000000000011000</a:t>
            </a:r>
            <a:endParaRPr lang="pt-BR" sz="1100" dirty="0"/>
          </a:p>
          <a:p>
            <a:pPr>
              <a:spcBef>
                <a:spcPts val="125"/>
              </a:spcBef>
            </a:pPr>
            <a:r>
              <a:rPr lang="pt-BR" sz="1100" dirty="0"/>
              <a:t>00000001110011100000000000011001</a:t>
            </a:r>
            <a:endParaRPr lang="pt-BR" sz="1100" dirty="0"/>
          </a:p>
          <a:p>
            <a:pPr>
              <a:spcBef>
                <a:spcPts val="125"/>
              </a:spcBef>
            </a:pPr>
            <a:r>
              <a:rPr lang="pt-BR" sz="1100" dirty="0"/>
              <a:t>00100101110010000000000000000001</a:t>
            </a:r>
            <a:endParaRPr lang="pt-BR" sz="1100" dirty="0"/>
          </a:p>
          <a:p>
            <a:pPr>
              <a:spcBef>
                <a:spcPts val="125"/>
              </a:spcBef>
            </a:pPr>
            <a:r>
              <a:rPr lang="pt-BR" sz="1100" dirty="0"/>
              <a:t>00101001000000010000000001100101</a:t>
            </a:r>
            <a:endParaRPr lang="pt-BR" sz="1100" dirty="0"/>
          </a:p>
          <a:p>
            <a:pPr>
              <a:spcBef>
                <a:spcPts val="125"/>
              </a:spcBef>
            </a:pPr>
            <a:r>
              <a:rPr lang="pt-BR" sz="1100" dirty="0"/>
              <a:t>10101111101010000000000000011100</a:t>
            </a:r>
            <a:endParaRPr lang="pt-BR" sz="1100" dirty="0"/>
          </a:p>
          <a:p>
            <a:pPr>
              <a:spcBef>
                <a:spcPts val="125"/>
              </a:spcBef>
            </a:pPr>
            <a:r>
              <a:rPr lang="pt-BR" sz="1100" dirty="0"/>
              <a:t>00000000000000000111100000010010</a:t>
            </a:r>
            <a:endParaRPr lang="pt-BR" sz="1100" dirty="0"/>
          </a:p>
          <a:p>
            <a:pPr>
              <a:spcBef>
                <a:spcPts val="125"/>
              </a:spcBef>
            </a:pPr>
            <a:r>
              <a:rPr lang="pt-BR" sz="1100" dirty="0"/>
              <a:t>00000011000011111100100000100001</a:t>
            </a:r>
            <a:endParaRPr lang="pt-BR" sz="1100" dirty="0"/>
          </a:p>
          <a:p>
            <a:pPr>
              <a:spcBef>
                <a:spcPts val="125"/>
              </a:spcBef>
            </a:pPr>
            <a:r>
              <a:rPr lang="pt-BR" sz="1100" dirty="0"/>
              <a:t>00010100001000001111111111110111</a:t>
            </a:r>
            <a:endParaRPr lang="pt-BR" sz="1100" dirty="0"/>
          </a:p>
          <a:p>
            <a:pPr>
              <a:spcBef>
                <a:spcPts val="125"/>
              </a:spcBef>
            </a:pPr>
            <a:r>
              <a:rPr lang="pt-BR" sz="1100" dirty="0"/>
              <a:t>10101111101110010000000000011000</a:t>
            </a:r>
            <a:endParaRPr lang="pt-BR" sz="1100" dirty="0"/>
          </a:p>
          <a:p>
            <a:pPr>
              <a:spcBef>
                <a:spcPts val="125"/>
              </a:spcBef>
            </a:pPr>
            <a:r>
              <a:rPr lang="pt-BR" sz="1100" dirty="0"/>
              <a:t>00111100000001000001000000000000</a:t>
            </a:r>
            <a:endParaRPr lang="pt-BR" sz="1100" dirty="0"/>
          </a:p>
          <a:p>
            <a:pPr>
              <a:spcBef>
                <a:spcPts val="125"/>
              </a:spcBef>
            </a:pPr>
            <a:r>
              <a:rPr lang="pt-BR" sz="1100" dirty="0"/>
              <a:t>10001111101001010000000000011000</a:t>
            </a:r>
            <a:endParaRPr lang="pt-BR" sz="1100" dirty="0"/>
          </a:p>
          <a:p>
            <a:pPr>
              <a:spcBef>
                <a:spcPts val="125"/>
              </a:spcBef>
            </a:pPr>
            <a:r>
              <a:rPr lang="pt-BR" sz="1100" dirty="0"/>
              <a:t>00001100000100000000000011101100</a:t>
            </a:r>
            <a:endParaRPr lang="pt-BR" sz="1100" dirty="0"/>
          </a:p>
          <a:p>
            <a:pPr>
              <a:spcBef>
                <a:spcPts val="125"/>
              </a:spcBef>
            </a:pPr>
            <a:r>
              <a:rPr lang="pt-BR" sz="1100" dirty="0"/>
              <a:t>00100100100001000000010000110000</a:t>
            </a:r>
            <a:endParaRPr lang="pt-BR" sz="1100" dirty="0"/>
          </a:p>
          <a:p>
            <a:pPr>
              <a:spcBef>
                <a:spcPts val="125"/>
              </a:spcBef>
            </a:pPr>
            <a:r>
              <a:rPr lang="pt-BR" sz="1100" dirty="0"/>
              <a:t>10001111101111110000000000010100</a:t>
            </a:r>
            <a:endParaRPr lang="pt-BR" sz="1100" dirty="0"/>
          </a:p>
          <a:p>
            <a:pPr>
              <a:spcBef>
                <a:spcPts val="125"/>
              </a:spcBef>
            </a:pPr>
            <a:r>
              <a:rPr lang="pt-BR" sz="1100" dirty="0"/>
              <a:t>00100111101111010000000000100000</a:t>
            </a:r>
            <a:endParaRPr lang="pt-BR" sz="1100" dirty="0"/>
          </a:p>
          <a:p>
            <a:pPr>
              <a:spcBef>
                <a:spcPts val="125"/>
              </a:spcBef>
            </a:pPr>
            <a:r>
              <a:rPr lang="pt-BR" sz="1100" dirty="0"/>
              <a:t>00000011111000000000000000001000</a:t>
            </a:r>
            <a:endParaRPr lang="pt-BR" sz="1100" dirty="0"/>
          </a:p>
          <a:p>
            <a:pPr>
              <a:spcBef>
                <a:spcPts val="125"/>
              </a:spcBef>
            </a:pPr>
            <a:r>
              <a:rPr lang="pt-BR" sz="1100" dirty="0"/>
              <a:t>00000000000000000001000000100001</a:t>
            </a:r>
            <a:endParaRPr lang="pt-BR" sz="1100" dirty="0"/>
          </a:p>
          <a:p>
            <a:endParaRPr lang="pt-BR" sz="11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Exercício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00155" y="1714488"/>
            <a:ext cx="7858125" cy="41148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Supondo que $t1 tem o valor-base do </a:t>
            </a:r>
            <a:r>
              <a:rPr lang="pt-BR" i="1" dirty="0" err="1" smtClean="0"/>
              <a:t>array</a:t>
            </a:r>
            <a:r>
              <a:rPr lang="pt-BR" dirty="0" smtClean="0"/>
              <a:t> A e que $s2 corresponde a variável h, diga como fica o comando a seguir em MIPS e linguagem de montagem:</a:t>
            </a:r>
            <a:endParaRPr lang="pt-BR" dirty="0" smtClean="0"/>
          </a:p>
          <a:p>
            <a:pPr algn="just"/>
            <a:r>
              <a:rPr lang="pt-BR" dirty="0" smtClean="0"/>
              <a:t>A[300] = h + A[300];</a:t>
            </a:r>
            <a:endParaRPr lang="pt-BR" dirty="0" smtClean="0"/>
          </a:p>
          <a:p>
            <a:pPr algn="just">
              <a:buNone/>
            </a:pPr>
            <a:endParaRPr lang="pt-BR" sz="1300" dirty="0" smtClean="0"/>
          </a:p>
          <a:p>
            <a:pPr algn="just"/>
            <a:r>
              <a:rPr lang="pt-BR" dirty="0" smtClean="0"/>
              <a:t>Solução:</a:t>
            </a:r>
            <a:endParaRPr lang="pt-BR" dirty="0" smtClean="0"/>
          </a:p>
          <a:p>
            <a:pPr lvl="1" algn="just"/>
            <a:r>
              <a:rPr lang="pt-BR" sz="2400" dirty="0" err="1" smtClean="0"/>
              <a:t>lw</a:t>
            </a:r>
            <a:r>
              <a:rPr lang="pt-BR" sz="2400" dirty="0" smtClean="0"/>
              <a:t> $t0, 1200($t1)	  # $t0 recebe A[300]</a:t>
            </a:r>
            <a:endParaRPr lang="pt-BR" sz="2400" dirty="0" smtClean="0"/>
          </a:p>
          <a:p>
            <a:pPr lvl="1" algn="just"/>
            <a:r>
              <a:rPr lang="pt-BR" sz="2400" dirty="0" err="1" smtClean="0"/>
              <a:t>add</a:t>
            </a:r>
            <a:r>
              <a:rPr lang="pt-BR" sz="2400" dirty="0" smtClean="0"/>
              <a:t> $t0, $s2, $t0	  # $t0 recebe h + A[300]</a:t>
            </a:r>
            <a:endParaRPr lang="pt-BR" sz="2400" dirty="0" smtClean="0"/>
          </a:p>
          <a:p>
            <a:pPr lvl="1" algn="just"/>
            <a:r>
              <a:rPr lang="pt-BR" sz="2400" dirty="0" err="1" smtClean="0"/>
              <a:t>sw</a:t>
            </a:r>
            <a:r>
              <a:rPr lang="pt-BR" sz="2400" dirty="0" smtClean="0"/>
              <a:t> $t0, 1200($t1)	# h + A[300] é armazenado </a:t>
            </a:r>
            <a:r>
              <a:rPr lang="pt-BR" dirty="0" smtClean="0"/>
              <a:t>					    de volta em A[300]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Exercício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000102" y="1643050"/>
          <a:ext cx="8001054" cy="20061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33509"/>
                <a:gridCol w="1333509"/>
                <a:gridCol w="1333509"/>
                <a:gridCol w="1285885"/>
                <a:gridCol w="1381133"/>
                <a:gridCol w="1333509"/>
              </a:tblGrid>
              <a:tr h="562754">
                <a:tc>
                  <a:txBody>
                    <a:bodyPr/>
                    <a:lstStyle/>
                    <a:p>
                      <a:pPr algn="ctr"/>
                      <a:r>
                        <a:rPr lang="pt-BR" b="1" dirty="0" err="1" smtClean="0"/>
                        <a:t>Op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err="1" smtClean="0"/>
                        <a:t>Rs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err="1" smtClean="0"/>
                        <a:t>Rt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err="1" smtClean="0"/>
                        <a:t>Rd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Endereço/</a:t>
                      </a:r>
                      <a:endParaRPr lang="pt-BR" b="1" dirty="0" smtClean="0"/>
                    </a:p>
                    <a:p>
                      <a:pPr algn="ctr"/>
                      <a:r>
                        <a:rPr lang="pt-BR" b="1" dirty="0" err="1" smtClean="0"/>
                        <a:t>shamt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err="1" smtClean="0"/>
                        <a:t>funct</a:t>
                      </a:r>
                      <a:endParaRPr lang="pt-BR" b="1" dirty="0"/>
                    </a:p>
                  </a:txBody>
                  <a:tcPr anchor="ctr" anchorCtr="1"/>
                </a:tc>
              </a:tr>
              <a:tr h="455357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35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9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8</a:t>
                      </a:r>
                      <a:endParaRPr lang="pt-BR" b="1" dirty="0"/>
                    </a:p>
                  </a:txBody>
                  <a:tcPr anchor="ctr" anchorCtr="1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1200</a:t>
                      </a:r>
                      <a:endParaRPr lang="pt-BR" b="1" dirty="0"/>
                    </a:p>
                  </a:txBody>
                  <a:tcPr anchor="ctr" anchorCtr="1"/>
                </a:tc>
                <a:tc hMerge="1">
                  <a:tcPr/>
                </a:tc>
                <a:tc hMerge="1">
                  <a:tcPr/>
                </a:tc>
              </a:tr>
              <a:tr h="455357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0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18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8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8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0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32</a:t>
                      </a:r>
                      <a:endParaRPr lang="pt-BR" b="1" dirty="0"/>
                    </a:p>
                  </a:txBody>
                  <a:tcPr anchor="ctr" anchorCtr="1"/>
                </a:tc>
              </a:tr>
              <a:tr h="455357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43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9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8</a:t>
                      </a:r>
                      <a:endParaRPr lang="pt-BR" b="1" dirty="0"/>
                    </a:p>
                  </a:txBody>
                  <a:tcPr anchor="ctr" anchorCtr="1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1200</a:t>
                      </a:r>
                      <a:endParaRPr lang="pt-BR" b="1" dirty="0"/>
                    </a:p>
                  </a:txBody>
                  <a:tcPr anchor="ctr" anchorCtr="1"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000102" y="3922700"/>
          <a:ext cx="8001054" cy="20061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33509"/>
                <a:gridCol w="1333509"/>
                <a:gridCol w="1333509"/>
                <a:gridCol w="1285885"/>
                <a:gridCol w="1381133"/>
                <a:gridCol w="1333509"/>
              </a:tblGrid>
              <a:tr h="562754">
                <a:tc>
                  <a:txBody>
                    <a:bodyPr/>
                    <a:lstStyle/>
                    <a:p>
                      <a:pPr algn="ctr"/>
                      <a:r>
                        <a:rPr lang="pt-BR" b="1" dirty="0" err="1" smtClean="0"/>
                        <a:t>Op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err="1" smtClean="0"/>
                        <a:t>Rs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err="1" smtClean="0"/>
                        <a:t>Rt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err="1" smtClean="0"/>
                        <a:t>Rd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Endereço/</a:t>
                      </a:r>
                      <a:endParaRPr lang="pt-BR" b="1" dirty="0" smtClean="0"/>
                    </a:p>
                    <a:p>
                      <a:pPr algn="ctr"/>
                      <a:r>
                        <a:rPr lang="pt-BR" b="1" dirty="0" err="1" smtClean="0"/>
                        <a:t>shamt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err="1" smtClean="0"/>
                        <a:t>funct</a:t>
                      </a:r>
                      <a:endParaRPr lang="pt-BR" b="1" dirty="0"/>
                    </a:p>
                  </a:txBody>
                  <a:tcPr anchor="ctr" anchorCtr="1"/>
                </a:tc>
              </a:tr>
              <a:tr h="455357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100011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01001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01000</a:t>
                      </a:r>
                      <a:endParaRPr lang="pt-BR" b="1" dirty="0"/>
                    </a:p>
                  </a:txBody>
                  <a:tcPr anchor="ctr" anchorCtr="1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0000010010110000</a:t>
                      </a:r>
                      <a:endParaRPr lang="pt-BR" b="1" dirty="0"/>
                    </a:p>
                  </a:txBody>
                  <a:tcPr anchor="ctr" anchorCtr="1"/>
                </a:tc>
                <a:tc hMerge="1">
                  <a:tcPr/>
                </a:tc>
                <a:tc hMerge="1">
                  <a:tcPr/>
                </a:tc>
              </a:tr>
              <a:tr h="455357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000000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10010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01000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01000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00000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100000</a:t>
                      </a:r>
                      <a:endParaRPr lang="pt-BR" b="1" dirty="0"/>
                    </a:p>
                  </a:txBody>
                  <a:tcPr anchor="ctr" anchorCtr="1"/>
                </a:tc>
              </a:tr>
              <a:tr h="455357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101011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01001</a:t>
                      </a:r>
                      <a:endParaRPr lang="pt-B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01000</a:t>
                      </a:r>
                      <a:endParaRPr lang="pt-BR" b="1" dirty="0"/>
                    </a:p>
                  </a:txBody>
                  <a:tcPr anchor="ctr" anchorCtr="1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0000010010110000</a:t>
                      </a:r>
                      <a:endParaRPr lang="pt-BR" b="1" dirty="0"/>
                    </a:p>
                  </a:txBody>
                  <a:tcPr anchor="ctr" anchorCtr="1"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Instruções de desvio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00155" y="1643050"/>
            <a:ext cx="7858125" cy="4519613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  <a:defRPr/>
            </a:pPr>
            <a:r>
              <a:rPr lang="pt-BR" dirty="0" smtClean="0"/>
              <a:t>As linguagens de programação de alto nível geralmente implementam o comando de tomada de decisão através do comando </a:t>
            </a:r>
            <a:r>
              <a:rPr lang="pt-BR" i="1" dirty="0" err="1" smtClean="0"/>
              <a:t>if</a:t>
            </a:r>
            <a:endParaRPr lang="pt-BR" i="1" dirty="0" smtClean="0"/>
          </a:p>
          <a:p>
            <a:pPr algn="just">
              <a:lnSpc>
                <a:spcPct val="110000"/>
              </a:lnSpc>
              <a:defRPr/>
            </a:pPr>
            <a:r>
              <a:rPr lang="pt-BR" dirty="0" smtClean="0"/>
              <a:t>O MIPS possui duas instruções de desvio:</a:t>
            </a:r>
            <a:endParaRPr lang="pt-BR" dirty="0" smtClean="0"/>
          </a:p>
          <a:p>
            <a:pPr lvl="1" algn="just">
              <a:lnSpc>
                <a:spcPct val="110000"/>
              </a:lnSpc>
              <a:defRPr/>
            </a:pPr>
            <a:r>
              <a:rPr lang="pt-BR" sz="2400" b="1" dirty="0" err="1" smtClean="0"/>
              <a:t>beq</a:t>
            </a:r>
            <a:r>
              <a:rPr lang="pt-BR" sz="2400" b="1" dirty="0" smtClean="0"/>
              <a:t> r1, r2, L1 </a:t>
            </a:r>
            <a:r>
              <a:rPr lang="pt-BR" sz="2400" dirty="0" smtClean="0">
                <a:cs typeface="Times New Roman" pitchFamily="18" charset="0"/>
              </a:rPr>
              <a:t>→ se os valores de r1 e r2 são iguais, desvia para a linha identificada pelo </a:t>
            </a:r>
            <a:r>
              <a:rPr lang="pt-BR" sz="2400" dirty="0" err="1" smtClean="0">
                <a:cs typeface="Times New Roman" pitchFamily="18" charset="0"/>
              </a:rPr>
              <a:t>label</a:t>
            </a:r>
            <a:r>
              <a:rPr lang="pt-BR" sz="2400" dirty="0" smtClean="0">
                <a:cs typeface="Times New Roman" pitchFamily="18" charset="0"/>
              </a:rPr>
              <a:t> L1</a:t>
            </a:r>
            <a:endParaRPr lang="pt-BR" sz="2400" dirty="0" smtClean="0"/>
          </a:p>
          <a:p>
            <a:pPr lvl="1" algn="just">
              <a:lnSpc>
                <a:spcPct val="110000"/>
              </a:lnSpc>
              <a:defRPr/>
            </a:pPr>
            <a:r>
              <a:rPr lang="pt-BR" sz="2400" b="1" dirty="0" err="1" smtClean="0"/>
              <a:t>bne</a:t>
            </a:r>
            <a:r>
              <a:rPr lang="pt-BR" sz="2400" b="1" dirty="0" smtClean="0"/>
              <a:t> r1, r2, L1</a:t>
            </a:r>
            <a:r>
              <a:rPr lang="pt-BR" sz="2400" b="1" dirty="0" smtClean="0">
                <a:cs typeface="Times New Roman" pitchFamily="18" charset="0"/>
              </a:rPr>
              <a:t> </a:t>
            </a:r>
            <a:r>
              <a:rPr lang="pt-BR" sz="2400" dirty="0" smtClean="0">
                <a:cs typeface="Times New Roman" pitchFamily="18" charset="0"/>
              </a:rPr>
              <a:t>→ se os valores de r1 e r2 são diferentes, desvia para a linha identificada pelo </a:t>
            </a:r>
            <a:r>
              <a:rPr lang="pt-BR" sz="2400" dirty="0" err="1" smtClean="0">
                <a:cs typeface="Times New Roman" pitchFamily="18" charset="0"/>
              </a:rPr>
              <a:t>label</a:t>
            </a:r>
            <a:r>
              <a:rPr lang="pt-BR" sz="2400" dirty="0" smtClean="0">
                <a:cs typeface="Times New Roman" pitchFamily="18" charset="0"/>
              </a:rPr>
              <a:t> L1</a:t>
            </a:r>
            <a:endParaRPr lang="pt-BR" sz="2400" dirty="0" smtClean="0">
              <a:cs typeface="Times New Roman" pitchFamily="18" charset="0"/>
            </a:endParaRPr>
          </a:p>
          <a:p>
            <a:pPr lvl="1" algn="just">
              <a:lnSpc>
                <a:spcPct val="110000"/>
              </a:lnSpc>
              <a:buNone/>
              <a:defRPr/>
            </a:pPr>
            <a:endParaRPr lang="pt-BR" sz="1300" dirty="0" smtClean="0">
              <a:cs typeface="Times New Roman" pitchFamily="18" charset="0"/>
            </a:endParaRPr>
          </a:p>
          <a:p>
            <a:pPr lvl="1" algn="just">
              <a:lnSpc>
                <a:spcPct val="110000"/>
              </a:lnSpc>
              <a:defRPr/>
            </a:pPr>
            <a:r>
              <a:rPr lang="pt-BR" sz="2400" dirty="0" smtClean="0">
                <a:cs typeface="Times New Roman" pitchFamily="18" charset="0"/>
              </a:rPr>
              <a:t>OBS: </a:t>
            </a:r>
            <a:r>
              <a:rPr lang="pt-BR" sz="2400" dirty="0" err="1" smtClean="0">
                <a:cs typeface="Times New Roman" pitchFamily="18" charset="0"/>
              </a:rPr>
              <a:t>beq</a:t>
            </a:r>
            <a:r>
              <a:rPr lang="pt-BR" sz="2400" i="1" dirty="0" smtClean="0">
                <a:cs typeface="Times New Roman" pitchFamily="18" charset="0"/>
              </a:rPr>
              <a:t>: </a:t>
            </a:r>
            <a:r>
              <a:rPr lang="pt-BR" sz="2400" i="1" dirty="0" err="1" smtClean="0">
                <a:cs typeface="Times New Roman" pitchFamily="18" charset="0"/>
              </a:rPr>
              <a:t>branch</a:t>
            </a:r>
            <a:r>
              <a:rPr lang="pt-BR" sz="2400" i="1" dirty="0" smtClean="0">
                <a:cs typeface="Times New Roman" pitchFamily="18" charset="0"/>
              </a:rPr>
              <a:t> </a:t>
            </a:r>
            <a:r>
              <a:rPr lang="pt-BR" sz="2400" i="1" dirty="0" err="1" smtClean="0">
                <a:cs typeface="Times New Roman" pitchFamily="18" charset="0"/>
              </a:rPr>
              <a:t>if</a:t>
            </a:r>
            <a:r>
              <a:rPr lang="pt-BR" sz="2400" i="1" dirty="0" smtClean="0">
                <a:cs typeface="Times New Roman" pitchFamily="18" charset="0"/>
              </a:rPr>
              <a:t> </a:t>
            </a:r>
            <a:r>
              <a:rPr lang="pt-BR" sz="2400" i="1" dirty="0" err="1" smtClean="0">
                <a:cs typeface="Times New Roman" pitchFamily="18" charset="0"/>
              </a:rPr>
              <a:t>equal</a:t>
            </a:r>
            <a:endParaRPr lang="pt-BR" sz="2400" i="1" dirty="0" smtClean="0">
              <a:cs typeface="Times New Roman" pitchFamily="18" charset="0"/>
            </a:endParaRPr>
          </a:p>
          <a:p>
            <a:pPr marL="1525905" lvl="1" algn="just" defTabSz="-635">
              <a:lnSpc>
                <a:spcPct val="110000"/>
              </a:lnSpc>
              <a:buNone/>
              <a:tabLst>
                <a:tab pos="1524000" algn="l"/>
              </a:tabLst>
              <a:defRPr/>
            </a:pPr>
            <a:r>
              <a:rPr lang="pt-BR" sz="2400" dirty="0" smtClean="0">
                <a:cs typeface="Times New Roman" pitchFamily="18" charset="0"/>
              </a:rPr>
              <a:t>  </a:t>
            </a:r>
            <a:r>
              <a:rPr lang="pt-BR" sz="2400" dirty="0" err="1" smtClean="0">
                <a:cs typeface="Times New Roman" pitchFamily="18" charset="0"/>
              </a:rPr>
              <a:t>bne</a:t>
            </a:r>
            <a:r>
              <a:rPr lang="pt-BR" sz="2400" dirty="0" smtClean="0">
                <a:cs typeface="Times New Roman" pitchFamily="18" charset="0"/>
              </a:rPr>
              <a:t>: </a:t>
            </a:r>
            <a:r>
              <a:rPr lang="pt-BR" sz="2400" i="1" dirty="0" err="1" smtClean="0">
                <a:cs typeface="Times New Roman" pitchFamily="18" charset="0"/>
              </a:rPr>
              <a:t>branch</a:t>
            </a:r>
            <a:r>
              <a:rPr lang="pt-BR" sz="2400" i="1" dirty="0" smtClean="0">
                <a:cs typeface="Times New Roman" pitchFamily="18" charset="0"/>
              </a:rPr>
              <a:t> </a:t>
            </a:r>
            <a:r>
              <a:rPr lang="pt-BR" sz="2400" i="1" dirty="0" err="1" smtClean="0">
                <a:cs typeface="Times New Roman" pitchFamily="18" charset="0"/>
              </a:rPr>
              <a:t>if</a:t>
            </a:r>
            <a:r>
              <a:rPr lang="pt-BR" sz="2400" i="1" dirty="0" smtClean="0">
                <a:cs typeface="Times New Roman" pitchFamily="18" charset="0"/>
              </a:rPr>
              <a:t> </a:t>
            </a:r>
            <a:r>
              <a:rPr lang="pt-BR" sz="2400" i="1" dirty="0" err="1" smtClean="0">
                <a:cs typeface="Times New Roman" pitchFamily="18" charset="0"/>
              </a:rPr>
              <a:t>not</a:t>
            </a:r>
            <a:r>
              <a:rPr lang="pt-BR" sz="2400" i="1" dirty="0" smtClean="0">
                <a:cs typeface="Times New Roman" pitchFamily="18" charset="0"/>
              </a:rPr>
              <a:t> </a:t>
            </a:r>
            <a:r>
              <a:rPr lang="pt-BR" sz="2400" i="1" dirty="0" err="1" smtClean="0">
                <a:cs typeface="Times New Roman" pitchFamily="18" charset="0"/>
              </a:rPr>
              <a:t>equal</a:t>
            </a:r>
            <a:endParaRPr lang="pt-BR" sz="2400" i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Instruções de desvio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14468" y="1643050"/>
            <a:ext cx="7500938" cy="4114800"/>
          </a:xfrm>
        </p:spPr>
        <p:txBody>
          <a:bodyPr/>
          <a:lstStyle/>
          <a:p>
            <a:pPr algn="just">
              <a:defRPr/>
            </a:pPr>
            <a:r>
              <a:rPr lang="pt-BR" dirty="0" smtClean="0"/>
              <a:t>O </a:t>
            </a:r>
            <a:r>
              <a:rPr lang="pt-BR" i="1" dirty="0" err="1" smtClean="0"/>
              <a:t>label</a:t>
            </a:r>
            <a:r>
              <a:rPr lang="pt-BR" dirty="0" smtClean="0"/>
              <a:t> é apenas um identificador de linha, inserido no começo e separado da instrução por ‘:’</a:t>
            </a:r>
            <a:endParaRPr lang="pt-BR" dirty="0" smtClean="0"/>
          </a:p>
          <a:p>
            <a:pPr algn="just">
              <a:defRPr/>
            </a:pPr>
            <a:r>
              <a:rPr lang="pt-BR" dirty="0" smtClean="0"/>
              <a:t>Exemplo:</a:t>
            </a:r>
            <a:endParaRPr lang="pt-BR" dirty="0" smtClean="0"/>
          </a:p>
          <a:p>
            <a:pPr marL="2151380" algn="just">
              <a:buFontTx/>
              <a:buNone/>
              <a:defRPr/>
            </a:pPr>
            <a:r>
              <a:rPr lang="pt-BR" dirty="0" err="1" smtClean="0"/>
              <a:t>if</a:t>
            </a:r>
            <a:r>
              <a:rPr lang="pt-BR" dirty="0" smtClean="0"/>
              <a:t> (i == j) </a:t>
            </a:r>
            <a:r>
              <a:rPr lang="pt-BR" dirty="0" err="1" smtClean="0"/>
              <a:t>go</a:t>
            </a:r>
            <a:r>
              <a:rPr lang="pt-BR" dirty="0" smtClean="0"/>
              <a:t> to L1;</a:t>
            </a:r>
            <a:endParaRPr lang="pt-BR" dirty="0" smtClean="0"/>
          </a:p>
          <a:p>
            <a:pPr marL="2151380" algn="just">
              <a:buFontTx/>
              <a:buNone/>
              <a:defRPr/>
            </a:pPr>
            <a:r>
              <a:rPr lang="pt-BR" dirty="0" smtClean="0"/>
              <a:t>f = g + h;</a:t>
            </a:r>
            <a:endParaRPr lang="pt-BR" dirty="0" smtClean="0"/>
          </a:p>
          <a:p>
            <a:pPr marL="1614805" algn="just">
              <a:buFontTx/>
              <a:buNone/>
              <a:defRPr/>
            </a:pPr>
            <a:r>
              <a:rPr lang="pt-BR" dirty="0" smtClean="0"/>
              <a:t>L1: f = f – i;</a:t>
            </a:r>
            <a:endParaRPr lang="pt-BR" dirty="0"/>
          </a:p>
        </p:txBody>
      </p:sp>
      <p:sp>
        <p:nvSpPr>
          <p:cNvPr id="35844" name="CaixaDeTexto 3"/>
          <p:cNvSpPr txBox="1">
            <a:spLocks noChangeArrowheads="1"/>
          </p:cNvSpPr>
          <p:nvPr/>
        </p:nvSpPr>
        <p:spPr bwMode="auto">
          <a:xfrm>
            <a:off x="1000156" y="4987912"/>
            <a:ext cx="8001000" cy="7699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/>
            <a:r>
              <a:rPr lang="pt-BR" sz="2200"/>
              <a:t>Supondo que as variáveis f, g, h, i e j correspondem aos registradores de $s0 a $s4, escreva o código MIPS correspondente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Instruções de desvio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1594" y="1571612"/>
            <a:ext cx="8001000" cy="41148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BR" dirty="0" smtClean="0"/>
              <a:t>Solução:</a:t>
            </a:r>
            <a:endParaRPr lang="pt-BR" dirty="0" smtClean="0"/>
          </a:p>
          <a:p>
            <a:pPr marL="538480" lvl="1" indent="-1905">
              <a:buFontTx/>
              <a:buNone/>
              <a:defRPr/>
            </a:pPr>
            <a:r>
              <a:rPr lang="pt-BR" sz="2000" dirty="0" err="1" smtClean="0"/>
              <a:t>beq</a:t>
            </a:r>
            <a:r>
              <a:rPr lang="pt-BR" sz="2000" dirty="0" smtClean="0"/>
              <a:t> $s3, $s4, L1	       # desvia para L1 se i for igual a j </a:t>
            </a:r>
            <a:endParaRPr lang="pt-BR" sz="2000" dirty="0" smtClean="0"/>
          </a:p>
          <a:p>
            <a:pPr marL="538480" lvl="1" indent="-1905">
              <a:buFontTx/>
              <a:buNone/>
              <a:defRPr/>
            </a:pPr>
            <a:r>
              <a:rPr lang="pt-BR" sz="2000" dirty="0" err="1" smtClean="0"/>
              <a:t>add</a:t>
            </a:r>
            <a:r>
              <a:rPr lang="pt-BR" sz="2000" dirty="0" smtClean="0"/>
              <a:t> $s0, $s1, $s2	       # f = g + h; não executada se i = j</a:t>
            </a:r>
            <a:endParaRPr lang="pt-BR" sz="2000" dirty="0" smtClean="0"/>
          </a:p>
          <a:p>
            <a:pPr marL="263525" lvl="1">
              <a:buFontTx/>
              <a:buNone/>
              <a:defRPr/>
            </a:pPr>
            <a:r>
              <a:rPr lang="pt-BR" sz="2000" dirty="0" smtClean="0"/>
              <a:t>L1: sub $s0, $s0, $s3	       #f = f – i; sempre executada</a:t>
            </a:r>
            <a:endParaRPr lang="pt-BR" sz="2000" dirty="0" smtClean="0"/>
          </a:p>
          <a:p>
            <a:pPr marL="263525" lvl="1">
              <a:buFontTx/>
              <a:buNone/>
              <a:defRPr/>
            </a:pPr>
            <a:endParaRPr lang="pt-BR" sz="2400" dirty="0" smtClean="0"/>
          </a:p>
          <a:p>
            <a:pPr marL="263525" lvl="1" algn="just">
              <a:defRPr/>
            </a:pPr>
            <a:r>
              <a:rPr lang="pt-BR" sz="2400" dirty="0" smtClean="0"/>
              <a:t>O </a:t>
            </a:r>
            <a:r>
              <a:rPr lang="pt-BR" sz="2400" dirty="0" err="1" smtClean="0"/>
              <a:t>label</a:t>
            </a:r>
            <a:r>
              <a:rPr lang="pt-BR" sz="2400" dirty="0" smtClean="0"/>
              <a:t> L1 corresponde aonde a instrução </a:t>
            </a:r>
            <a:r>
              <a:rPr lang="pt-BR" sz="2400" i="1" dirty="0" smtClean="0"/>
              <a:t>sub</a:t>
            </a:r>
            <a:r>
              <a:rPr lang="pt-BR" sz="2400" dirty="0" smtClean="0"/>
              <a:t> está armazenada.  Não há a necessidade de calcular endereços de memória, como acontece com os comandos de </a:t>
            </a:r>
            <a:r>
              <a:rPr lang="pt-BR" sz="2400" i="1" dirty="0" err="1" smtClean="0"/>
              <a:t>load</a:t>
            </a:r>
            <a:r>
              <a:rPr lang="pt-BR" sz="2400" dirty="0" smtClean="0"/>
              <a:t> e </a:t>
            </a:r>
            <a:r>
              <a:rPr lang="pt-BR" sz="2400" i="1" dirty="0" err="1" smtClean="0"/>
              <a:t>store</a:t>
            </a:r>
            <a:r>
              <a:rPr lang="pt-BR" sz="2400" dirty="0" smtClean="0"/>
              <a:t>.</a:t>
            </a:r>
            <a:endParaRPr lang="pt-BR" sz="2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Instruções de desvio</a:t>
            </a:r>
          </a:p>
        </p:txBody>
      </p:sp>
      <p:sp>
        <p:nvSpPr>
          <p:cNvPr id="37891" name="Espaço Reservado para Conteúdo 2"/>
          <p:cNvSpPr>
            <a:spLocks noGrp="1"/>
          </p:cNvSpPr>
          <p:nvPr>
            <p:ph idx="1"/>
          </p:nvPr>
        </p:nvSpPr>
        <p:spPr>
          <a:xfrm>
            <a:off x="1000100" y="1785926"/>
            <a:ext cx="7786687" cy="450059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dirty="0" smtClean="0"/>
              <a:t>Os desvios feitos até agora se basearam no resultado de um teste de comparação.  É possível ainda fazer desvios incondicionais, isto é, que sempre serão tomados, através da instrução ‘</a:t>
            </a:r>
            <a:r>
              <a:rPr lang="pt-BR" b="1" i="1" dirty="0" smtClean="0"/>
              <a:t>j</a:t>
            </a:r>
            <a:r>
              <a:rPr lang="pt-BR" i="1" dirty="0" smtClean="0"/>
              <a:t>’</a:t>
            </a:r>
            <a:r>
              <a:rPr lang="pt-BR" dirty="0" smtClean="0"/>
              <a:t> (</a:t>
            </a:r>
            <a:r>
              <a:rPr lang="pt-BR" i="1" dirty="0" err="1" smtClean="0"/>
              <a:t>jump</a:t>
            </a:r>
            <a:r>
              <a:rPr lang="pt-BR" dirty="0" smtClean="0"/>
              <a:t>)</a:t>
            </a:r>
            <a:endParaRPr lang="pt-BR" dirty="0" smtClean="0"/>
          </a:p>
          <a:p>
            <a:pPr algn="just"/>
            <a:endParaRPr lang="pt-BR" sz="1400" dirty="0" smtClean="0"/>
          </a:p>
          <a:p>
            <a:pPr algn="just"/>
            <a:r>
              <a:rPr lang="pt-BR" dirty="0" smtClean="0"/>
              <a:t>Exemplo:</a:t>
            </a:r>
            <a:r>
              <a:rPr lang="pt-BR" i="1" dirty="0" smtClean="0"/>
              <a:t> </a:t>
            </a:r>
            <a:r>
              <a:rPr lang="pt-BR" i="1" dirty="0" err="1" smtClean="0"/>
              <a:t>if-then-else</a:t>
            </a:r>
            <a:r>
              <a:rPr lang="pt-BR" dirty="0" smtClean="0"/>
              <a:t> usando desvios em MIPS:</a:t>
            </a:r>
            <a:endParaRPr lang="pt-BR" dirty="0" smtClean="0"/>
          </a:p>
          <a:p>
            <a:pPr lvl="2" algn="just">
              <a:buFontTx/>
              <a:buNone/>
            </a:pPr>
            <a:r>
              <a:rPr lang="pt-BR" sz="2600" dirty="0" err="1" smtClean="0"/>
              <a:t>if</a:t>
            </a:r>
            <a:r>
              <a:rPr lang="pt-BR" sz="2600" dirty="0" smtClean="0"/>
              <a:t> (i == j)</a:t>
            </a:r>
            <a:endParaRPr lang="pt-BR" sz="2600" dirty="0" smtClean="0"/>
          </a:p>
          <a:p>
            <a:pPr lvl="2" algn="just">
              <a:buFontTx/>
              <a:buNone/>
            </a:pPr>
            <a:r>
              <a:rPr lang="pt-BR" sz="2600" dirty="0" smtClean="0"/>
              <a:t>	f = g + h;</a:t>
            </a:r>
            <a:endParaRPr lang="pt-BR" sz="2600" dirty="0" smtClean="0"/>
          </a:p>
          <a:p>
            <a:pPr lvl="2" algn="just">
              <a:buFontTx/>
              <a:buNone/>
            </a:pPr>
            <a:r>
              <a:rPr lang="pt-BR" sz="2600" dirty="0" err="1" smtClean="0"/>
              <a:t>else</a:t>
            </a:r>
            <a:endParaRPr lang="pt-BR" sz="2600" dirty="0" smtClean="0"/>
          </a:p>
          <a:p>
            <a:pPr lvl="2" algn="just">
              <a:lnSpc>
                <a:spcPct val="120000"/>
              </a:lnSpc>
              <a:buFontTx/>
              <a:buNone/>
            </a:pPr>
            <a:r>
              <a:rPr lang="pt-BR" sz="2600" dirty="0" smtClean="0"/>
              <a:t>	f = g – h;</a:t>
            </a:r>
            <a:endParaRPr lang="pt-BR" sz="2600" dirty="0" smtClean="0"/>
          </a:p>
          <a:p>
            <a:pPr algn="just"/>
            <a:r>
              <a:rPr lang="pt-BR" dirty="0" smtClean="0"/>
              <a:t>Novamente, estamos supondo que as variáveis f, g, h, i e j correspondem aos registradores de $s0 a $s4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Instruções de desvio</a:t>
            </a:r>
          </a:p>
        </p:txBody>
      </p:sp>
      <p:sp>
        <p:nvSpPr>
          <p:cNvPr id="37891" name="Espaço Reservado para Conteúdo 2"/>
          <p:cNvSpPr>
            <a:spLocks noGrp="1"/>
          </p:cNvSpPr>
          <p:nvPr>
            <p:ph idx="1"/>
          </p:nvPr>
        </p:nvSpPr>
        <p:spPr>
          <a:xfrm>
            <a:off x="1000100" y="1785926"/>
            <a:ext cx="7786687" cy="4500594"/>
          </a:xfrm>
        </p:spPr>
        <p:txBody>
          <a:bodyPr>
            <a:normAutofit lnSpcReduction="10000"/>
          </a:bodyPr>
          <a:lstStyle/>
          <a:p>
            <a:pPr marL="539750" indent="-457200" algn="just">
              <a:buFont typeface="Arial" charset="0"/>
              <a:buChar char="•"/>
            </a:pPr>
            <a:r>
              <a:rPr lang="x-none" altLang="pt-BR" dirty="0" smtClean="0">
                <a:latin typeface="Bitstream Charter" charset="0"/>
              </a:rPr>
              <a:t>Instruções do tipo 'J' são o terceiro e último tipo de instruções MIPS. Além do 'j', temos a instrução 'jal' como pertencente a este conjunto, cujo formato é apresentado a seguir </a:t>
            </a:r>
            <a:endParaRPr lang="pt-BR" sz="1400" dirty="0" smtClean="0">
              <a:latin typeface="Bitstream Charter" charset="0"/>
            </a:endParaRPr>
          </a:p>
          <a:p>
            <a:pPr marL="539750" indent="-457200" algn="just">
              <a:buFont typeface="Arial" charset="0"/>
              <a:buChar char="•"/>
            </a:pPr>
            <a:endParaRPr lang="x-none">
              <a:latin typeface="Bitstream Charter" charset="0"/>
            </a:endParaRPr>
          </a:p>
          <a:p>
            <a:pPr marL="539750" indent="-457200" algn="just">
              <a:buFont typeface="Arial" charset="0"/>
              <a:buChar char="•"/>
            </a:pPr>
            <a:endParaRPr lang="x-none">
              <a:latin typeface="Bitstream Charter" charset="0"/>
            </a:endParaRPr>
          </a:p>
          <a:p>
            <a:pPr marL="539750" indent="-457200" algn="just">
              <a:buFont typeface="Arial" charset="0"/>
              <a:buChar char="•"/>
            </a:pPr>
            <a:endParaRPr lang="x-none">
              <a:latin typeface="Bitstream Charter" charset="0"/>
            </a:endParaRPr>
          </a:p>
          <a:p>
            <a:pPr marL="539750" indent="-457200" algn="just">
              <a:buFont typeface="Arial" charset="0"/>
              <a:buChar char="•"/>
            </a:pPr>
            <a:endParaRPr lang="x-none">
              <a:latin typeface="Bitstream Charter" charset="0"/>
            </a:endParaRPr>
          </a:p>
          <a:p>
            <a:pPr marL="539750" indent="-457200" algn="just">
              <a:buFont typeface="Arial" charset="0"/>
              <a:buChar char="•"/>
            </a:pPr>
            <a:endParaRPr lang="x-none">
              <a:latin typeface="Bitstream Charter" charset="0"/>
            </a:endParaRPr>
          </a:p>
          <a:p>
            <a:pPr marL="539750" indent="-457200" algn="just">
              <a:buFont typeface="Arial" charset="0"/>
              <a:buChar char="•"/>
            </a:pPr>
            <a:r>
              <a:rPr lang="x-none">
                <a:latin typeface="Bitstream Charter" charset="0"/>
              </a:rPr>
              <a:t>As instruções 'jr' e 'jalr' são do tipo 'R'</a:t>
            </a:r>
            <a:endParaRPr lang="x-none">
              <a:latin typeface="Bitstream Charter" charset="0"/>
            </a:endParaRPr>
          </a:p>
          <a:p>
            <a:pPr algn="jus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1429681" y="3732202"/>
          <a:ext cx="7358380" cy="12865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6352"/>
                <a:gridCol w="6131760"/>
              </a:tblGrid>
              <a:tr h="643255">
                <a:tc>
                  <a:txBody>
                    <a:bodyPr/>
                    <a:p>
                      <a:r>
                        <a:rPr lang="pt-BR" sz="2800" b="1" dirty="0" err="1" smtClean="0">
                          <a:latin typeface="Bitstream Charter" charset="0"/>
                        </a:rPr>
                        <a:t>op</a:t>
                      </a:r>
                      <a:endParaRPr lang="pt-BR" sz="2800" b="1" dirty="0" err="1" smtClean="0">
                        <a:latin typeface="Bitstream Charter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r>
                        <a:rPr lang="x-none" altLang="pt-BR" sz="2800" b="1" dirty="0" smtClean="0">
                          <a:latin typeface="Bitstream Charter" charset="0"/>
                        </a:rPr>
                        <a:t>endereço</a:t>
                      </a:r>
                      <a:endParaRPr lang="x-none" altLang="pt-BR" sz="2800" b="1" dirty="0" smtClean="0">
                        <a:latin typeface="Bitstream Charter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942">
                <a:tc>
                  <a:txBody>
                    <a:bodyPr/>
                    <a:p>
                      <a:r>
                        <a:rPr lang="pt-BR" sz="2800" b="1" dirty="0" smtClean="0">
                          <a:latin typeface="Bitstream Charter" charset="0"/>
                        </a:rPr>
                        <a:t>6 bits</a:t>
                      </a:r>
                      <a:endParaRPr lang="pt-BR" sz="2800" b="1" dirty="0" smtClean="0">
                        <a:latin typeface="Bitstream Charter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p>
                      <a:r>
                        <a:rPr lang="zh-CN" altLang="pt-BR" sz="2800" b="1" dirty="0">
                          <a:latin typeface="Bitstream Charter" charset="0"/>
                        </a:rPr>
                        <a:t>2</a:t>
                      </a:r>
                      <a:r>
                        <a:rPr lang="pt-BR" altLang="en-US" sz="2800" b="1" dirty="0">
                          <a:latin typeface="Bitstream Charter" charset="0"/>
                        </a:rPr>
                        <a:t>6 bits</a:t>
                      </a:r>
                      <a:endParaRPr lang="pt-BR" sz="2800" b="1" dirty="0" smtClean="0">
                        <a:latin typeface="Bitstream Charter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Instruções de desvio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1594" y="1857364"/>
            <a:ext cx="8072438" cy="4114800"/>
          </a:xfrm>
        </p:spPr>
        <p:txBody>
          <a:bodyPr>
            <a:normAutofit/>
          </a:bodyPr>
          <a:lstStyle/>
          <a:p>
            <a:pPr marL="95250" indent="0">
              <a:buFontTx/>
              <a:buNone/>
              <a:defRPr/>
            </a:pPr>
            <a:r>
              <a:rPr lang="pt-BR" sz="2200" b="0" dirty="0" err="1" smtClean="0"/>
              <a:t>bne</a:t>
            </a:r>
            <a:r>
              <a:rPr lang="pt-BR" sz="2200" b="0" dirty="0" smtClean="0"/>
              <a:t> $s3, $s4, </a:t>
            </a:r>
            <a:r>
              <a:rPr lang="pt-BR" sz="2200" b="0" dirty="0" err="1" smtClean="0"/>
              <a:t>Else</a:t>
            </a:r>
            <a:r>
              <a:rPr lang="pt-BR" sz="2200" b="0" dirty="0" smtClean="0"/>
              <a:t>	   # desvia para </a:t>
            </a:r>
            <a:r>
              <a:rPr lang="pt-BR" sz="2200" b="0" dirty="0" err="1" smtClean="0"/>
              <a:t>Else</a:t>
            </a:r>
            <a:r>
              <a:rPr lang="pt-BR" sz="2200" b="0" dirty="0" smtClean="0"/>
              <a:t> se i </a:t>
            </a:r>
            <a:r>
              <a:rPr lang="pt-BR" sz="2200" b="0" dirty="0" smtClean="0">
                <a:cs typeface="Times New Roman" pitchFamily="18" charset="0"/>
              </a:rPr>
              <a:t>≠ j</a:t>
            </a:r>
            <a:endParaRPr lang="pt-BR" sz="2200" b="0" dirty="0" smtClean="0"/>
          </a:p>
          <a:p>
            <a:pPr marL="714375" indent="-619125">
              <a:buFontTx/>
              <a:buNone/>
              <a:defRPr/>
            </a:pPr>
            <a:r>
              <a:rPr lang="pt-BR" sz="2200" b="0" dirty="0" err="1" smtClean="0"/>
              <a:t>add</a:t>
            </a:r>
            <a:r>
              <a:rPr lang="pt-BR" sz="2200" b="0" dirty="0" smtClean="0"/>
              <a:t> $s0, $s1, $s2	   # f = g + h; não é executada se i </a:t>
            </a:r>
            <a:r>
              <a:rPr lang="pt-BR" sz="2200" b="0" dirty="0" smtClean="0">
                <a:cs typeface="Times New Roman" pitchFamily="18" charset="0"/>
              </a:rPr>
              <a:t>≠ j</a:t>
            </a:r>
            <a:endParaRPr lang="pt-BR" sz="2200" b="0" dirty="0" smtClean="0"/>
          </a:p>
          <a:p>
            <a:pPr marL="714375" indent="-619125">
              <a:buFontTx/>
              <a:buNone/>
              <a:defRPr/>
            </a:pPr>
            <a:r>
              <a:rPr lang="pt-BR" sz="2200" b="0" dirty="0" smtClean="0"/>
              <a:t>j </a:t>
            </a:r>
            <a:r>
              <a:rPr lang="pt-BR" sz="2200" b="0" dirty="0" err="1" smtClean="0"/>
              <a:t>Exit</a:t>
            </a:r>
            <a:r>
              <a:rPr lang="pt-BR" sz="2200" b="0" dirty="0" smtClean="0"/>
              <a:t>			   # desvia incondicionalmente para 				  ‘</a:t>
            </a:r>
            <a:r>
              <a:rPr lang="pt-BR" sz="2200" b="0" dirty="0" err="1" smtClean="0"/>
              <a:t>Exit</a:t>
            </a:r>
            <a:r>
              <a:rPr lang="pt-BR" sz="2200" b="0" dirty="0" smtClean="0"/>
              <a:t>’</a:t>
            </a:r>
            <a:endParaRPr lang="pt-BR" sz="2200" b="0" dirty="0" smtClean="0"/>
          </a:p>
          <a:p>
            <a:pPr>
              <a:buFontTx/>
              <a:buNone/>
              <a:defRPr/>
            </a:pPr>
            <a:r>
              <a:rPr lang="pt-BR" sz="2200" b="0" dirty="0" err="1" smtClean="0"/>
              <a:t>Else</a:t>
            </a:r>
            <a:r>
              <a:rPr lang="pt-BR" sz="2200" b="0" dirty="0" smtClean="0"/>
              <a:t>: sub $s0, $s1, $s2      # salta essa instrução se i = j</a:t>
            </a:r>
            <a:endParaRPr lang="pt-BR" sz="2200" b="0" dirty="0" smtClean="0"/>
          </a:p>
          <a:p>
            <a:pPr>
              <a:buFontTx/>
              <a:buNone/>
              <a:defRPr/>
            </a:pPr>
            <a:r>
              <a:rPr lang="pt-BR" sz="2200" b="0" dirty="0" err="1" smtClean="0"/>
              <a:t>Exit</a:t>
            </a:r>
            <a:r>
              <a:rPr lang="pt-BR" sz="2200" b="0" dirty="0" smtClean="0"/>
              <a:t>:</a:t>
            </a:r>
            <a:endParaRPr lang="pt-BR" sz="2200" b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Instruções de desvio</a:t>
            </a:r>
          </a:p>
        </p:txBody>
      </p:sp>
      <p:sp>
        <p:nvSpPr>
          <p:cNvPr id="39939" name="Espaço Reservado para Conteúdo 2"/>
          <p:cNvSpPr>
            <a:spLocks noGrp="1"/>
          </p:cNvSpPr>
          <p:nvPr>
            <p:ph idx="1"/>
          </p:nvPr>
        </p:nvSpPr>
        <p:spPr>
          <a:xfrm>
            <a:off x="1071538" y="1628796"/>
            <a:ext cx="7498080" cy="4800600"/>
          </a:xfrm>
        </p:spPr>
        <p:txBody>
          <a:bodyPr/>
          <a:lstStyle/>
          <a:p>
            <a:pPr algn="just"/>
            <a:r>
              <a:rPr lang="pt-BR" dirty="0" smtClean="0"/>
              <a:t>É possível utilizar uma variação do </a:t>
            </a:r>
            <a:r>
              <a:rPr lang="pt-BR" i="1" dirty="0" err="1" smtClean="0"/>
              <a:t>jump</a:t>
            </a:r>
            <a:r>
              <a:rPr lang="pt-BR" dirty="0" smtClean="0"/>
              <a:t>, conhecida como ‘</a:t>
            </a:r>
            <a:r>
              <a:rPr lang="pt-BR" i="1" dirty="0" err="1" smtClean="0"/>
              <a:t>jump</a:t>
            </a:r>
            <a:r>
              <a:rPr lang="pt-BR" i="1" dirty="0" smtClean="0"/>
              <a:t> </a:t>
            </a:r>
            <a:r>
              <a:rPr lang="pt-BR" i="1" dirty="0" err="1" smtClean="0"/>
              <a:t>register</a:t>
            </a:r>
            <a:r>
              <a:rPr lang="pt-BR" dirty="0" smtClean="0"/>
              <a:t>’ (jr), que realiza um desvio incondicional para um registrador especificado na instrução. </a:t>
            </a:r>
            <a:endParaRPr lang="pt-BR" dirty="0" smtClean="0"/>
          </a:p>
          <a:p>
            <a:pPr lvl="1" algn="just"/>
            <a:r>
              <a:rPr lang="pt-BR" sz="2400" dirty="0" smtClean="0"/>
              <a:t>jr $t1</a:t>
            </a:r>
            <a:endParaRPr lang="pt-BR" sz="2400" dirty="0" smtClean="0"/>
          </a:p>
          <a:p>
            <a:pPr algn="just"/>
            <a:r>
              <a:rPr lang="pt-BR" dirty="0" smtClean="0"/>
              <a:t>Muitas vezes são guardados endereços de memória em registradores, e a utilização do ‘jr’ faz com que o salto seja feito diretamente para o endereço armazenado no registrador em questão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Instruções de repetição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1593" y="1643050"/>
            <a:ext cx="7786687" cy="4376738"/>
          </a:xfrm>
        </p:spPr>
        <p:txBody>
          <a:bodyPr>
            <a:normAutofit fontScale="92500"/>
          </a:bodyPr>
          <a:lstStyle/>
          <a:p>
            <a:pPr algn="just">
              <a:defRPr/>
            </a:pPr>
            <a:r>
              <a:rPr lang="pt-BR" dirty="0" smtClean="0"/>
              <a:t>Desvios condicionais  em MIPS podem ser utilizados para a implementação de estruturas de repetição, como um loop de instruções, por exemplo:</a:t>
            </a:r>
            <a:endParaRPr lang="pt-BR" dirty="0" smtClean="0"/>
          </a:p>
          <a:p>
            <a:pPr lvl="1" algn="just">
              <a:buFontTx/>
              <a:buNone/>
              <a:defRPr/>
            </a:pPr>
            <a:r>
              <a:rPr lang="pt-BR" sz="2400" dirty="0" smtClean="0"/>
              <a:t>Loop: g = g + A[i];</a:t>
            </a:r>
            <a:endParaRPr lang="pt-BR" sz="2400" dirty="0" smtClean="0"/>
          </a:p>
          <a:p>
            <a:pPr marL="1612900" lvl="1" algn="just" defTabSz="-635">
              <a:buFontTx/>
              <a:buNone/>
              <a:tabLst>
                <a:tab pos="1524000" algn="l"/>
              </a:tabLst>
              <a:defRPr/>
            </a:pPr>
            <a:r>
              <a:rPr lang="pt-BR" sz="2400" dirty="0" smtClean="0"/>
              <a:t>i = i + j;</a:t>
            </a:r>
            <a:endParaRPr lang="pt-BR" sz="2400" dirty="0" smtClean="0"/>
          </a:p>
          <a:p>
            <a:pPr marL="1612900" lvl="1" algn="just" defTabSz="-635">
              <a:buFontTx/>
              <a:buNone/>
              <a:tabLst>
                <a:tab pos="1524000" algn="l"/>
              </a:tabLst>
              <a:defRPr/>
            </a:pPr>
            <a:r>
              <a:rPr lang="pt-BR" sz="2400" dirty="0" err="1" smtClean="0"/>
              <a:t>if</a:t>
            </a:r>
            <a:r>
              <a:rPr lang="pt-BR" sz="2400" dirty="0" smtClean="0"/>
              <a:t> (i != h) </a:t>
            </a:r>
            <a:r>
              <a:rPr lang="pt-BR" sz="2400" dirty="0" err="1" smtClean="0"/>
              <a:t>go</a:t>
            </a:r>
            <a:r>
              <a:rPr lang="pt-BR" sz="2400" dirty="0" smtClean="0"/>
              <a:t> to Loop;</a:t>
            </a:r>
            <a:endParaRPr lang="pt-BR" sz="2400" dirty="0" smtClean="0"/>
          </a:p>
          <a:p>
            <a:pPr marL="452755" algn="just" defTabSz="-635">
              <a:tabLst>
                <a:tab pos="1524000" algn="l"/>
              </a:tabLst>
              <a:defRPr/>
            </a:pPr>
            <a:r>
              <a:rPr lang="pt-BR" dirty="0" smtClean="0"/>
              <a:t>Suponha que A seja um </a:t>
            </a:r>
            <a:r>
              <a:rPr lang="pt-BR" i="1" dirty="0" err="1" smtClean="0"/>
              <a:t>array</a:t>
            </a:r>
            <a:r>
              <a:rPr lang="pt-BR" dirty="0" smtClean="0"/>
              <a:t> de 100 elementos, que as variáveis g, h, i e j estão associadas aos registradores $s1, $s2, $s3 e $s4, respectivamente, e que o endereço-base do </a:t>
            </a:r>
            <a:r>
              <a:rPr lang="pt-BR" i="1" dirty="0" err="1" smtClean="0"/>
              <a:t>array</a:t>
            </a:r>
            <a:r>
              <a:rPr lang="pt-BR" dirty="0" smtClean="0"/>
              <a:t> A esteja em $s5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Conjunto de instruções MIPS</a:t>
            </a:r>
          </a:p>
        </p:txBody>
      </p:sp>
      <p:sp>
        <p:nvSpPr>
          <p:cNvPr id="5123" name="Espaço Reservado para Conteúdo 2"/>
          <p:cNvSpPr>
            <a:spLocks noGrp="1"/>
          </p:cNvSpPr>
          <p:nvPr>
            <p:ph idx="1"/>
          </p:nvPr>
        </p:nvSpPr>
        <p:spPr>
          <a:xfrm>
            <a:off x="1000154" y="1785926"/>
            <a:ext cx="7643812" cy="4519613"/>
          </a:xfrm>
        </p:spPr>
        <p:txBody>
          <a:bodyPr>
            <a:normAutofit fontScale="92500"/>
          </a:bodyPr>
          <a:lstStyle/>
          <a:p>
            <a:pPr algn="just"/>
            <a:r>
              <a:rPr lang="pt-BR" dirty="0" smtClean="0"/>
              <a:t>Diferentes projetos de processadores implementam diferentes conjuntos de instruções</a:t>
            </a:r>
            <a:endParaRPr lang="pt-BR" dirty="0" smtClean="0"/>
          </a:p>
          <a:p>
            <a:pPr algn="just"/>
            <a:r>
              <a:rPr lang="pt-BR" dirty="0" smtClean="0"/>
              <a:t> Um dos mais populares conjuntos de instruções é chamado MIPS (</a:t>
            </a:r>
            <a:r>
              <a:rPr lang="en-US" i="1" dirty="0" smtClean="0"/>
              <a:t>Microprocessor without Interlocked Pipeline Stages</a:t>
            </a:r>
            <a:r>
              <a:rPr lang="pt-BR" dirty="0" smtClean="0"/>
              <a:t>), criado pela MIPS </a:t>
            </a:r>
            <a:r>
              <a:rPr lang="pt-BR" i="1" dirty="0" err="1" smtClean="0"/>
              <a:t>Computer</a:t>
            </a:r>
            <a:r>
              <a:rPr lang="pt-BR" i="1" dirty="0" smtClean="0"/>
              <a:t> Systems</a:t>
            </a:r>
            <a:r>
              <a:rPr lang="pt-BR" dirty="0" smtClean="0"/>
              <a:t> para ser utilizado em seus processadores, utilizados por companhias como NEC, Nintendo, </a:t>
            </a:r>
            <a:r>
              <a:rPr lang="pt-BR" dirty="0" err="1" smtClean="0"/>
              <a:t>Silicon</a:t>
            </a:r>
            <a:r>
              <a:rPr lang="pt-BR" dirty="0" smtClean="0"/>
              <a:t> </a:t>
            </a:r>
            <a:r>
              <a:rPr lang="pt-BR" dirty="0" err="1" smtClean="0"/>
              <a:t>Graphics</a:t>
            </a:r>
            <a:r>
              <a:rPr lang="pt-BR" dirty="0" smtClean="0"/>
              <a:t>, Sony, Siemens, e muitas outras</a:t>
            </a:r>
            <a:endParaRPr lang="pt-BR" dirty="0" smtClean="0"/>
          </a:p>
          <a:p>
            <a:pPr algn="just"/>
            <a:r>
              <a:rPr lang="pt-BR" dirty="0" smtClean="0"/>
              <a:t>Na metade da década de 90, estima-se que um a cada 3 microprocessadores RISC produzidos utilizavam MIPS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Instruções de repetição</a:t>
            </a:r>
          </a:p>
        </p:txBody>
      </p:sp>
      <p:sp>
        <p:nvSpPr>
          <p:cNvPr id="37891" name="Espaço Reservado para Conteúdo 2"/>
          <p:cNvSpPr>
            <a:spLocks noGrp="1"/>
          </p:cNvSpPr>
          <p:nvPr>
            <p:ph idx="1"/>
          </p:nvPr>
        </p:nvSpPr>
        <p:spPr>
          <a:xfrm>
            <a:off x="1071595" y="1714488"/>
            <a:ext cx="8072437" cy="4114800"/>
          </a:xfrm>
        </p:spPr>
        <p:txBody>
          <a:bodyPr>
            <a:normAutofit/>
          </a:bodyPr>
          <a:lstStyle/>
          <a:p>
            <a:pPr>
              <a:buFontTx/>
              <a:buNone/>
              <a:defRPr/>
            </a:pPr>
            <a:r>
              <a:rPr lang="pt-BR" sz="2400" b="0" dirty="0" smtClean="0"/>
              <a:t>Loop: </a:t>
            </a:r>
            <a:r>
              <a:rPr lang="pt-BR" sz="2400" b="0" dirty="0" err="1" smtClean="0"/>
              <a:t>add</a:t>
            </a:r>
            <a:r>
              <a:rPr lang="pt-BR" sz="2400" b="0" dirty="0" smtClean="0"/>
              <a:t> $t1, $s3, $s3	# $t1 recebe 2*i</a:t>
            </a:r>
            <a:endParaRPr lang="pt-BR" sz="2400" b="0" dirty="0" smtClean="0"/>
          </a:p>
          <a:p>
            <a:pPr marL="1163955">
              <a:buFontTx/>
              <a:buNone/>
              <a:defRPr/>
            </a:pPr>
            <a:r>
              <a:rPr lang="pt-BR" sz="2400" b="0" dirty="0" err="1" smtClean="0"/>
              <a:t>add</a:t>
            </a:r>
            <a:r>
              <a:rPr lang="pt-BR" sz="2400" b="0" dirty="0" smtClean="0"/>
              <a:t> $t1, $t1, $t1	# $t1 recebe 4*i</a:t>
            </a:r>
            <a:endParaRPr lang="pt-BR" sz="2400" b="0" dirty="0" smtClean="0"/>
          </a:p>
          <a:p>
            <a:pPr marL="1163955">
              <a:buFontTx/>
              <a:buNone/>
              <a:defRPr/>
            </a:pPr>
            <a:r>
              <a:rPr lang="pt-BR" sz="2400" b="0" dirty="0" err="1" smtClean="0"/>
              <a:t>add</a:t>
            </a:r>
            <a:r>
              <a:rPr lang="pt-BR" sz="2400" b="0" dirty="0" smtClean="0"/>
              <a:t> $t1, $t1, $s5	# $t1 recebe endereço de A[i]</a:t>
            </a:r>
            <a:endParaRPr lang="pt-BR" sz="2400" b="0" dirty="0" smtClean="0"/>
          </a:p>
          <a:p>
            <a:pPr marL="1163955">
              <a:buFontTx/>
              <a:buNone/>
              <a:defRPr/>
            </a:pPr>
            <a:r>
              <a:rPr lang="pt-BR" sz="2400" b="0" dirty="0" err="1" smtClean="0"/>
              <a:t>lw</a:t>
            </a:r>
            <a:r>
              <a:rPr lang="pt-BR" sz="2400" b="0" dirty="0" smtClean="0"/>
              <a:t> $t0, 0($t1)	# $t0 recebe A[i]</a:t>
            </a:r>
            <a:endParaRPr lang="pt-BR" sz="2400" b="0" dirty="0" smtClean="0"/>
          </a:p>
          <a:p>
            <a:pPr marL="1163955">
              <a:buFontTx/>
              <a:buNone/>
              <a:defRPr/>
            </a:pPr>
            <a:r>
              <a:rPr lang="pt-BR" sz="2400" b="0" dirty="0" err="1" smtClean="0"/>
              <a:t>add</a:t>
            </a:r>
            <a:r>
              <a:rPr lang="pt-BR" sz="2400" b="0" dirty="0" smtClean="0"/>
              <a:t> $s1, $s1, $t0	# g = g + A[i]</a:t>
            </a:r>
            <a:endParaRPr lang="pt-BR" sz="2400" b="0" dirty="0" smtClean="0"/>
          </a:p>
          <a:p>
            <a:pPr marL="1163955">
              <a:buFontTx/>
              <a:buNone/>
              <a:defRPr/>
            </a:pPr>
            <a:r>
              <a:rPr lang="pt-BR" sz="2400" b="0" dirty="0" err="1" smtClean="0"/>
              <a:t>add</a:t>
            </a:r>
            <a:r>
              <a:rPr lang="pt-BR" sz="2400" b="0" dirty="0" smtClean="0"/>
              <a:t> $s3, $s3, $s4	# i = i + j</a:t>
            </a:r>
            <a:endParaRPr lang="pt-BR" sz="2400" b="0" dirty="0" smtClean="0"/>
          </a:p>
          <a:p>
            <a:pPr marL="1163955">
              <a:buFontTx/>
              <a:buNone/>
              <a:defRPr/>
            </a:pPr>
            <a:r>
              <a:rPr lang="pt-BR" sz="2400" b="0" dirty="0" err="1" smtClean="0"/>
              <a:t>bne</a:t>
            </a:r>
            <a:r>
              <a:rPr lang="pt-BR" sz="2400" b="0" dirty="0" smtClean="0"/>
              <a:t> $s3, $s2, Loop	# desvia para ‘Loop’ se i </a:t>
            </a:r>
            <a:r>
              <a:rPr lang="pt-BR" sz="2400" b="0" dirty="0" smtClean="0">
                <a:cs typeface="Times New Roman" pitchFamily="18" charset="0"/>
              </a:rPr>
              <a:t>≠ h</a:t>
            </a:r>
            <a:endParaRPr lang="pt-BR" sz="2400" b="0" dirty="0" smtClean="0"/>
          </a:p>
          <a:p>
            <a:pPr>
              <a:defRPr/>
            </a:pPr>
            <a:endParaRPr lang="pt-BR" sz="24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Instruções de repetição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1591" y="1571612"/>
            <a:ext cx="7572375" cy="4376738"/>
          </a:xfrm>
        </p:spPr>
        <p:txBody>
          <a:bodyPr>
            <a:normAutofit lnSpcReduction="20000"/>
          </a:bodyPr>
          <a:lstStyle/>
          <a:p>
            <a:pPr algn="just">
              <a:defRPr/>
            </a:pPr>
            <a:r>
              <a:rPr lang="pt-BR" dirty="0" smtClean="0">
                <a:latin typeface="Century Schoolbook L" charset="0"/>
              </a:rPr>
              <a:t>Repetição com o comando ‘</a:t>
            </a:r>
            <a:r>
              <a:rPr lang="pt-BR" i="1" dirty="0" err="1" smtClean="0">
                <a:latin typeface="Century Schoolbook L" charset="0"/>
              </a:rPr>
              <a:t>while</a:t>
            </a:r>
            <a:r>
              <a:rPr lang="pt-BR" dirty="0" smtClean="0">
                <a:latin typeface="Century Schoolbook L" charset="0"/>
              </a:rPr>
              <a:t>’</a:t>
            </a:r>
            <a:endParaRPr lang="pt-BR" dirty="0" smtClean="0">
              <a:latin typeface="Century Schoolbook L" charset="0"/>
            </a:endParaRPr>
          </a:p>
          <a:p>
            <a:pPr lvl="1" algn="just">
              <a:defRPr/>
            </a:pPr>
            <a:r>
              <a:rPr lang="pt-BR" sz="2400" dirty="0" smtClean="0">
                <a:latin typeface="Century Schoolbook L" charset="0"/>
              </a:rPr>
              <a:t>Os loops de repetição de comandos são implementados em linguagens de alto nível mais </a:t>
            </a:r>
            <a:r>
              <a:rPr lang="pt-BR" sz="2400" dirty="0" err="1" smtClean="0">
                <a:latin typeface="Century Schoolbook L" charset="0"/>
              </a:rPr>
              <a:t>frequentemente</a:t>
            </a:r>
            <a:r>
              <a:rPr lang="pt-BR" sz="2400" dirty="0" smtClean="0">
                <a:latin typeface="Century Schoolbook L" charset="0"/>
              </a:rPr>
              <a:t> através do comando ‘</a:t>
            </a:r>
            <a:r>
              <a:rPr lang="pt-BR" sz="2400" dirty="0" err="1" smtClean="0">
                <a:latin typeface="Century Schoolbook L" charset="0"/>
              </a:rPr>
              <a:t>while</a:t>
            </a:r>
            <a:r>
              <a:rPr lang="pt-BR" sz="2400" dirty="0" smtClean="0">
                <a:latin typeface="Century Schoolbook L" charset="0"/>
              </a:rPr>
              <a:t>’, por exemplo:</a:t>
            </a:r>
            <a:endParaRPr lang="pt-BR" sz="2400" dirty="0" smtClean="0">
              <a:latin typeface="Century Schoolbook L" charset="0"/>
            </a:endParaRPr>
          </a:p>
          <a:p>
            <a:pPr marL="1076325" lvl="1" algn="just">
              <a:buFontTx/>
              <a:buNone/>
              <a:defRPr/>
            </a:pPr>
            <a:endParaRPr lang="pt-BR" sz="800" dirty="0" err="1" smtClean="0">
              <a:latin typeface="Century Schoolbook L" charset="0"/>
            </a:endParaRPr>
          </a:p>
          <a:p>
            <a:pPr marL="1076325" lvl="1" algn="just">
              <a:buFontTx/>
              <a:buNone/>
              <a:defRPr/>
            </a:pPr>
            <a:r>
              <a:rPr lang="pt-BR" sz="2400" dirty="0" err="1" smtClean="0">
                <a:latin typeface="Century Schoolbook L" charset="0"/>
              </a:rPr>
              <a:t>while</a:t>
            </a:r>
            <a:r>
              <a:rPr lang="pt-BR" sz="2400" dirty="0" smtClean="0">
                <a:latin typeface="Century Schoolbook L" charset="0"/>
              </a:rPr>
              <a:t> (</a:t>
            </a:r>
            <a:r>
              <a:rPr lang="x-none" altLang="pt-BR" sz="2400" dirty="0" err="1" smtClean="0">
                <a:latin typeface="Century Schoolbook L" charset="0"/>
              </a:rPr>
              <a:t>V</a:t>
            </a:r>
            <a:r>
              <a:rPr lang="pt-BR" sz="2400" dirty="0" smtClean="0">
                <a:latin typeface="Century Schoolbook L" charset="0"/>
              </a:rPr>
              <a:t>[i] ==k)</a:t>
            </a:r>
            <a:endParaRPr lang="pt-BR" sz="2400" dirty="0" smtClean="0">
              <a:latin typeface="Century Schoolbook L" charset="0"/>
            </a:endParaRPr>
          </a:p>
          <a:p>
            <a:pPr marL="1076325" lvl="1" algn="just">
              <a:buFontTx/>
              <a:buNone/>
              <a:defRPr/>
            </a:pPr>
            <a:r>
              <a:rPr lang="pt-BR" sz="2400" dirty="0" smtClean="0">
                <a:latin typeface="Century Schoolbook L" charset="0"/>
              </a:rPr>
              <a:t>	    i= i + j;</a:t>
            </a:r>
            <a:endParaRPr lang="pt-BR" sz="2400" dirty="0" smtClean="0">
              <a:latin typeface="Century Schoolbook L" charset="0"/>
            </a:endParaRPr>
          </a:p>
          <a:p>
            <a:pPr algn="just">
              <a:defRPr/>
            </a:pPr>
            <a:endParaRPr lang="x-none" altLang="pt-BR" sz="800" dirty="0" smtClean="0">
              <a:latin typeface="Century Schoolbook L" charset="0"/>
            </a:endParaRPr>
          </a:p>
          <a:p>
            <a:pPr algn="just">
              <a:defRPr/>
            </a:pPr>
            <a:r>
              <a:rPr lang="x-none" altLang="pt-BR" dirty="0" smtClean="0">
                <a:latin typeface="Century Schoolbook L" charset="0"/>
              </a:rPr>
              <a:t>Escreva </a:t>
            </a:r>
            <a:r>
              <a:rPr lang="pt-BR" dirty="0" smtClean="0">
                <a:latin typeface="Century Schoolbook L" charset="0"/>
              </a:rPr>
              <a:t> </a:t>
            </a:r>
            <a:r>
              <a:rPr lang="x-none" altLang="pt-BR" dirty="0" smtClean="0">
                <a:latin typeface="Century Schoolbook L" charset="0"/>
              </a:rPr>
              <a:t>este </a:t>
            </a:r>
            <a:r>
              <a:rPr lang="x-none" altLang="pt-BR" i="1" dirty="0" smtClean="0">
                <a:latin typeface="Century Schoolbook L" charset="0"/>
              </a:rPr>
              <a:t>loop</a:t>
            </a:r>
            <a:r>
              <a:rPr lang="x-none" altLang="pt-BR" dirty="0" smtClean="0">
                <a:latin typeface="Century Schoolbook L" charset="0"/>
              </a:rPr>
              <a:t> </a:t>
            </a:r>
            <a:r>
              <a:rPr lang="pt-BR" dirty="0" smtClean="0">
                <a:latin typeface="Century Schoolbook L" charset="0"/>
              </a:rPr>
              <a:t>em MIPS, considerando as variáveis i, j e k nos registradores $s3, $s4 e $s5, e o endereço-base do </a:t>
            </a:r>
            <a:r>
              <a:rPr lang="pt-BR" i="1" dirty="0" err="1" smtClean="0">
                <a:latin typeface="Century Schoolbook L" charset="0"/>
              </a:rPr>
              <a:t>array</a:t>
            </a:r>
            <a:r>
              <a:rPr lang="pt-BR" dirty="0" smtClean="0">
                <a:latin typeface="Century Schoolbook L" charset="0"/>
              </a:rPr>
              <a:t> </a:t>
            </a:r>
            <a:r>
              <a:rPr lang="x-none" altLang="pt-BR" i="1" dirty="0" err="1" smtClean="0">
                <a:latin typeface="Century Schoolbook L" charset="0"/>
              </a:rPr>
              <a:t>V</a:t>
            </a:r>
            <a:r>
              <a:rPr lang="pt-BR" dirty="0" smtClean="0">
                <a:latin typeface="Century Schoolbook L" charset="0"/>
              </a:rPr>
              <a:t>[ ] em $s6</a:t>
            </a:r>
            <a:endParaRPr lang="pt-BR" dirty="0">
              <a:latin typeface="Century Schoolbook L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Instruções de repetição</a:t>
            </a:r>
          </a:p>
        </p:txBody>
      </p:sp>
      <p:sp>
        <p:nvSpPr>
          <p:cNvPr id="43011" name="Espaço Reservado para Conteúdo 2"/>
          <p:cNvSpPr>
            <a:spLocks noGrp="1"/>
          </p:cNvSpPr>
          <p:nvPr>
            <p:ph idx="1"/>
          </p:nvPr>
        </p:nvSpPr>
        <p:spPr>
          <a:xfrm>
            <a:off x="957580" y="1644015"/>
            <a:ext cx="8028940" cy="4377055"/>
          </a:xfrm>
        </p:spPr>
        <p:txBody>
          <a:bodyPr>
            <a:normAutofit/>
          </a:bodyPr>
          <a:lstStyle/>
          <a:p>
            <a:pPr>
              <a:buFontTx/>
              <a:buNone/>
              <a:defRPr/>
            </a:pPr>
            <a:r>
              <a:rPr lang="pt-BR" b="0" dirty="0" smtClean="0">
                <a:latin typeface="Century Schoolbook L" charset="0"/>
              </a:rPr>
              <a:t>Loop: </a:t>
            </a:r>
            <a:r>
              <a:rPr lang="pt-BR" b="0" dirty="0" err="1" smtClean="0">
                <a:latin typeface="Century Schoolbook L" charset="0"/>
              </a:rPr>
              <a:t>add</a:t>
            </a:r>
            <a:r>
              <a:rPr lang="pt-BR" b="0" dirty="0" smtClean="0">
                <a:latin typeface="Century Schoolbook L" charset="0"/>
              </a:rPr>
              <a:t> $t1, $s3, $s3	   # $t1 recebe 2*i</a:t>
            </a:r>
            <a:endParaRPr lang="pt-BR" b="0" dirty="0" smtClean="0">
              <a:latin typeface="Century Schoolbook L" charset="0"/>
            </a:endParaRPr>
          </a:p>
          <a:p>
            <a:pPr marL="1265555">
              <a:buFontTx/>
              <a:buNone/>
              <a:defRPr/>
            </a:pPr>
            <a:r>
              <a:rPr lang="pt-BR" b="0" dirty="0" err="1" smtClean="0">
                <a:latin typeface="Century Schoolbook L" charset="0"/>
              </a:rPr>
              <a:t>add</a:t>
            </a:r>
            <a:r>
              <a:rPr lang="pt-BR" b="0" dirty="0" smtClean="0">
                <a:latin typeface="Century Schoolbook L" charset="0"/>
              </a:rPr>
              <a:t> $t1, $t1, $t1	   # $t1 recebe 4*i</a:t>
            </a:r>
            <a:endParaRPr lang="pt-BR" b="0" dirty="0" smtClean="0">
              <a:latin typeface="Century Schoolbook L" charset="0"/>
            </a:endParaRPr>
          </a:p>
          <a:p>
            <a:pPr marL="1265555">
              <a:buFontTx/>
              <a:buNone/>
              <a:defRPr/>
            </a:pPr>
            <a:r>
              <a:rPr lang="pt-BR" b="0" dirty="0" err="1" smtClean="0">
                <a:latin typeface="Century Schoolbook L" charset="0"/>
              </a:rPr>
              <a:t>add</a:t>
            </a:r>
            <a:r>
              <a:rPr lang="pt-BR" b="0" dirty="0" smtClean="0">
                <a:latin typeface="Century Schoolbook L" charset="0"/>
              </a:rPr>
              <a:t> $t1, $t1, $s6	   # $t1 recebe end. de </a:t>
            </a:r>
            <a:r>
              <a:rPr lang="x-none" altLang="pt-BR" b="0" dirty="0" err="1" smtClean="0">
                <a:latin typeface="Century Schoolbook L" charset="0"/>
              </a:rPr>
              <a:t>V</a:t>
            </a:r>
            <a:r>
              <a:rPr lang="pt-BR" b="0" dirty="0" smtClean="0">
                <a:latin typeface="Century Schoolbook L" charset="0"/>
              </a:rPr>
              <a:t>[i]</a:t>
            </a:r>
            <a:endParaRPr lang="pt-BR" b="0" dirty="0" smtClean="0">
              <a:latin typeface="Century Schoolbook L" charset="0"/>
            </a:endParaRPr>
          </a:p>
          <a:p>
            <a:pPr marL="1265555">
              <a:buFontTx/>
              <a:buNone/>
              <a:defRPr/>
            </a:pPr>
            <a:r>
              <a:rPr lang="pt-BR" b="0" dirty="0" err="1" smtClean="0">
                <a:latin typeface="Century Schoolbook L" charset="0"/>
              </a:rPr>
              <a:t>lw</a:t>
            </a:r>
            <a:r>
              <a:rPr lang="pt-BR" b="0" dirty="0" smtClean="0">
                <a:latin typeface="Century Schoolbook L" charset="0"/>
              </a:rPr>
              <a:t> $t0, 0($t1)	   # $t0 recebe </a:t>
            </a:r>
            <a:r>
              <a:rPr lang="x-none" altLang="pt-BR" b="0" dirty="0" err="1" smtClean="0">
                <a:latin typeface="Century Schoolbook L" charset="0"/>
              </a:rPr>
              <a:t>V</a:t>
            </a:r>
            <a:r>
              <a:rPr lang="pt-BR" b="0" dirty="0" smtClean="0">
                <a:latin typeface="Century Schoolbook L" charset="0"/>
              </a:rPr>
              <a:t>[i]</a:t>
            </a:r>
            <a:endParaRPr lang="pt-BR" b="0" dirty="0" smtClean="0">
              <a:latin typeface="Century Schoolbook L" charset="0"/>
            </a:endParaRPr>
          </a:p>
          <a:p>
            <a:pPr marL="1265555">
              <a:buFontTx/>
              <a:buNone/>
              <a:defRPr/>
            </a:pPr>
            <a:r>
              <a:rPr lang="pt-BR" b="0" dirty="0" err="1" smtClean="0">
                <a:latin typeface="Century Schoolbook L" charset="0"/>
              </a:rPr>
              <a:t>bne</a:t>
            </a:r>
            <a:r>
              <a:rPr lang="pt-BR" b="0" dirty="0" smtClean="0">
                <a:latin typeface="Century Schoolbook L" charset="0"/>
              </a:rPr>
              <a:t> $t0, $s5, </a:t>
            </a:r>
            <a:r>
              <a:rPr lang="pt-BR" b="0" dirty="0" err="1" smtClean="0">
                <a:latin typeface="Century Schoolbook L" charset="0"/>
              </a:rPr>
              <a:t>Exit   </a:t>
            </a:r>
            <a:r>
              <a:rPr lang="pt-BR" b="0" dirty="0" smtClean="0">
                <a:latin typeface="Century Schoolbook L" charset="0"/>
              </a:rPr>
              <a:t># </a:t>
            </a:r>
            <a:r>
              <a:rPr lang="pt-BR" b="0" dirty="0" err="1" smtClean="0">
                <a:latin typeface="Century Schoolbook L" charset="0"/>
              </a:rPr>
              <a:t>exit</a:t>
            </a:r>
            <a:r>
              <a:rPr lang="pt-BR" b="0" dirty="0" smtClean="0">
                <a:latin typeface="Century Schoolbook L" charset="0"/>
              </a:rPr>
              <a:t> se </a:t>
            </a:r>
            <a:r>
              <a:rPr lang="x-none" altLang="pt-BR" b="0" dirty="0" err="1" smtClean="0">
                <a:latin typeface="Century Schoolbook L" charset="0"/>
              </a:rPr>
              <a:t>V</a:t>
            </a:r>
            <a:r>
              <a:rPr lang="pt-BR" b="0" dirty="0" smtClean="0">
                <a:latin typeface="Century Schoolbook L" charset="0"/>
              </a:rPr>
              <a:t>[i] </a:t>
            </a:r>
            <a:r>
              <a:rPr lang="pt-BR" b="0" dirty="0" smtClean="0">
                <a:latin typeface="Century Schoolbook L" charset="0"/>
                <a:cs typeface="Times New Roman" pitchFamily="18" charset="0"/>
              </a:rPr>
              <a:t>≠ k</a:t>
            </a:r>
            <a:endParaRPr lang="pt-BR" b="0" dirty="0" smtClean="0">
              <a:latin typeface="Century Schoolbook L" charset="0"/>
            </a:endParaRPr>
          </a:p>
          <a:p>
            <a:pPr marL="1265555">
              <a:buFontTx/>
              <a:buNone/>
              <a:defRPr/>
            </a:pPr>
            <a:r>
              <a:rPr lang="pt-BR" b="0" dirty="0" err="1" smtClean="0">
                <a:latin typeface="Century Schoolbook L" charset="0"/>
              </a:rPr>
              <a:t>add</a:t>
            </a:r>
            <a:r>
              <a:rPr lang="pt-BR" b="0" dirty="0" smtClean="0">
                <a:latin typeface="Century Schoolbook L" charset="0"/>
              </a:rPr>
              <a:t> $s3, $s3, $s4	   # i recebe i + j</a:t>
            </a:r>
            <a:endParaRPr lang="pt-BR" b="0" dirty="0" smtClean="0">
              <a:latin typeface="Century Schoolbook L" charset="0"/>
            </a:endParaRPr>
          </a:p>
          <a:p>
            <a:pPr marL="1265555">
              <a:buFontTx/>
              <a:buNone/>
              <a:defRPr/>
            </a:pPr>
            <a:r>
              <a:rPr lang="pt-BR" b="0" dirty="0" smtClean="0">
                <a:latin typeface="Century Schoolbook L" charset="0"/>
              </a:rPr>
              <a:t>j Loop		   # desvia para Loop</a:t>
            </a:r>
            <a:endParaRPr lang="pt-BR" b="0" dirty="0" smtClean="0">
              <a:latin typeface="Century Schoolbook L" charset="0"/>
            </a:endParaRPr>
          </a:p>
          <a:p>
            <a:pPr marL="1265555">
              <a:buFontTx/>
              <a:buNone/>
              <a:defRPr/>
            </a:pPr>
            <a:r>
              <a:rPr lang="pt-BR" b="0" dirty="0" err="1" smtClean="0">
                <a:latin typeface="Century Schoolbook L" charset="0"/>
              </a:rPr>
              <a:t>Exit</a:t>
            </a:r>
            <a:r>
              <a:rPr lang="pt-BR" b="0" dirty="0" smtClean="0">
                <a:latin typeface="Century Schoolbook L" charset="0"/>
              </a:rPr>
              <a:t>:			   # fim</a:t>
            </a:r>
            <a:endParaRPr>
              <a:latin typeface="Century Schoolbook L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mtClean="0"/>
              <a:t>Teste de igualdade e desigualdade</a:t>
            </a:r>
          </a:p>
        </p:txBody>
      </p:sp>
      <p:sp>
        <p:nvSpPr>
          <p:cNvPr id="45059" name="Espaço Reservado para Conteúdo 2"/>
          <p:cNvSpPr>
            <a:spLocks noGrp="1"/>
          </p:cNvSpPr>
          <p:nvPr>
            <p:ph idx="1"/>
          </p:nvPr>
        </p:nvSpPr>
        <p:spPr>
          <a:xfrm>
            <a:off x="1142976" y="1557358"/>
            <a:ext cx="7498080" cy="4800600"/>
          </a:xfrm>
        </p:spPr>
        <p:txBody>
          <a:bodyPr/>
          <a:lstStyle/>
          <a:p>
            <a:pPr algn="just"/>
            <a:r>
              <a:rPr lang="pt-BR" dirty="0" smtClean="0"/>
              <a:t>Testes de condição geralmente fazem testes de igualdade ou desigualdade, verificando se o valor assumido por uma variável é menor ou maior do que um outro valor.</a:t>
            </a:r>
            <a:endParaRPr lang="pt-BR" dirty="0" smtClean="0"/>
          </a:p>
          <a:p>
            <a:pPr algn="just"/>
            <a:r>
              <a:rPr lang="pt-BR" dirty="0" smtClean="0"/>
              <a:t>Em MIPS é utilizada a instrução ‘</a:t>
            </a:r>
            <a:r>
              <a:rPr lang="pt-BR" b="1" i="1" dirty="0" err="1" smtClean="0"/>
              <a:t>slt</a:t>
            </a:r>
            <a:r>
              <a:rPr lang="pt-BR" dirty="0" smtClean="0"/>
              <a:t>’, que compara o valor armazenado em dois registradores e armazena o valor 1 em um terceiro registrador se o valor do primeiro registrador for menor do que o valor do segundo; caso contrário, armazena 0 no terceiro registrador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mtClean="0"/>
              <a:t>Teste de igualdade e desigualdade</a:t>
            </a:r>
          </a:p>
        </p:txBody>
      </p:sp>
      <p:sp>
        <p:nvSpPr>
          <p:cNvPr id="46083" name="Espaço Reservado para Conteúdo 2"/>
          <p:cNvSpPr>
            <a:spLocks noGrp="1"/>
          </p:cNvSpPr>
          <p:nvPr>
            <p:ph idx="1"/>
          </p:nvPr>
        </p:nvSpPr>
        <p:spPr>
          <a:xfrm>
            <a:off x="1142976" y="1557358"/>
            <a:ext cx="7498080" cy="4800600"/>
          </a:xfrm>
        </p:spPr>
        <p:txBody>
          <a:bodyPr/>
          <a:lstStyle/>
          <a:p>
            <a:r>
              <a:rPr lang="pt-BR" dirty="0" smtClean="0"/>
              <a:t>Exemplo:</a:t>
            </a:r>
            <a:endParaRPr lang="pt-BR" dirty="0" smtClean="0"/>
          </a:p>
          <a:p>
            <a:pPr>
              <a:buFontTx/>
              <a:buNone/>
            </a:pPr>
            <a:r>
              <a:rPr lang="pt-BR" dirty="0" err="1" smtClean="0"/>
              <a:t>slt</a:t>
            </a:r>
            <a:r>
              <a:rPr lang="pt-BR" dirty="0" smtClean="0"/>
              <a:t> $t0, $s3, $s4	</a:t>
            </a:r>
            <a:r>
              <a:rPr lang="pt-BR" dirty="0" smtClean="0">
                <a:cs typeface="Times New Roman" pitchFamily="18" charset="0"/>
              </a:rPr>
              <a:t># $t0 recebe 1 se $s3 &lt; $s4</a:t>
            </a:r>
            <a:endParaRPr lang="pt-BR" dirty="0" smtClean="0"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pt-BR" dirty="0" smtClean="0"/>
              <a:t>				# $t0 recebe 0 se $s3 ≥ $s4</a:t>
            </a:r>
            <a:endParaRPr lang="pt-BR" dirty="0" smtClean="0"/>
          </a:p>
          <a:p>
            <a:endParaRPr lang="pt-BR" sz="1200" dirty="0" smtClean="0"/>
          </a:p>
          <a:p>
            <a:pPr algn="just"/>
            <a:r>
              <a:rPr lang="pt-BR" dirty="0" smtClean="0"/>
              <a:t>Exercício: qual o código para testar uma se uma variável ‘</a:t>
            </a:r>
            <a:r>
              <a:rPr lang="pt-BR" i="1" dirty="0" smtClean="0"/>
              <a:t>a</a:t>
            </a:r>
            <a:r>
              <a:rPr lang="pt-BR" dirty="0" smtClean="0"/>
              <a:t>’, armazenada em $s0, é menor do que uma variável ‘</a:t>
            </a:r>
            <a:r>
              <a:rPr lang="pt-BR" i="1" dirty="0" smtClean="0"/>
              <a:t>b</a:t>
            </a:r>
            <a:r>
              <a:rPr lang="pt-BR" dirty="0" smtClean="0"/>
              <a:t>’, armazenada em $s1, e se for menor, desviar para um </a:t>
            </a:r>
            <a:r>
              <a:rPr lang="pt-BR" i="1" dirty="0" err="1" smtClean="0"/>
              <a:t>label</a:t>
            </a:r>
            <a:r>
              <a:rPr lang="pt-BR" i="1" dirty="0" smtClean="0"/>
              <a:t> </a:t>
            </a:r>
            <a:r>
              <a:rPr lang="pt-BR" dirty="0" smtClean="0"/>
              <a:t>‘</a:t>
            </a:r>
            <a:r>
              <a:rPr lang="pt-BR" dirty="0" err="1" smtClean="0"/>
              <a:t>Less</a:t>
            </a:r>
            <a:r>
              <a:rPr lang="pt-BR" dirty="0" smtClean="0"/>
              <a:t>’?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mtClean="0"/>
              <a:t>Teste de igualdade e desigualdade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00125" y="1642745"/>
            <a:ext cx="7929880" cy="4785360"/>
          </a:xfrm>
        </p:spPr>
        <p:txBody>
          <a:bodyPr>
            <a:normAutofit fontScale="90000" lnSpcReduction="10000"/>
          </a:bodyPr>
          <a:lstStyle/>
          <a:p>
            <a:pPr algn="just">
              <a:defRPr/>
            </a:pPr>
            <a:r>
              <a:rPr lang="pt-BR" b="0" dirty="0" smtClean="0"/>
              <a:t>Resposta:</a:t>
            </a:r>
            <a:endParaRPr lang="pt-BR" b="0" dirty="0" smtClean="0"/>
          </a:p>
          <a:p>
            <a:pPr marL="640080" lvl="1" indent="-367030" algn="just">
              <a:buFontTx/>
              <a:buNone/>
              <a:defRPr/>
            </a:pPr>
            <a:r>
              <a:rPr lang="pt-BR" sz="2400" dirty="0" err="1" smtClean="0"/>
              <a:t>slt</a:t>
            </a:r>
            <a:r>
              <a:rPr lang="pt-BR" sz="2400" dirty="0" smtClean="0"/>
              <a:t> $t0, $s0, $s1	    # reg. $t0 recebe 1 se </a:t>
            </a:r>
            <a:r>
              <a:rPr lang="x-none" altLang="pt-BR" sz="2400" dirty="0" smtClean="0"/>
              <a:t>					             </a:t>
            </a:r>
            <a:r>
              <a:rPr lang="pt-BR" sz="2400" dirty="0" smtClean="0"/>
              <a:t>$s0 &lt; $s1</a:t>
            </a:r>
            <a:endParaRPr lang="pt-BR" sz="2400" dirty="0" smtClean="0"/>
          </a:p>
          <a:p>
            <a:pPr marL="640080" lvl="1" indent="-367030" algn="just">
              <a:buFontTx/>
              <a:buNone/>
              <a:defRPr/>
            </a:pPr>
            <a:r>
              <a:rPr lang="pt-BR" sz="2400" dirty="0" err="1" smtClean="0"/>
              <a:t>bne</a:t>
            </a:r>
            <a:r>
              <a:rPr lang="pt-BR" sz="2400" dirty="0" smtClean="0"/>
              <a:t> $t0, $zero, </a:t>
            </a:r>
            <a:r>
              <a:rPr lang="pt-BR" sz="2400" dirty="0" err="1" smtClean="0"/>
              <a:t>Less</a:t>
            </a:r>
            <a:r>
              <a:rPr lang="pt-BR" dirty="0" smtClean="0"/>
              <a:t>   </a:t>
            </a:r>
            <a:r>
              <a:rPr lang="pt-BR" sz="2400" dirty="0" smtClean="0"/>
              <a:t># desvia para </a:t>
            </a:r>
            <a:r>
              <a:rPr lang="pt-BR" sz="2400" dirty="0" err="1" smtClean="0"/>
              <a:t>Less</a:t>
            </a:r>
            <a:r>
              <a:rPr lang="pt-BR" sz="2400" dirty="0" smtClean="0"/>
              <a:t> se $t0 </a:t>
            </a:r>
            <a:r>
              <a:rPr lang="pt-BR" sz="2400" dirty="0" smtClean="0">
                <a:cs typeface="Times New Roman" pitchFamily="18" charset="0"/>
              </a:rPr>
              <a:t>≠ 0</a:t>
            </a:r>
            <a:endParaRPr lang="pt-BR" sz="2400" dirty="0" smtClean="0">
              <a:cs typeface="Times New Roman" pitchFamily="18" charset="0"/>
            </a:endParaRPr>
          </a:p>
          <a:p>
            <a:pPr marL="450850" lvl="1" algn="just">
              <a:buFontTx/>
              <a:buNone/>
              <a:defRPr/>
            </a:pPr>
            <a:r>
              <a:rPr lang="pt-BR" sz="2400" dirty="0" err="1" smtClean="0">
                <a:cs typeface="Times New Roman" pitchFamily="18" charset="0"/>
              </a:rPr>
              <a:t>Less</a:t>
            </a:r>
            <a:r>
              <a:rPr lang="pt-BR" sz="2400" dirty="0" smtClean="0">
                <a:cs typeface="Times New Roman" pitchFamily="18" charset="0"/>
              </a:rPr>
              <a:t>: ...		      # instruções caso o desvio seja 				tomado</a:t>
            </a:r>
            <a:endParaRPr lang="pt-BR" sz="2400" dirty="0" smtClean="0">
              <a:cs typeface="Times New Roman" pitchFamily="18" charset="0"/>
            </a:endParaRPr>
          </a:p>
          <a:p>
            <a:pPr marL="450850" lvl="1" algn="just">
              <a:buFontTx/>
              <a:buNone/>
              <a:defRPr/>
            </a:pPr>
            <a:endParaRPr lang="pt-BR" sz="2400" dirty="0" smtClean="0">
              <a:cs typeface="Times New Roman" pitchFamily="18" charset="0"/>
            </a:endParaRPr>
          </a:p>
          <a:p>
            <a:pPr marL="228600" lvl="1" indent="-53975" algn="just">
              <a:buFontTx/>
              <a:buNone/>
              <a:defRPr/>
            </a:pPr>
            <a:r>
              <a:rPr lang="pt-BR" sz="2400" dirty="0" smtClean="0">
                <a:cs typeface="Times New Roman" pitchFamily="18" charset="0"/>
              </a:rPr>
              <a:t>Exercício: escreva um algoritmo em MIPS equivalente a estrutura (considerando x em $s0 e y em $s1): </a:t>
            </a:r>
            <a:endParaRPr lang="pt-BR" sz="2400" dirty="0" smtClean="0">
              <a:cs typeface="Times New Roman" pitchFamily="18" charset="0"/>
            </a:endParaRPr>
          </a:p>
          <a:p>
            <a:pPr marL="228600" lvl="1" indent="-53975" algn="just">
              <a:buFontTx/>
              <a:buNone/>
              <a:defRPr/>
            </a:pPr>
            <a:r>
              <a:rPr lang="pt-BR" sz="2400" dirty="0" smtClean="0">
                <a:cs typeface="Times New Roman" pitchFamily="18" charset="0"/>
              </a:rPr>
              <a:t>			se x &gt; y</a:t>
            </a:r>
            <a:endParaRPr lang="pt-BR" sz="2400" dirty="0" smtClean="0">
              <a:cs typeface="Times New Roman" pitchFamily="18" charset="0"/>
            </a:endParaRPr>
          </a:p>
          <a:p>
            <a:pPr marL="450850" lvl="1" algn="just">
              <a:buFontTx/>
              <a:buNone/>
              <a:defRPr/>
            </a:pPr>
            <a:r>
              <a:rPr lang="pt-BR" sz="2400" dirty="0" smtClean="0">
                <a:cs typeface="Times New Roman" pitchFamily="18" charset="0"/>
              </a:rPr>
              <a:t>			    x </a:t>
            </a:r>
            <a:r>
              <a:rPr lang="pt-BR" sz="2400" dirty="0" smtClean="0">
                <a:cs typeface="Times New Roman" pitchFamily="18" charset="0"/>
                <a:sym typeface="Symbol" pitchFamily="18" charset="2"/>
              </a:rPr>
              <a:t> x + y;</a:t>
            </a:r>
            <a:endParaRPr lang="pt-BR" sz="2400" dirty="0" smtClean="0">
              <a:cs typeface="Times New Roman" pitchFamily="18" charset="0"/>
              <a:sym typeface="Symbol" pitchFamily="18" charset="2"/>
            </a:endParaRPr>
          </a:p>
          <a:p>
            <a:pPr marL="450850" lvl="1" algn="just">
              <a:buFontTx/>
              <a:buNone/>
              <a:defRPr/>
            </a:pPr>
            <a:r>
              <a:rPr lang="pt-BR" sz="2400" dirty="0" smtClean="0">
                <a:cs typeface="Times New Roman" pitchFamily="18" charset="0"/>
                <a:sym typeface="Symbol" pitchFamily="18" charset="2"/>
              </a:rPr>
              <a:t>			    senão</a:t>
            </a:r>
            <a:endParaRPr lang="pt-BR" sz="2400" dirty="0" smtClean="0">
              <a:cs typeface="Times New Roman" pitchFamily="18" charset="0"/>
              <a:sym typeface="Symbol" pitchFamily="18" charset="2"/>
            </a:endParaRPr>
          </a:p>
          <a:p>
            <a:pPr marL="450850" lvl="1" algn="just">
              <a:buFontTx/>
              <a:buNone/>
              <a:defRPr/>
            </a:pPr>
            <a:r>
              <a:rPr lang="pt-BR" sz="2400" dirty="0" smtClean="0">
                <a:cs typeface="Times New Roman" pitchFamily="18" charset="0"/>
                <a:sym typeface="Symbol" pitchFamily="18" charset="2"/>
              </a:rPr>
              <a:t>                        y  y – x;</a:t>
            </a:r>
            <a:endParaRPr lang="pt-BR" sz="2400" dirty="0" smtClean="0">
              <a:cs typeface="Times New Roman" pitchFamily="18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mtClean="0"/>
              <a:t>Operandos Imediatos ou Constantes</a:t>
            </a:r>
          </a:p>
        </p:txBody>
      </p:sp>
      <p:sp>
        <p:nvSpPr>
          <p:cNvPr id="48131" name="Espaço Reservado para Conteúdo 2"/>
          <p:cNvSpPr>
            <a:spLocks noGrp="1"/>
          </p:cNvSpPr>
          <p:nvPr>
            <p:ph idx="1"/>
          </p:nvPr>
        </p:nvSpPr>
        <p:spPr>
          <a:xfrm>
            <a:off x="1071591" y="1643050"/>
            <a:ext cx="7643813" cy="3233738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</a:pPr>
            <a:r>
              <a:rPr lang="pt-BR" dirty="0" smtClean="0"/>
              <a:t>A utilização de valores constantes é comum em várias estruturas de dados, como o incremento de um índice de um </a:t>
            </a:r>
            <a:r>
              <a:rPr lang="pt-BR" i="1" dirty="0" err="1" smtClean="0"/>
              <a:t>array</a:t>
            </a:r>
            <a:r>
              <a:rPr lang="pt-BR" dirty="0" smtClean="0"/>
              <a:t>, o número de iterações de um </a:t>
            </a:r>
            <a:r>
              <a:rPr lang="pt-BR" i="1" dirty="0" smtClean="0"/>
              <a:t>loop</a:t>
            </a:r>
            <a:r>
              <a:rPr lang="pt-BR" dirty="0" smtClean="0"/>
              <a:t>, etc.</a:t>
            </a:r>
            <a:endParaRPr lang="pt-BR" dirty="0" smtClean="0"/>
          </a:p>
          <a:p>
            <a:pPr algn="just">
              <a:lnSpc>
                <a:spcPct val="110000"/>
              </a:lnSpc>
            </a:pPr>
            <a:r>
              <a:rPr lang="pt-BR" dirty="0" smtClean="0"/>
              <a:t>Estão disponíveis em MIPS instruções do tipo </a:t>
            </a:r>
            <a:r>
              <a:rPr lang="pt-BR" i="1" dirty="0" smtClean="0"/>
              <a:t>I</a:t>
            </a:r>
            <a:r>
              <a:rPr lang="pt-BR" dirty="0" smtClean="0"/>
              <a:t> onde um dos </a:t>
            </a:r>
            <a:r>
              <a:rPr lang="pt-BR" dirty="0" err="1" smtClean="0"/>
              <a:t>operandos</a:t>
            </a:r>
            <a:r>
              <a:rPr lang="pt-BR" dirty="0" smtClean="0"/>
              <a:t> pode ser representado na forma de um valor constante, de até 16 bits, mantido dentro da própria instrução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643043" y="4929198"/>
          <a:ext cx="6929485" cy="11430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4914"/>
                <a:gridCol w="1154914"/>
                <a:gridCol w="1154914"/>
                <a:gridCol w="3464743"/>
              </a:tblGrid>
              <a:tr h="571504">
                <a:tc>
                  <a:txBody>
                    <a:bodyPr/>
                    <a:lstStyle/>
                    <a:p>
                      <a:r>
                        <a:rPr lang="pt-BR" sz="2800" b="1" dirty="0" err="1" smtClean="0">
                          <a:latin typeface="+mn-lt"/>
                        </a:rPr>
                        <a:t>op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800" b="1" dirty="0" err="1" smtClean="0">
                          <a:latin typeface="+mn-lt"/>
                        </a:rPr>
                        <a:t>rs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800" b="1" dirty="0" err="1" smtClean="0">
                          <a:latin typeface="+mn-lt"/>
                        </a:rPr>
                        <a:t>rt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800" b="1" dirty="0" smtClean="0">
                          <a:latin typeface="+mn-lt"/>
                        </a:rPr>
                        <a:t>imediato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4">
                <a:tc>
                  <a:txBody>
                    <a:bodyPr/>
                    <a:lstStyle/>
                    <a:p>
                      <a:r>
                        <a:rPr lang="pt-BR" sz="2800" b="1" dirty="0" smtClean="0">
                          <a:latin typeface="+mn-lt"/>
                        </a:rPr>
                        <a:t>6 bits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2800" b="1" dirty="0" smtClean="0">
                          <a:latin typeface="+mn-lt"/>
                        </a:rPr>
                        <a:t>5 bits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2800" b="1" dirty="0" smtClean="0">
                          <a:latin typeface="+mn-lt"/>
                        </a:rPr>
                        <a:t>5 bits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2800" b="1" dirty="0" smtClean="0">
                          <a:latin typeface="+mn-lt"/>
                        </a:rPr>
                        <a:t>16 bits</a:t>
                      </a:r>
                      <a:endParaRPr lang="pt-BR" sz="2800" b="1" dirty="0">
                        <a:latin typeface="+mn-lt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Princípio de projeto 4</a:t>
            </a:r>
          </a:p>
        </p:txBody>
      </p:sp>
      <p:sp>
        <p:nvSpPr>
          <p:cNvPr id="49155" name="Espaço Reservado para Conteúdo 2"/>
          <p:cNvSpPr>
            <a:spLocks noGrp="1"/>
          </p:cNvSpPr>
          <p:nvPr>
            <p:ph idx="1"/>
          </p:nvPr>
        </p:nvSpPr>
        <p:spPr>
          <a:xfrm>
            <a:off x="1071538" y="1447800"/>
            <a:ext cx="7498080" cy="4800600"/>
          </a:xfrm>
        </p:spPr>
        <p:txBody>
          <a:bodyPr/>
          <a:lstStyle/>
          <a:p>
            <a:pPr algn="just"/>
            <a:r>
              <a:rPr lang="pt-BR" sz="4000" dirty="0" smtClean="0"/>
              <a:t>“Torne o caso comum mais rápido”</a:t>
            </a:r>
            <a:endParaRPr lang="pt-BR" sz="4000" dirty="0" smtClean="0"/>
          </a:p>
          <a:p>
            <a:pPr algn="just"/>
            <a:endParaRPr lang="pt-BR" sz="900" dirty="0" smtClean="0"/>
          </a:p>
          <a:p>
            <a:pPr algn="just"/>
            <a:r>
              <a:rPr lang="pt-BR" dirty="0" smtClean="0"/>
              <a:t>A utilização de </a:t>
            </a:r>
            <a:r>
              <a:rPr lang="pt-BR" dirty="0" err="1" smtClean="0"/>
              <a:t>operandos</a:t>
            </a:r>
            <a:r>
              <a:rPr lang="pt-BR" dirty="0" smtClean="0"/>
              <a:t> imediatos ocorre com tanta </a:t>
            </a:r>
            <a:r>
              <a:rPr lang="pt-BR" dirty="0" err="1" smtClean="0"/>
              <a:t>frequência</a:t>
            </a:r>
            <a:r>
              <a:rPr lang="pt-BR" dirty="0" smtClean="0"/>
              <a:t> em linguagens de montagem que a melhor decisão de projeto é tratá-los como um caso comum, e não como instruções especiais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mtClean="0"/>
              <a:t>Operandos Imediatos ou Constantes</a:t>
            </a:r>
          </a:p>
        </p:txBody>
      </p:sp>
      <p:sp>
        <p:nvSpPr>
          <p:cNvPr id="50179" name="Espaço Reservado para Conteúdo 2"/>
          <p:cNvSpPr>
            <a:spLocks noGrp="1"/>
          </p:cNvSpPr>
          <p:nvPr>
            <p:ph idx="1"/>
          </p:nvPr>
        </p:nvSpPr>
        <p:spPr>
          <a:xfrm>
            <a:off x="1071539" y="1785926"/>
            <a:ext cx="7715304" cy="4519612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0000"/>
              </a:lnSpc>
            </a:pPr>
            <a:r>
              <a:rPr lang="pt-BR" dirty="0" smtClean="0"/>
              <a:t>Como em alguns casos são necessárias constantes maiores do que o limite de 16 bits do campo, o MIPS inclui a instrução </a:t>
            </a:r>
            <a:r>
              <a:rPr lang="pt-BR" dirty="0" err="1" smtClean="0"/>
              <a:t>lui</a:t>
            </a:r>
            <a:r>
              <a:rPr lang="pt-BR" dirty="0" smtClean="0"/>
              <a:t> (</a:t>
            </a:r>
            <a:r>
              <a:rPr lang="pt-BR" i="1" dirty="0" err="1" smtClean="0"/>
              <a:t>load</a:t>
            </a:r>
            <a:r>
              <a:rPr lang="pt-BR" i="1" dirty="0" smtClean="0"/>
              <a:t> </a:t>
            </a:r>
            <a:r>
              <a:rPr lang="pt-BR" i="1" dirty="0" err="1" smtClean="0"/>
              <a:t>upper</a:t>
            </a:r>
            <a:r>
              <a:rPr lang="pt-BR" i="1" dirty="0" smtClean="0"/>
              <a:t> </a:t>
            </a:r>
            <a:r>
              <a:rPr lang="pt-BR" i="1" dirty="0" err="1" smtClean="0"/>
              <a:t>immediate</a:t>
            </a:r>
            <a:r>
              <a:rPr lang="pt-BR" dirty="0" smtClean="0"/>
              <a:t>), que carrega os 16 bits de ordem mais alta de uma constante em um registrador; </a:t>
            </a:r>
            <a:endParaRPr lang="pt-BR" dirty="0" smtClean="0"/>
          </a:p>
          <a:p>
            <a:pPr algn="just">
              <a:lnSpc>
                <a:spcPct val="110000"/>
              </a:lnSpc>
            </a:pPr>
            <a:r>
              <a:rPr lang="pt-BR" dirty="0" smtClean="0"/>
              <a:t>Neste caso é necessário a utilização de uma outra instrução para especificar os 16 bits de mais baixa ordem da constante</a:t>
            </a:r>
            <a:endParaRPr lang="pt-BR" dirty="0" smtClean="0"/>
          </a:p>
          <a:p>
            <a:pPr algn="just">
              <a:lnSpc>
                <a:spcPct val="110000"/>
              </a:lnSpc>
            </a:pPr>
            <a:r>
              <a:rPr lang="pt-BR" dirty="0" smtClean="0"/>
              <a:t>O registrador $</a:t>
            </a:r>
            <a:r>
              <a:rPr lang="pt-BR" dirty="0" err="1" smtClean="0"/>
              <a:t>at</a:t>
            </a:r>
            <a:r>
              <a:rPr lang="pt-BR" dirty="0" smtClean="0"/>
              <a:t> é mantido reservado para o montador para operações que ele precise “quebrar” constantes grandes em pedaços para depois remontá-las</a:t>
            </a:r>
            <a:endParaRPr lang="pt-BR" dirty="0" smtClean="0"/>
          </a:p>
          <a:p>
            <a:pPr algn="just">
              <a:lnSpc>
                <a:spcPct val="110000"/>
              </a:lnSpc>
            </a:pPr>
            <a:endParaRPr lang="pt-BR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err="1" smtClean="0"/>
              <a:t>Operandos</a:t>
            </a:r>
            <a:r>
              <a:rPr lang="pt-BR" dirty="0" smtClean="0"/>
              <a:t> Imediatos ou Constantes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1592" y="1714488"/>
            <a:ext cx="7786688" cy="4519613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defRPr/>
            </a:pPr>
            <a:r>
              <a:rPr lang="pt-BR" dirty="0" smtClean="0"/>
              <a:t>Exemplo: como carregar a constante binária de 32 bits 0000 0000 0011 1101 0000 1001 0000 0000 no registrador $s0?</a:t>
            </a:r>
            <a:endParaRPr lang="pt-BR" dirty="0" smtClean="0"/>
          </a:p>
          <a:p>
            <a:pPr indent="-17780">
              <a:lnSpc>
                <a:spcPct val="110000"/>
              </a:lnSpc>
              <a:buFontTx/>
              <a:buNone/>
              <a:defRPr/>
            </a:pPr>
            <a:r>
              <a:rPr lang="pt-BR" sz="2200" b="0" dirty="0" err="1" smtClean="0"/>
              <a:t>lui</a:t>
            </a:r>
            <a:r>
              <a:rPr lang="pt-BR" sz="2200" b="0" dirty="0" smtClean="0"/>
              <a:t> $s0, 61			# 61 decimal é igual a 0000 0000 				# 0011 1101 binário</a:t>
            </a:r>
            <a:endParaRPr lang="pt-BR" sz="2200" b="0" dirty="0" smtClean="0"/>
          </a:p>
          <a:p>
            <a:pPr indent="-17780">
              <a:lnSpc>
                <a:spcPct val="110000"/>
              </a:lnSpc>
              <a:buFontTx/>
              <a:buNone/>
              <a:defRPr/>
            </a:pPr>
            <a:r>
              <a:rPr lang="pt-BR" sz="2200" b="0" dirty="0" smtClean="0"/>
              <a:t>#após esta operação, o valor de $s0 é 0000 0000 0011 1101 0000 0000 0000 0000</a:t>
            </a:r>
            <a:endParaRPr lang="pt-BR" sz="2200" b="0" dirty="0" smtClean="0"/>
          </a:p>
          <a:p>
            <a:pPr indent="-17780">
              <a:lnSpc>
                <a:spcPct val="110000"/>
              </a:lnSpc>
              <a:buFontTx/>
              <a:buNone/>
              <a:defRPr/>
            </a:pPr>
            <a:r>
              <a:rPr lang="pt-BR" sz="2200" b="0" dirty="0" err="1" smtClean="0"/>
              <a:t>addi</a:t>
            </a:r>
            <a:r>
              <a:rPr lang="pt-BR" sz="2200" b="0" dirty="0" smtClean="0"/>
              <a:t> $s0, $s0, 2304 		# 2304 decimal é igual a 0000 					# 1001 0000 0000 binário</a:t>
            </a:r>
            <a:endParaRPr lang="pt-BR" sz="2200" b="0" dirty="0" smtClean="0"/>
          </a:p>
          <a:p>
            <a:pPr>
              <a:lnSpc>
                <a:spcPct val="110000"/>
              </a:lnSpc>
              <a:defRPr/>
            </a:pPr>
            <a:r>
              <a:rPr lang="pt-BR" sz="2200" b="0" dirty="0" smtClean="0"/>
              <a:t>Após a soma imediata, o valor armazenado em $s0 é 0000 0000 0011 1101 0000 1001 0000 0000</a:t>
            </a:r>
            <a:endParaRPr lang="pt-BR" sz="2200" b="0" dirty="0" smtClean="0"/>
          </a:p>
          <a:p>
            <a:pPr>
              <a:lnSpc>
                <a:spcPct val="110000"/>
              </a:lnSpc>
              <a:defRPr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MIPS</a:t>
            </a:r>
          </a:p>
        </p:txBody>
      </p:sp>
      <p:sp>
        <p:nvSpPr>
          <p:cNvPr id="6147" name="Espaço Reservado para Conteúdo 2"/>
          <p:cNvSpPr>
            <a:spLocks noGrp="1"/>
          </p:cNvSpPr>
          <p:nvPr>
            <p:ph idx="1"/>
          </p:nvPr>
        </p:nvSpPr>
        <p:spPr>
          <a:xfrm>
            <a:off x="1000153" y="1714488"/>
            <a:ext cx="7572375" cy="411480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Nas lições a seguir será adotado o padrão da arquitetura de 32 bits (apesar que também é utilizado em arquiteturas de 64 bits, com adaptações de endereçamento e tamanho de campos)</a:t>
            </a:r>
            <a:endParaRPr lang="pt-BR" dirty="0" smtClean="0"/>
          </a:p>
          <a:p>
            <a:pPr algn="just"/>
            <a:r>
              <a:rPr lang="pt-BR" dirty="0" smtClean="0"/>
              <a:t>A arquitetura MIPS segue os princípios básicos de um projeto de hardware. Estes princípios foram estabelecidos para, na criação de um novo hardware, que o resultado fosse o mais simples, eficiente e livre de falhas possível, com o menor custo necessário.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mtClean="0"/>
              <a:t>Operandos Imediatos ou Constantes</a:t>
            </a:r>
          </a:p>
        </p:txBody>
      </p:sp>
      <p:sp>
        <p:nvSpPr>
          <p:cNvPr id="52227" name="Espaço Reservado para Conteúdo 2"/>
          <p:cNvSpPr>
            <a:spLocks noGrp="1"/>
          </p:cNvSpPr>
          <p:nvPr>
            <p:ph idx="1"/>
          </p:nvPr>
        </p:nvSpPr>
        <p:spPr>
          <a:xfrm>
            <a:off x="1071591" y="1643050"/>
            <a:ext cx="7572375" cy="3233738"/>
          </a:xfrm>
        </p:spPr>
        <p:txBody>
          <a:bodyPr/>
          <a:lstStyle/>
          <a:p>
            <a:pPr algn="just"/>
            <a:r>
              <a:rPr lang="pt-BR" dirty="0" smtClean="0"/>
              <a:t>A operação de soma utilizando um dos </a:t>
            </a:r>
            <a:r>
              <a:rPr lang="pt-BR" dirty="0" err="1" smtClean="0"/>
              <a:t>operandos</a:t>
            </a:r>
            <a:r>
              <a:rPr lang="pt-BR" dirty="0" smtClean="0"/>
              <a:t> imediatos é feita através da instrução </a:t>
            </a:r>
            <a:r>
              <a:rPr lang="pt-BR" i="1" dirty="0" err="1" smtClean="0"/>
              <a:t>addi</a:t>
            </a:r>
            <a:r>
              <a:rPr lang="pt-BR" dirty="0" smtClean="0"/>
              <a:t> (mnemônico para </a:t>
            </a:r>
            <a:r>
              <a:rPr lang="pt-BR" i="1" dirty="0" err="1" smtClean="0"/>
              <a:t>add</a:t>
            </a:r>
            <a:r>
              <a:rPr lang="pt-BR" i="1" dirty="0" smtClean="0"/>
              <a:t> </a:t>
            </a:r>
            <a:r>
              <a:rPr lang="pt-BR" i="1" dirty="0" err="1" smtClean="0"/>
              <a:t>immediate</a:t>
            </a:r>
            <a:r>
              <a:rPr lang="pt-BR" dirty="0" smtClean="0"/>
              <a:t>), por exemplo:</a:t>
            </a:r>
            <a:endParaRPr lang="pt-BR" dirty="0" smtClean="0"/>
          </a:p>
          <a:p>
            <a:pPr algn="just">
              <a:buFontTx/>
              <a:buNone/>
            </a:pPr>
            <a:r>
              <a:rPr lang="pt-BR" sz="800" dirty="0" smtClean="0"/>
              <a:t>	</a:t>
            </a:r>
            <a:endParaRPr lang="pt-BR" sz="800" dirty="0" smtClean="0"/>
          </a:p>
          <a:p>
            <a:pPr algn="ctr">
              <a:buFontTx/>
              <a:buNone/>
            </a:pPr>
            <a:r>
              <a:rPr lang="pt-BR" b="0" dirty="0" err="1" smtClean="0"/>
              <a:t>addi</a:t>
            </a:r>
            <a:r>
              <a:rPr lang="pt-BR" b="0" dirty="0" smtClean="0"/>
              <a:t> $</a:t>
            </a:r>
            <a:r>
              <a:rPr lang="pt-BR" b="0" dirty="0" err="1" smtClean="0"/>
              <a:t>sp</a:t>
            </a:r>
            <a:r>
              <a:rPr lang="pt-BR" b="0" dirty="0" smtClean="0"/>
              <a:t>, $</a:t>
            </a:r>
            <a:r>
              <a:rPr lang="pt-BR" b="0" dirty="0" err="1" smtClean="0"/>
              <a:t>sp</a:t>
            </a:r>
            <a:r>
              <a:rPr lang="pt-BR" b="0" dirty="0" smtClean="0"/>
              <a:t>, 4		# $</a:t>
            </a:r>
            <a:r>
              <a:rPr lang="pt-BR" b="0" dirty="0" err="1" smtClean="0"/>
              <a:t>sp</a:t>
            </a:r>
            <a:r>
              <a:rPr lang="pt-BR" b="0" dirty="0" smtClean="0"/>
              <a:t> = $</a:t>
            </a:r>
            <a:r>
              <a:rPr lang="pt-BR" b="0" dirty="0" err="1" smtClean="0"/>
              <a:t>sp</a:t>
            </a:r>
            <a:r>
              <a:rPr lang="pt-BR" b="0" dirty="0" smtClean="0"/>
              <a:t> + 4</a:t>
            </a:r>
            <a:endParaRPr lang="pt-BR" b="0" dirty="0" smtClean="0"/>
          </a:p>
          <a:p>
            <a:pPr algn="just">
              <a:buFontTx/>
              <a:buNone/>
            </a:pPr>
            <a:endParaRPr lang="pt-BR" dirty="0" smtClean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28778" y="4019538"/>
          <a:ext cx="6929485" cy="11430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4914"/>
                <a:gridCol w="1154914"/>
                <a:gridCol w="1154914"/>
                <a:gridCol w="3464743"/>
              </a:tblGrid>
              <a:tr h="571504">
                <a:tc>
                  <a:txBody>
                    <a:bodyPr/>
                    <a:lstStyle/>
                    <a:p>
                      <a:r>
                        <a:rPr lang="pt-BR" b="1" dirty="0" smtClean="0"/>
                        <a:t>8</a:t>
                      </a:r>
                      <a:endParaRPr lang="pt-BR" b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29</a:t>
                      </a:r>
                      <a:endParaRPr lang="pt-BR" b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29</a:t>
                      </a:r>
                      <a:endParaRPr lang="pt-BR" b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4</a:t>
                      </a:r>
                      <a:endParaRPr lang="pt-BR" b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4">
                <a:tc>
                  <a:txBody>
                    <a:bodyPr/>
                    <a:lstStyle/>
                    <a:p>
                      <a:r>
                        <a:rPr lang="pt-BR" sz="2000" b="1" dirty="0" err="1" smtClean="0">
                          <a:latin typeface="+mn-lt"/>
                        </a:rPr>
                        <a:t>op</a:t>
                      </a:r>
                      <a:endParaRPr lang="pt-BR" sz="2000" b="1" dirty="0">
                        <a:latin typeface="+mn-lt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b="1" dirty="0" err="1" smtClean="0">
                          <a:latin typeface="+mn-lt"/>
                        </a:rPr>
                        <a:t>rs</a:t>
                      </a:r>
                      <a:endParaRPr lang="pt-BR" sz="2000" b="1" dirty="0">
                        <a:latin typeface="+mn-lt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b="1" dirty="0" err="1" smtClean="0">
                          <a:latin typeface="+mn-lt"/>
                        </a:rPr>
                        <a:t>rt</a:t>
                      </a:r>
                      <a:endParaRPr lang="pt-BR" sz="2000" b="1" dirty="0">
                        <a:latin typeface="+mn-lt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b="1" dirty="0" smtClean="0">
                          <a:latin typeface="+mn-lt"/>
                        </a:rPr>
                        <a:t>imediato</a:t>
                      </a:r>
                      <a:endParaRPr lang="pt-BR" sz="2000" b="1" dirty="0">
                        <a:latin typeface="+mn-lt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28778" y="5233975"/>
          <a:ext cx="6929485" cy="5715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4914"/>
                <a:gridCol w="1154914"/>
                <a:gridCol w="1154914"/>
                <a:gridCol w="3464743"/>
              </a:tblGrid>
              <a:tr h="571504">
                <a:tc>
                  <a:txBody>
                    <a:bodyPr/>
                    <a:lstStyle/>
                    <a:p>
                      <a:r>
                        <a:rPr lang="pt-BR" sz="2000" b="1" dirty="0" smtClean="0">
                          <a:latin typeface="+mn-lt"/>
                        </a:rPr>
                        <a:t>001000</a:t>
                      </a:r>
                      <a:endParaRPr lang="pt-BR" sz="20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b="1" dirty="0" smtClean="0">
                          <a:latin typeface="+mn-lt"/>
                        </a:rPr>
                        <a:t>11101</a:t>
                      </a:r>
                      <a:endParaRPr lang="pt-BR" sz="20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b="1" dirty="0" smtClean="0">
                          <a:latin typeface="+mn-lt"/>
                        </a:rPr>
                        <a:t>11101</a:t>
                      </a:r>
                      <a:endParaRPr lang="pt-BR" sz="20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b="1" dirty="0" smtClean="0">
                          <a:latin typeface="+mn-lt"/>
                        </a:rPr>
                        <a:t>0000000000000100</a:t>
                      </a:r>
                      <a:endParaRPr lang="pt-BR" sz="20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mtClean="0"/>
              <a:t>Operandos Imediatos ou Constantes</a:t>
            </a:r>
          </a:p>
        </p:txBody>
      </p:sp>
      <p:sp>
        <p:nvSpPr>
          <p:cNvPr id="53251" name="Espaço Reservado para Conteúdo 2"/>
          <p:cNvSpPr>
            <a:spLocks noGrp="1"/>
          </p:cNvSpPr>
          <p:nvPr>
            <p:ph idx="1"/>
          </p:nvPr>
        </p:nvSpPr>
        <p:spPr>
          <a:xfrm>
            <a:off x="1071538" y="1700234"/>
            <a:ext cx="7498080" cy="4800600"/>
          </a:xfrm>
        </p:spPr>
        <p:txBody>
          <a:bodyPr/>
          <a:lstStyle/>
          <a:p>
            <a:pPr algn="just"/>
            <a:r>
              <a:rPr lang="pt-BR" dirty="0" err="1" smtClean="0"/>
              <a:t>Operandos</a:t>
            </a:r>
            <a:r>
              <a:rPr lang="pt-BR" dirty="0" smtClean="0"/>
              <a:t> imediatos são muito utilizados em operações de comparação; quando necessário comparar com o valor zero, basta utilizar o registrador especial $zero; em outros casos, pode ser utilizada a instrução </a:t>
            </a:r>
            <a:r>
              <a:rPr lang="pt-BR" i="1" dirty="0" err="1" smtClean="0"/>
              <a:t>slti</a:t>
            </a:r>
            <a:r>
              <a:rPr lang="pt-BR" dirty="0" smtClean="0"/>
              <a:t> e um valor constante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Exemplo:</a:t>
            </a:r>
            <a:endParaRPr lang="pt-BR" dirty="0" smtClean="0"/>
          </a:p>
          <a:p>
            <a:pPr lvl="1" algn="just"/>
            <a:r>
              <a:rPr lang="pt-BR" dirty="0" err="1" smtClean="0"/>
              <a:t>slti</a:t>
            </a:r>
            <a:r>
              <a:rPr lang="pt-BR" dirty="0" smtClean="0"/>
              <a:t> $t0, $s2, 10       # $t0 recebe 1 se $s2 &lt; 10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altLang="pt-BR" smtClean="0">
                <a:latin typeface="Century Schoolbook L" charset="0"/>
              </a:rPr>
              <a:t>Instruções e Pseudo-Instruções</a:t>
            </a:r>
            <a:endParaRPr lang="x-none" altLang="pt-BR" smtClean="0">
              <a:latin typeface="Century Schoolbook L" charset="0"/>
            </a:endParaRPr>
          </a:p>
        </p:txBody>
      </p:sp>
      <p:sp>
        <p:nvSpPr>
          <p:cNvPr id="53251" name="Espaço Reservado para Conteúdo 2"/>
          <p:cNvSpPr>
            <a:spLocks noGrp="1"/>
          </p:cNvSpPr>
          <p:nvPr>
            <p:ph idx="1"/>
          </p:nvPr>
        </p:nvSpPr>
        <p:spPr>
          <a:xfrm>
            <a:off x="1071538" y="1700234"/>
            <a:ext cx="7498080" cy="4800600"/>
          </a:xfrm>
        </p:spPr>
        <p:txBody>
          <a:bodyPr/>
          <a:lstStyle/>
          <a:p>
            <a:pPr algn="just"/>
            <a:r>
              <a:rPr lang="x-none" dirty="0" err="1" smtClean="0">
                <a:latin typeface="Century Schoolbook L" charset="0"/>
              </a:rPr>
              <a:t>Existem diversas versões de conjuntos de instruções MIPS, que foram crescendo de acordo com a evolução dos processadores. Quanto novos recursos de </a:t>
            </a:r>
            <a:r>
              <a:rPr lang="x-none" i="1" dirty="0" err="1" smtClean="0">
                <a:latin typeface="Century Schoolbook L" charset="0"/>
              </a:rPr>
              <a:t>hardware</a:t>
            </a:r>
            <a:r>
              <a:rPr lang="x-none" dirty="0" err="1" smtClean="0">
                <a:latin typeface="Century Schoolbook L" charset="0"/>
              </a:rPr>
              <a:t> são criados, são adicionadas novas instruções para utilizá-los</a:t>
            </a:r>
            <a:endParaRPr lang="x-none" dirty="0" err="1" smtClean="0">
              <a:latin typeface="Century Schoolbook L" charset="0"/>
            </a:endParaRPr>
          </a:p>
          <a:p>
            <a:pPr algn="just"/>
            <a:r>
              <a:rPr lang="x-none" dirty="0" err="1" smtClean="0">
                <a:latin typeface="Century Schoolbook L" charset="0"/>
              </a:rPr>
              <a:t>A primeira versão foi apresentada em 1985, para o processador de 32 bits R2000, e a versão mais recente é a MIPS 32/64 Release 6, de 2014</a:t>
            </a:r>
            <a:endParaRPr lang="x-none" dirty="0" err="1" smtClean="0">
              <a:latin typeface="Century Schoolbook L" charset="0"/>
            </a:endParaRPr>
          </a:p>
          <a:p>
            <a:pPr algn="just"/>
            <a:endParaRPr lang="x-none">
              <a:latin typeface="Century Schoolbook L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altLang="pt-BR" smtClean="0">
                <a:latin typeface="Century Schoolbook L" charset="0"/>
              </a:rPr>
              <a:t>Instruções e Pseudo-Instruções</a:t>
            </a:r>
            <a:endParaRPr lang="x-none" altLang="pt-BR" smtClean="0">
              <a:latin typeface="Century Schoolbook L" charset="0"/>
            </a:endParaRPr>
          </a:p>
        </p:txBody>
      </p:sp>
      <p:sp>
        <p:nvSpPr>
          <p:cNvPr id="53251" name="Espaço Reservado para Conteúdo 2"/>
          <p:cNvSpPr>
            <a:spLocks noGrp="1"/>
          </p:cNvSpPr>
          <p:nvPr>
            <p:ph idx="1"/>
          </p:nvPr>
        </p:nvSpPr>
        <p:spPr>
          <a:xfrm>
            <a:off x="1071538" y="1700234"/>
            <a:ext cx="7498080" cy="4800600"/>
          </a:xfrm>
        </p:spPr>
        <p:txBody>
          <a:bodyPr>
            <a:normAutofit fontScale="90000"/>
          </a:bodyPr>
          <a:lstStyle/>
          <a:p>
            <a:pPr algn="just"/>
            <a:r>
              <a:rPr lang="x-none" dirty="0" err="1" smtClean="0">
                <a:latin typeface="Century Schoolbook L" charset="0"/>
              </a:rPr>
              <a:t>Para isso, podem ser empregadas instruções reais, que consistem em operações básicas executadas pelo processador, e muitas vezes empregamos </a:t>
            </a:r>
            <a:r>
              <a:rPr lang="x-none" b="1" dirty="0" err="1" smtClean="0">
                <a:latin typeface="Century Schoolbook L" charset="0"/>
              </a:rPr>
              <a:t>pseudo-instruções</a:t>
            </a:r>
            <a:endParaRPr lang="x-none" b="1" dirty="0" err="1" smtClean="0">
              <a:latin typeface="Century Schoolbook L" charset="0"/>
            </a:endParaRPr>
          </a:p>
          <a:p>
            <a:pPr algn="just"/>
            <a:endParaRPr lang="x-none" sz="800" b="1" dirty="0" err="1" smtClean="0">
              <a:latin typeface="Century Schoolbook L" charset="0"/>
            </a:endParaRPr>
          </a:p>
          <a:p>
            <a:pPr algn="just"/>
            <a:r>
              <a:rPr lang="x-none" dirty="0" err="1" smtClean="0">
                <a:latin typeface="Century Schoolbook L" charset="0"/>
              </a:rPr>
              <a:t>Pseudo-instruções são utilizadas para substituir um conjunto de instruções que geralmente são executadas em sequência por uma única instrução ou oferecer uma alternativa mais simples e clara</a:t>
            </a:r>
            <a:endParaRPr lang="x-none" dirty="0" err="1" smtClean="0">
              <a:latin typeface="Century Schoolbook L" charset="0"/>
            </a:endParaRPr>
          </a:p>
          <a:p>
            <a:pPr algn="just"/>
            <a:endParaRPr lang="x-none" sz="800" dirty="0" err="1" smtClean="0">
              <a:latin typeface="Century Schoolbook L" charset="0"/>
            </a:endParaRPr>
          </a:p>
          <a:p>
            <a:pPr algn="just"/>
            <a:r>
              <a:rPr lang="x-none" dirty="0" err="1" smtClean="0">
                <a:latin typeface="Century Schoolbook L" charset="0"/>
              </a:rPr>
              <a:t>Na geração do código em linguagem de máquina, as pseudo-instruções que são subtituídas pelo montador pela instrução (ou instruções) original </a:t>
            </a:r>
            <a:endParaRPr lang="x-none" dirty="0" err="1" smtClean="0">
              <a:latin typeface="Century Schoolbook L" charset="0"/>
            </a:endParaRPr>
          </a:p>
          <a:p>
            <a:pPr algn="just"/>
            <a:endParaRPr lang="x-none">
              <a:latin typeface="Century Schoolbook L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altLang="pt-BR" smtClean="0">
                <a:latin typeface="Century Schoolbook L" charset="0"/>
              </a:rPr>
              <a:t>Instruções e Pseudo-Instruções</a:t>
            </a:r>
            <a:endParaRPr lang="x-none" altLang="pt-BR" smtClean="0">
              <a:latin typeface="Century Schoolbook L" charset="0"/>
            </a:endParaRPr>
          </a:p>
        </p:txBody>
      </p:sp>
      <p:sp>
        <p:nvSpPr>
          <p:cNvPr id="53251" name="Espaço Reservado para Conteúdo 2"/>
          <p:cNvSpPr>
            <a:spLocks noGrp="1"/>
          </p:cNvSpPr>
          <p:nvPr>
            <p:ph idx="1"/>
          </p:nvPr>
        </p:nvSpPr>
        <p:spPr>
          <a:xfrm>
            <a:off x="1071538" y="1700234"/>
            <a:ext cx="7498080" cy="4800600"/>
          </a:xfrm>
        </p:spPr>
        <p:txBody>
          <a:bodyPr>
            <a:normAutofit lnSpcReduction="20000"/>
          </a:bodyPr>
          <a:lstStyle/>
          <a:p>
            <a:pPr algn="just"/>
            <a:r>
              <a:rPr lang="x-none" sz="2400" dirty="0" err="1" smtClean="0">
                <a:latin typeface="Century Schoolbook L" charset="0"/>
              </a:rPr>
              <a:t>Exemplos de pseudo-instruções:</a:t>
            </a:r>
            <a:endParaRPr lang="x-none" sz="2400" dirty="0" err="1" smtClean="0">
              <a:latin typeface="Century Schoolbook L" charset="0"/>
            </a:endParaRPr>
          </a:p>
          <a:p>
            <a:pPr algn="just"/>
            <a:endParaRPr lang="x-none" sz="800" dirty="0" err="1" smtClean="0">
              <a:latin typeface="Century Schoolbook L" charset="0"/>
            </a:endParaRPr>
          </a:p>
          <a:p>
            <a:pPr algn="just"/>
            <a:r>
              <a:rPr lang="x-none" sz="2400" dirty="0" err="1" smtClean="0">
                <a:latin typeface="Century Schoolbook L" charset="0"/>
              </a:rPr>
              <a:t>move $t0, $t1 	# Copia o conteúdo do </a:t>
            </a:r>
            <a:endParaRPr lang="x-none" sz="2400" dirty="0" err="1" smtClean="0">
              <a:latin typeface="Century Schoolbook L" charset="0"/>
            </a:endParaRPr>
          </a:p>
          <a:p>
            <a:pPr algn="just"/>
            <a:r>
              <a:rPr lang="x-none" sz="2400" dirty="0" err="1" smtClean="0">
                <a:latin typeface="Century Schoolbook L" charset="0"/>
              </a:rPr>
              <a:t>                      # registrador $t1 para $t0</a:t>
            </a:r>
            <a:endParaRPr lang="x-none" sz="2400" dirty="0" err="1" smtClean="0">
              <a:latin typeface="Century Schoolbook L" charset="0"/>
            </a:endParaRPr>
          </a:p>
          <a:p>
            <a:pPr algn="just"/>
            <a:r>
              <a:rPr lang="x-none" sz="2400" dirty="0" err="1" smtClean="0">
                <a:latin typeface="Century Schoolbook L" charset="0"/>
              </a:rPr>
              <a:t>Porém, é executada como: </a:t>
            </a:r>
            <a:endParaRPr lang="x-none" sz="2400" dirty="0" err="1" smtClean="0">
              <a:latin typeface="Century Schoolbook L" charset="0"/>
            </a:endParaRPr>
          </a:p>
          <a:p>
            <a:pPr algn="just"/>
            <a:r>
              <a:rPr lang="x-none" sz="2400" dirty="0" err="1" smtClean="0">
                <a:latin typeface="Century Schoolbook L" charset="0"/>
              </a:rPr>
              <a:t>addiu $t0, $t1, 0</a:t>
            </a:r>
            <a:endParaRPr lang="x-none" sz="2400" dirty="0" err="1" smtClean="0">
              <a:latin typeface="Century Schoolbook L" charset="0"/>
            </a:endParaRPr>
          </a:p>
          <a:p>
            <a:pPr algn="just"/>
            <a:endParaRPr lang="x-none" sz="2400" dirty="0" err="1" smtClean="0">
              <a:latin typeface="Century Schoolbook L" charset="0"/>
            </a:endParaRPr>
          </a:p>
          <a:p>
            <a:pPr algn="just"/>
            <a:r>
              <a:rPr lang="x-none" sz="2400" dirty="0" err="1" smtClean="0">
                <a:latin typeface="Century Schoolbook L" charset="0"/>
              </a:rPr>
              <a:t>bgt $t0, $t1, L    # a instrução </a:t>
            </a:r>
            <a:r>
              <a:rPr lang="x-none" sz="2400" i="1" dirty="0" err="1" smtClean="0">
                <a:latin typeface="Century Schoolbook L" charset="0"/>
                <a:sym typeface="+mn-ea"/>
              </a:rPr>
              <a:t>branch if greater</a:t>
            </a:r>
            <a:r>
              <a:rPr lang="x-none" sz="2400" dirty="0" err="1" smtClean="0">
                <a:latin typeface="Century Schoolbook L" charset="0"/>
                <a:sym typeface="+mn-ea"/>
              </a:rPr>
              <a:t> </a:t>
            </a:r>
            <a:endParaRPr lang="x-none" sz="2400" dirty="0" err="1" smtClean="0">
              <a:latin typeface="Century Schoolbook L" charset="0"/>
              <a:sym typeface="+mn-ea"/>
            </a:endParaRPr>
          </a:p>
          <a:p>
            <a:pPr algn="just"/>
            <a:r>
              <a:rPr lang="x-none" sz="2400" dirty="0" err="1" smtClean="0">
                <a:latin typeface="Century Schoolbook L" charset="0"/>
                <a:sym typeface="+mn-ea"/>
              </a:rPr>
              <a:t>                       # </a:t>
            </a:r>
            <a:r>
              <a:rPr lang="x-none" sz="2400" i="1" dirty="0" err="1" smtClean="0">
                <a:latin typeface="Century Schoolbook L" charset="0"/>
                <a:sym typeface="+mn-ea"/>
              </a:rPr>
              <a:t>than</a:t>
            </a:r>
            <a:r>
              <a:rPr lang="x-none" sz="2400" dirty="0" err="1" smtClean="0">
                <a:latin typeface="Century Schoolbook L" charset="0"/>
                <a:sym typeface="+mn-ea"/>
              </a:rPr>
              <a:t> testa se $t0 &gt; $t1; caso</a:t>
            </a:r>
            <a:endParaRPr lang="x-none" sz="2400" dirty="0" err="1" smtClean="0">
              <a:latin typeface="Century Schoolbook L" charset="0"/>
              <a:sym typeface="+mn-ea"/>
            </a:endParaRPr>
          </a:p>
          <a:p>
            <a:pPr algn="just"/>
            <a:r>
              <a:rPr lang="x-none" sz="2400" dirty="0" err="1" smtClean="0">
                <a:latin typeface="Century Schoolbook L" charset="0"/>
                <a:sym typeface="+mn-ea"/>
              </a:rPr>
              <a:t>                       # verdadeiro, desvia para L</a:t>
            </a:r>
            <a:endParaRPr lang="x-none" sz="2400" dirty="0" err="1" smtClean="0">
              <a:latin typeface="Century Schoolbook L" charset="0"/>
              <a:sym typeface="+mn-ea"/>
            </a:endParaRPr>
          </a:p>
          <a:p>
            <a:pPr algn="just"/>
            <a:r>
              <a:rPr lang="x-none" sz="2400" dirty="0" err="1" smtClean="0">
                <a:latin typeface="Century Schoolbook L" charset="0"/>
                <a:sym typeface="+mn-ea"/>
              </a:rPr>
              <a:t>Porém, é executada como:</a:t>
            </a:r>
            <a:endParaRPr lang="x-none" sz="2400" dirty="0" err="1" smtClean="0">
              <a:latin typeface="Century Schoolbook L" charset="0"/>
            </a:endParaRPr>
          </a:p>
          <a:p>
            <a:pPr algn="just"/>
            <a:r>
              <a:rPr lang="x-none" sz="2400" dirty="0" err="1" smtClean="0">
                <a:latin typeface="Century Schoolbook L" charset="0"/>
              </a:rPr>
              <a:t>slt $at, $t1, $t0</a:t>
            </a:r>
            <a:endParaRPr lang="x-none" sz="2400" dirty="0" err="1" smtClean="0">
              <a:latin typeface="Century Schoolbook L" charset="0"/>
            </a:endParaRPr>
          </a:p>
          <a:p>
            <a:pPr algn="just"/>
            <a:r>
              <a:rPr lang="x-none" sz="2400" dirty="0" err="1" smtClean="0">
                <a:latin typeface="Century Schoolbook L" charset="0"/>
              </a:rPr>
              <a:t>bne $at, $zero, L</a:t>
            </a:r>
            <a:endParaRPr lang="x-none" sz="2400" dirty="0" err="1" smtClean="0">
              <a:latin typeface="Century Schoolbook L" charset="0"/>
            </a:endParaRPr>
          </a:p>
          <a:p>
            <a:pPr algn="just"/>
            <a:endParaRPr lang="x-none">
              <a:latin typeface="Century Schoolbook L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altLang="pt-BR" smtClean="0">
                <a:latin typeface="Century Schoolbook L" charset="0"/>
              </a:rPr>
              <a:t>Instruções e Pseudo-Instruções</a:t>
            </a:r>
            <a:endParaRPr lang="x-none" altLang="pt-BR" smtClean="0">
              <a:latin typeface="Century Schoolbook L" charset="0"/>
            </a:endParaRPr>
          </a:p>
        </p:txBody>
      </p:sp>
      <p:sp>
        <p:nvSpPr>
          <p:cNvPr id="53251" name="Espaço Reservado para Conteúdo 2"/>
          <p:cNvSpPr>
            <a:spLocks noGrp="1"/>
          </p:cNvSpPr>
          <p:nvPr>
            <p:ph idx="1"/>
          </p:nvPr>
        </p:nvSpPr>
        <p:spPr>
          <a:xfrm>
            <a:off x="1071538" y="1700234"/>
            <a:ext cx="7498080" cy="4800600"/>
          </a:xfrm>
        </p:spPr>
        <p:txBody>
          <a:bodyPr>
            <a:normAutofit lnSpcReduction="20000"/>
          </a:bodyPr>
          <a:lstStyle/>
          <a:p>
            <a:pPr algn="just"/>
            <a:r>
              <a:rPr lang="x-none">
                <a:latin typeface="Century Schoolbook L" charset="0"/>
              </a:rPr>
              <a:t>A seguir são apresentadas uma seleção de instruções e pseudo-instruções MIPS (observem que não são todas as existentes):</a:t>
            </a:r>
            <a:endParaRPr lang="x-none">
              <a:latin typeface="Century Schoolbook L" charset="0"/>
            </a:endParaRPr>
          </a:p>
          <a:p>
            <a:pPr algn="just"/>
            <a:endParaRPr lang="x-none" sz="800">
              <a:latin typeface="Century Schoolbook L" charset="0"/>
            </a:endParaRPr>
          </a:p>
          <a:p>
            <a:pPr marL="539750" indent="-457200" algn="just">
              <a:buFont typeface="Arial" charset="0"/>
              <a:buChar char="•"/>
            </a:pPr>
            <a:r>
              <a:rPr lang="x-none">
                <a:latin typeface="Century Schoolbook L" charset="0"/>
              </a:rPr>
              <a:t>add, addi, addu (unsigned), addiu (immediate unsigned), add.d (dupla precisão), add.s (ponto flutuante com precisão single)</a:t>
            </a:r>
            <a:endParaRPr lang="x-none">
              <a:latin typeface="Century Schoolbook L" charset="0"/>
            </a:endParaRPr>
          </a:p>
          <a:p>
            <a:pPr marL="539750" indent="-457200" algn="just">
              <a:buFont typeface="Arial" charset="0"/>
              <a:buChar char="•"/>
            </a:pPr>
            <a:r>
              <a:rPr lang="x-none">
                <a:latin typeface="Century Schoolbook L" charset="0"/>
              </a:rPr>
              <a:t>sub, subu</a:t>
            </a:r>
            <a:endParaRPr lang="x-none">
              <a:latin typeface="Century Schoolbook L" charset="0"/>
            </a:endParaRPr>
          </a:p>
          <a:p>
            <a:pPr marL="539750" indent="-457200" algn="just">
              <a:buFont typeface="Arial" charset="0"/>
              <a:buChar char="•"/>
            </a:pPr>
            <a:r>
              <a:rPr lang="x-none">
                <a:latin typeface="Century Schoolbook L" charset="0"/>
              </a:rPr>
              <a:t>div, div.d, div.s, div.u</a:t>
            </a:r>
            <a:endParaRPr lang="x-none">
              <a:latin typeface="Century Schoolbook L" charset="0"/>
            </a:endParaRPr>
          </a:p>
          <a:p>
            <a:pPr marL="539750" indent="-457200" algn="just">
              <a:buFont typeface="Arial" charset="0"/>
              <a:buChar char="•"/>
            </a:pPr>
            <a:r>
              <a:rPr lang="x-none">
                <a:latin typeface="Century Schoolbook L" charset="0"/>
              </a:rPr>
              <a:t>mul (sem overflow), mul.d, mul.s, mulo (overflow), mulou, mult, multu, mulu</a:t>
            </a:r>
            <a:endParaRPr lang="x-none">
              <a:latin typeface="Century Schoolbook L" charset="0"/>
            </a:endParaRPr>
          </a:p>
          <a:p>
            <a:pPr marL="539750" indent="-457200" algn="just">
              <a:buFont typeface="Arial" charset="0"/>
              <a:buChar char="•"/>
            </a:pPr>
            <a:r>
              <a:rPr lang="x-none">
                <a:latin typeface="Century Schoolbook L" charset="0"/>
              </a:rPr>
              <a:t>slt, slti, sltiu, sltu</a:t>
            </a:r>
            <a:endParaRPr lang="x-none">
              <a:latin typeface="Century Schoolbook L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altLang="pt-BR" smtClean="0">
                <a:latin typeface="Century Schoolbook L" charset="0"/>
              </a:rPr>
              <a:t>Instruções e Pseudo-Instruções</a:t>
            </a:r>
            <a:endParaRPr lang="x-none" altLang="pt-BR" smtClean="0">
              <a:latin typeface="Century Schoolbook L" charset="0"/>
            </a:endParaRPr>
          </a:p>
        </p:txBody>
      </p:sp>
      <p:sp>
        <p:nvSpPr>
          <p:cNvPr id="53251" name="Espaço Reservado para Conteúdo 2"/>
          <p:cNvSpPr>
            <a:spLocks noGrp="1"/>
          </p:cNvSpPr>
          <p:nvPr>
            <p:ph idx="1"/>
          </p:nvPr>
        </p:nvSpPr>
        <p:spPr>
          <a:xfrm>
            <a:off x="1071538" y="1700234"/>
            <a:ext cx="7498080" cy="4800600"/>
          </a:xfrm>
        </p:spPr>
        <p:txBody>
          <a:bodyPr>
            <a:normAutofit/>
          </a:bodyPr>
          <a:lstStyle/>
          <a:p>
            <a:pPr algn="just"/>
            <a:endParaRPr lang="x-none" sz="800">
              <a:latin typeface="Century Schoolbook L" charset="0"/>
            </a:endParaRPr>
          </a:p>
          <a:p>
            <a:pPr marL="539750" indent="-457200" algn="just">
              <a:buFont typeface="Arial" charset="0"/>
              <a:buChar char="•"/>
            </a:pPr>
            <a:r>
              <a:rPr lang="x-none">
                <a:latin typeface="Century Schoolbook L" charset="0"/>
              </a:rPr>
              <a:t>beq, bne </a:t>
            </a:r>
            <a:endParaRPr lang="x-none">
              <a:latin typeface="Century Schoolbook L" charset="0"/>
            </a:endParaRPr>
          </a:p>
          <a:p>
            <a:pPr marL="539750" indent="-457200" algn="just">
              <a:buFont typeface="Arial" charset="0"/>
              <a:buChar char="•"/>
            </a:pPr>
            <a:r>
              <a:rPr lang="x-none">
                <a:latin typeface="Century Schoolbook L" charset="0"/>
              </a:rPr>
              <a:t>bgez (branch on greater than or equal to zero)</a:t>
            </a:r>
            <a:endParaRPr lang="x-none">
              <a:latin typeface="Century Schoolbook L" charset="0"/>
            </a:endParaRPr>
          </a:p>
          <a:p>
            <a:pPr marL="539750" indent="-457200" algn="just">
              <a:buFont typeface="Arial" charset="0"/>
              <a:buChar char="•"/>
            </a:pPr>
            <a:r>
              <a:rPr lang="x-none">
                <a:latin typeface="Century Schoolbook L" charset="0"/>
              </a:rPr>
              <a:t>bnez (branch if not equal to zero)</a:t>
            </a:r>
            <a:endParaRPr lang="x-none">
              <a:latin typeface="Century Schoolbook L" charset="0"/>
            </a:endParaRPr>
          </a:p>
          <a:p>
            <a:pPr marL="539750" indent="-457200" algn="just">
              <a:buFont typeface="Arial" charset="0"/>
              <a:buChar char="•"/>
            </a:pPr>
            <a:r>
              <a:rPr lang="x-none">
                <a:latin typeface="Century Schoolbook L" charset="0"/>
              </a:rPr>
              <a:t>beqz (branch if equal zero)</a:t>
            </a:r>
            <a:endParaRPr lang="x-none">
              <a:latin typeface="Century Schoolbook L" charset="0"/>
            </a:endParaRPr>
          </a:p>
          <a:p>
            <a:pPr marL="539750" indent="-457200" algn="just">
              <a:buFont typeface="Arial" charset="0"/>
              <a:buChar char="•"/>
            </a:pPr>
            <a:r>
              <a:rPr lang="x-none">
                <a:latin typeface="Century Schoolbook L" charset="0"/>
              </a:rPr>
              <a:t>bgt (branch if greater than)</a:t>
            </a:r>
            <a:endParaRPr lang="x-none">
              <a:latin typeface="Century Schoolbook L" charset="0"/>
            </a:endParaRPr>
          </a:p>
          <a:p>
            <a:pPr marL="539750" indent="-457200" algn="just">
              <a:buFont typeface="Arial" charset="0"/>
              <a:buChar char="•"/>
            </a:pPr>
            <a:r>
              <a:rPr lang="x-none">
                <a:latin typeface="Century Schoolbook L" charset="0"/>
              </a:rPr>
              <a:t>ble (branch if less or equal than)</a:t>
            </a:r>
            <a:endParaRPr lang="x-none">
              <a:latin typeface="Century Schoolbook L" charset="0"/>
            </a:endParaRPr>
          </a:p>
          <a:p>
            <a:pPr marL="539750" indent="-457200" algn="just">
              <a:buFont typeface="Arial" charset="0"/>
              <a:buChar char="•"/>
            </a:pPr>
            <a:endParaRPr lang="x-none">
              <a:latin typeface="Century Schoolbook L" charset="0"/>
            </a:endParaRPr>
          </a:p>
          <a:p>
            <a:pPr marL="539750" indent="-457200" algn="just">
              <a:buFont typeface="Arial" charset="0"/>
              <a:buChar char="•"/>
            </a:pPr>
            <a:endParaRPr lang="x-none">
              <a:latin typeface="Century Schoolbook L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altLang="pt-BR" smtClean="0">
                <a:latin typeface="Century Schoolbook L" charset="0"/>
              </a:rPr>
              <a:t>Instruções e Pseudo-Instruções</a:t>
            </a:r>
            <a:endParaRPr lang="x-none" altLang="pt-BR" smtClean="0">
              <a:latin typeface="Century Schoolbook L" charset="0"/>
            </a:endParaRPr>
          </a:p>
        </p:txBody>
      </p:sp>
      <p:sp>
        <p:nvSpPr>
          <p:cNvPr id="53251" name="Espaço Reservado para Conteúdo 2"/>
          <p:cNvSpPr>
            <a:spLocks noGrp="1"/>
          </p:cNvSpPr>
          <p:nvPr>
            <p:ph idx="1"/>
          </p:nvPr>
        </p:nvSpPr>
        <p:spPr>
          <a:xfrm>
            <a:off x="1071538" y="1700234"/>
            <a:ext cx="7498080" cy="4800600"/>
          </a:xfrm>
        </p:spPr>
        <p:txBody>
          <a:bodyPr>
            <a:normAutofit/>
          </a:bodyPr>
          <a:lstStyle/>
          <a:p>
            <a:pPr marL="539750" indent="-457200" algn="just">
              <a:buFont typeface="Arial" charset="0"/>
              <a:buChar char="•"/>
            </a:pPr>
            <a:r>
              <a:rPr lang="x-none">
                <a:latin typeface="Century Schoolbook L" charset="0"/>
              </a:rPr>
              <a:t>bltz (branch if less than zero)</a:t>
            </a:r>
            <a:endParaRPr lang="x-none">
              <a:latin typeface="Century Schoolbook L" charset="0"/>
            </a:endParaRPr>
          </a:p>
          <a:p>
            <a:pPr marL="539750" indent="-457200" algn="just">
              <a:buFont typeface="Arial" charset="0"/>
              <a:buChar char="•"/>
            </a:pPr>
            <a:r>
              <a:rPr lang="x-none">
                <a:latin typeface="Century Schoolbook L" charset="0"/>
              </a:rPr>
              <a:t>bltu (branch if less than unsigned)</a:t>
            </a:r>
            <a:endParaRPr lang="x-none">
              <a:latin typeface="Century Schoolbook L" charset="0"/>
            </a:endParaRPr>
          </a:p>
          <a:p>
            <a:pPr marL="539750" indent="-457200" algn="just">
              <a:buFont typeface="Arial" charset="0"/>
              <a:buChar char="•"/>
            </a:pPr>
            <a:r>
              <a:rPr lang="x-none">
                <a:latin typeface="Century Schoolbook L" charset="0"/>
                <a:sym typeface="+mn-ea"/>
              </a:rPr>
              <a:t>ble (branch if less or equal)</a:t>
            </a:r>
            <a:endParaRPr lang="x-none">
              <a:latin typeface="Century Schoolbook L" charset="0"/>
            </a:endParaRPr>
          </a:p>
          <a:p>
            <a:pPr marL="539750" indent="-457200" algn="just">
              <a:buFont typeface="Arial" charset="0"/>
              <a:buChar char="•"/>
            </a:pPr>
            <a:r>
              <a:rPr lang="x-none">
                <a:latin typeface="Century Schoolbook L" charset="0"/>
              </a:rPr>
              <a:t>bleu (branch if less or equal than unsigned)</a:t>
            </a:r>
            <a:endParaRPr lang="x-none">
              <a:latin typeface="Century Schoolbook L" charset="0"/>
            </a:endParaRPr>
          </a:p>
          <a:p>
            <a:pPr marL="539750" indent="-457200" algn="just">
              <a:buFont typeface="Arial" charset="0"/>
              <a:buChar char="•"/>
            </a:pPr>
            <a:r>
              <a:rPr lang="x-none">
                <a:latin typeface="Century Schoolbook L" charset="0"/>
                <a:sym typeface="+mn-ea"/>
              </a:rPr>
              <a:t>bge (branch if greater of equal)</a:t>
            </a:r>
            <a:endParaRPr lang="x-none">
              <a:latin typeface="Century Schoolbook L" charset="0"/>
            </a:endParaRPr>
          </a:p>
          <a:p>
            <a:pPr marL="539750" indent="-457200" algn="just">
              <a:buFont typeface="Arial" charset="0"/>
              <a:buChar char="•"/>
            </a:pPr>
            <a:r>
              <a:rPr lang="x-none">
                <a:latin typeface="Century Schoolbook L" charset="0"/>
              </a:rPr>
              <a:t>bgeu (branch if greater or equal unsigned)</a:t>
            </a:r>
            <a:endParaRPr lang="x-none">
              <a:latin typeface="Century Schoolbook L" charset="0"/>
            </a:endParaRPr>
          </a:p>
          <a:p>
            <a:pPr marL="539750" indent="-457200" algn="just">
              <a:buFont typeface="Arial" charset="0"/>
              <a:buChar char="•"/>
            </a:pPr>
            <a:r>
              <a:rPr lang="x-none">
                <a:latin typeface="Century Schoolbook L" charset="0"/>
              </a:rPr>
              <a:t>j, jr, jal, jalr</a:t>
            </a:r>
            <a:endParaRPr lang="x-none">
              <a:latin typeface="Century Schoolbook L" charset="0"/>
            </a:endParaRPr>
          </a:p>
          <a:p>
            <a:pPr marL="539750" indent="-457200" algn="just">
              <a:buFont typeface="Arial" charset="0"/>
              <a:buChar char="•"/>
            </a:pPr>
            <a:r>
              <a:rPr lang="x-none">
                <a:latin typeface="Century Schoolbook L" charset="0"/>
              </a:rPr>
              <a:t>lui, lb</a:t>
            </a:r>
            <a:endParaRPr lang="x-none">
              <a:latin typeface="Century Schoolbook L" charset="0"/>
            </a:endParaRPr>
          </a:p>
          <a:p>
            <a:pPr marL="539750" indent="-457200" algn="just">
              <a:buFont typeface="Arial" charset="0"/>
              <a:buChar char="•"/>
            </a:pPr>
            <a:endParaRPr lang="x-none">
              <a:latin typeface="Century Schoolbook L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Exercícios</a:t>
            </a:r>
          </a:p>
        </p:txBody>
      </p:sp>
      <p:sp>
        <p:nvSpPr>
          <p:cNvPr id="54275" name="Espaço Reservado para Conteúdo 2"/>
          <p:cNvSpPr>
            <a:spLocks noGrp="1"/>
          </p:cNvSpPr>
          <p:nvPr>
            <p:ph idx="1"/>
          </p:nvPr>
        </p:nvSpPr>
        <p:spPr>
          <a:xfrm>
            <a:off x="1043940" y="1412875"/>
            <a:ext cx="7597775" cy="5017135"/>
          </a:xfrm>
        </p:spPr>
        <p:txBody>
          <a:bodyPr>
            <a:normAutofit lnSpcReduction="20000"/>
          </a:bodyPr>
          <a:lstStyle/>
          <a:p>
            <a:pPr marL="457200" indent="-457200" algn="just">
              <a:buFont typeface="Times New Roman" pitchFamily="18" charset="0"/>
              <a:buAutoNum type="arabicPeriod"/>
            </a:pPr>
            <a:r>
              <a:rPr lang="pt-BR" dirty="0" smtClean="0"/>
              <a:t>Comente o código MIPS a seguir. Suponha que $a0 é a entrada, contendo o valor 5, e que $v0 é usado para armazenar o resultado; qual o valor final?</a:t>
            </a:r>
            <a:endParaRPr lang="pt-BR" dirty="0" smtClean="0"/>
          </a:p>
          <a:p>
            <a:pPr lvl="1" algn="just">
              <a:buFontTx/>
              <a:buNone/>
            </a:pPr>
            <a:endParaRPr lang="pt-BR" sz="2000" dirty="0" err="1" smtClean="0"/>
          </a:p>
          <a:p>
            <a:pPr lvl="1" algn="just">
              <a:lnSpc>
                <a:spcPct val="120000"/>
              </a:lnSpc>
              <a:buFontTx/>
              <a:buNone/>
            </a:pPr>
            <a:r>
              <a:rPr lang="pt-BR" sz="2000" dirty="0" err="1" smtClean="0"/>
              <a:t>begin</a:t>
            </a:r>
            <a:r>
              <a:rPr lang="pt-BR" sz="2000" dirty="0" smtClean="0"/>
              <a:t>:	</a:t>
            </a:r>
            <a:r>
              <a:rPr lang="pt-BR" sz="2000" dirty="0" err="1" smtClean="0"/>
              <a:t>addi</a:t>
            </a:r>
            <a:r>
              <a:rPr lang="pt-BR" sz="2000" dirty="0" smtClean="0"/>
              <a:t> $t0, $zero, 0</a:t>
            </a:r>
            <a:endParaRPr lang="pt-BR" sz="2000" dirty="0" smtClean="0"/>
          </a:p>
          <a:p>
            <a:pPr lvl="1" algn="just">
              <a:lnSpc>
                <a:spcPct val="120000"/>
              </a:lnSpc>
              <a:buFontTx/>
              <a:buNone/>
            </a:pPr>
            <a:r>
              <a:rPr lang="pt-BR" sz="2000" dirty="0" smtClean="0"/>
              <a:t>			</a:t>
            </a:r>
            <a:r>
              <a:rPr lang="pt-BR" sz="2000" dirty="0" err="1" smtClean="0"/>
              <a:t>addi</a:t>
            </a:r>
            <a:r>
              <a:rPr lang="pt-BR" sz="2000" dirty="0" smtClean="0"/>
              <a:t> $t1, $zero, 1</a:t>
            </a:r>
            <a:endParaRPr lang="pt-BR" sz="2000" dirty="0" smtClean="0"/>
          </a:p>
          <a:p>
            <a:pPr lvl="1" algn="just">
              <a:lnSpc>
                <a:spcPct val="120000"/>
              </a:lnSpc>
              <a:buFontTx/>
              <a:buNone/>
            </a:pPr>
            <a:r>
              <a:rPr lang="pt-BR" sz="2000" dirty="0" smtClean="0"/>
              <a:t>loop:	</a:t>
            </a:r>
            <a:r>
              <a:rPr lang="pt-BR" sz="2000" dirty="0" err="1" smtClean="0"/>
              <a:t>slt</a:t>
            </a:r>
            <a:r>
              <a:rPr lang="pt-BR" sz="2000" dirty="0" smtClean="0"/>
              <a:t> $t2, $a0, $t1</a:t>
            </a:r>
            <a:endParaRPr lang="pt-BR" sz="2000" dirty="0" smtClean="0"/>
          </a:p>
          <a:p>
            <a:pPr lvl="1" algn="just">
              <a:lnSpc>
                <a:spcPct val="120000"/>
              </a:lnSpc>
              <a:buFontTx/>
              <a:buNone/>
            </a:pPr>
            <a:r>
              <a:rPr lang="pt-BR" sz="2000" dirty="0" smtClean="0"/>
              <a:t>			</a:t>
            </a:r>
            <a:r>
              <a:rPr lang="pt-BR" sz="2000" dirty="0" err="1" smtClean="0"/>
              <a:t>bne</a:t>
            </a:r>
            <a:r>
              <a:rPr lang="pt-BR" sz="2000" dirty="0" smtClean="0"/>
              <a:t> $t2, $zero, </a:t>
            </a:r>
            <a:r>
              <a:rPr lang="pt-BR" sz="2000" dirty="0" err="1" smtClean="0"/>
              <a:t>finish</a:t>
            </a:r>
            <a:endParaRPr lang="pt-BR" sz="2000" dirty="0" smtClean="0"/>
          </a:p>
          <a:p>
            <a:pPr lvl="1" algn="just">
              <a:lnSpc>
                <a:spcPct val="120000"/>
              </a:lnSpc>
              <a:buFontTx/>
              <a:buNone/>
            </a:pPr>
            <a:r>
              <a:rPr lang="pt-BR" sz="2000" dirty="0" smtClean="0"/>
              <a:t>			</a:t>
            </a:r>
            <a:r>
              <a:rPr lang="pt-BR" sz="2000" dirty="0" err="1" smtClean="0"/>
              <a:t>add</a:t>
            </a:r>
            <a:r>
              <a:rPr lang="pt-BR" sz="2000" dirty="0" smtClean="0"/>
              <a:t> $t0, $t0, $t1</a:t>
            </a:r>
            <a:endParaRPr lang="pt-BR" sz="2000" dirty="0" smtClean="0"/>
          </a:p>
          <a:p>
            <a:pPr lvl="1" algn="just">
              <a:lnSpc>
                <a:spcPct val="120000"/>
              </a:lnSpc>
              <a:buFontTx/>
              <a:buNone/>
            </a:pPr>
            <a:r>
              <a:rPr lang="pt-BR" sz="2000" dirty="0" smtClean="0"/>
              <a:t>			</a:t>
            </a:r>
            <a:r>
              <a:rPr lang="pt-BR" sz="2000" dirty="0" err="1" smtClean="0"/>
              <a:t>addi</a:t>
            </a:r>
            <a:r>
              <a:rPr lang="pt-BR" sz="2000" dirty="0" smtClean="0"/>
              <a:t> $t1, $t1, 2</a:t>
            </a:r>
            <a:endParaRPr lang="pt-BR" sz="2000" dirty="0" smtClean="0"/>
          </a:p>
          <a:p>
            <a:pPr lvl="1" algn="just">
              <a:lnSpc>
                <a:spcPct val="120000"/>
              </a:lnSpc>
              <a:buFontTx/>
              <a:buNone/>
            </a:pPr>
            <a:r>
              <a:rPr lang="pt-BR" sz="2000" dirty="0" smtClean="0"/>
              <a:t>			j loop</a:t>
            </a:r>
            <a:endParaRPr lang="pt-BR" sz="2000" dirty="0" smtClean="0"/>
          </a:p>
          <a:p>
            <a:pPr lvl="1" algn="just">
              <a:lnSpc>
                <a:spcPct val="120000"/>
              </a:lnSpc>
              <a:buFontTx/>
              <a:buNone/>
            </a:pPr>
            <a:r>
              <a:rPr lang="pt-BR" sz="2000" dirty="0" err="1" smtClean="0"/>
              <a:t>finish</a:t>
            </a:r>
            <a:r>
              <a:rPr lang="pt-BR" sz="2000" dirty="0" smtClean="0"/>
              <a:t>:	</a:t>
            </a:r>
            <a:r>
              <a:rPr lang="pt-BR" sz="2000" dirty="0" err="1" smtClean="0"/>
              <a:t>add</a:t>
            </a:r>
            <a:r>
              <a:rPr lang="pt-BR" sz="2000" dirty="0" smtClean="0"/>
              <a:t> $v0, $t0, $zero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Exercícios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14755" y="1342390"/>
            <a:ext cx="7072630" cy="5250180"/>
          </a:xfrm>
        </p:spPr>
        <p:txBody>
          <a:bodyPr>
            <a:normAutofit fontScale="90000"/>
          </a:bodyPr>
          <a:lstStyle/>
          <a:p>
            <a:pPr marL="514350" indent="-514350" algn="just">
              <a:buClr>
                <a:schemeClr val="accent1"/>
              </a:buClr>
              <a:buFont typeface="+mj-lt"/>
              <a:buAutoNum type="arabicPeriod" startAt="2"/>
              <a:defRPr/>
            </a:pPr>
            <a:r>
              <a:rPr lang="pt-BR" dirty="0" smtClean="0"/>
              <a:t>Converta os seguintes trechos de código em instruções MIPS equivalentes:</a:t>
            </a:r>
            <a:endParaRPr lang="pt-BR" dirty="0" smtClean="0"/>
          </a:p>
          <a:p>
            <a:pPr marL="0" indent="0" algn="just">
              <a:buClr>
                <a:schemeClr val="accent1"/>
              </a:buClr>
              <a:buFont typeface="+mj-lt"/>
              <a:buNone/>
              <a:defRPr/>
            </a:pPr>
            <a:endParaRPr lang="pt-BR" sz="800" dirty="0" smtClean="0"/>
          </a:p>
          <a:p>
            <a:pPr marL="457200" indent="-457200" algn="just">
              <a:buFont typeface="+mj-lt"/>
              <a:buAutoNum type="alphaLcPeriod"/>
              <a:defRPr/>
            </a:pPr>
            <a:r>
              <a:rPr lang="pt-BR" sz="2000" dirty="0" err="1" smtClean="0">
                <a:latin typeface="Century Schoolbook L" charset="0"/>
              </a:rPr>
              <a:t>while</a:t>
            </a:r>
            <a:r>
              <a:rPr lang="pt-BR" sz="2000" dirty="0" smtClean="0">
                <a:latin typeface="Century Schoolbook L" charset="0"/>
              </a:rPr>
              <a:t> (a!=0) {</a:t>
            </a:r>
            <a:endParaRPr lang="pt-BR" sz="2000" dirty="0" smtClean="0">
              <a:latin typeface="Century Schoolbook L" charset="0"/>
            </a:endParaRPr>
          </a:p>
          <a:p>
            <a:pPr algn="just">
              <a:buFontTx/>
              <a:buNone/>
              <a:defRPr/>
            </a:pPr>
            <a:r>
              <a:rPr lang="pt-BR" sz="2000" dirty="0" smtClean="0">
                <a:latin typeface="Century Schoolbook L" charset="0"/>
              </a:rPr>
              <a:t>		c = a + b;</a:t>
            </a:r>
            <a:endParaRPr lang="pt-BR" sz="2000" dirty="0" smtClean="0">
              <a:latin typeface="Century Schoolbook L" charset="0"/>
            </a:endParaRPr>
          </a:p>
          <a:p>
            <a:pPr algn="just">
              <a:buFontTx/>
              <a:buNone/>
              <a:defRPr/>
            </a:pPr>
            <a:r>
              <a:rPr lang="pt-BR" sz="2000" dirty="0" smtClean="0">
                <a:latin typeface="Century Schoolbook L" charset="0"/>
              </a:rPr>
              <a:t>		a = a--;</a:t>
            </a:r>
            <a:endParaRPr lang="pt-BR" sz="2000" dirty="0" smtClean="0">
              <a:latin typeface="Century Schoolbook L" charset="0"/>
            </a:endParaRPr>
          </a:p>
          <a:p>
            <a:pPr algn="just">
              <a:buFontTx/>
              <a:buNone/>
              <a:defRPr/>
            </a:pPr>
            <a:r>
              <a:rPr lang="pt-BR" sz="2000" dirty="0" smtClean="0">
                <a:latin typeface="Century Schoolbook L" charset="0"/>
              </a:rPr>
              <a:t>	  }</a:t>
            </a:r>
            <a:endParaRPr lang="pt-BR" sz="2000" dirty="0" smtClean="0">
              <a:latin typeface="Century Schoolbook L" charset="0"/>
            </a:endParaRPr>
          </a:p>
          <a:p>
            <a:pPr marL="457200" indent="-457200" algn="just">
              <a:buFont typeface="+mj-lt"/>
              <a:buAutoNum type="alphaLcPeriod" startAt="2"/>
              <a:defRPr/>
            </a:pPr>
            <a:r>
              <a:rPr lang="nn-NO" sz="2000" dirty="0" smtClean="0">
                <a:latin typeface="Century Schoolbook L" charset="0"/>
              </a:rPr>
              <a:t>for (i=0, i !=10, i++) {</a:t>
            </a:r>
            <a:endParaRPr lang="nn-NO" sz="2000" dirty="0" smtClean="0">
              <a:latin typeface="Century Schoolbook L" charset="0"/>
            </a:endParaRPr>
          </a:p>
          <a:p>
            <a:pPr algn="just">
              <a:buFontTx/>
              <a:buNone/>
              <a:defRPr/>
            </a:pPr>
            <a:r>
              <a:rPr lang="pt-BR" sz="2000" dirty="0" smtClean="0">
                <a:latin typeface="Century Schoolbook L" charset="0"/>
              </a:rPr>
              <a:t>		</a:t>
            </a:r>
            <a:r>
              <a:rPr lang="x-none" altLang="pt-BR" sz="2000" dirty="0" smtClean="0">
                <a:latin typeface="Century Schoolbook L" charset="0"/>
              </a:rPr>
              <a:t>if (c &gt; 100) {</a:t>
            </a:r>
            <a:endParaRPr lang="x-none" altLang="pt-BR" sz="2000" dirty="0" smtClean="0">
              <a:latin typeface="Century Schoolbook L" charset="0"/>
            </a:endParaRPr>
          </a:p>
          <a:p>
            <a:pPr algn="just">
              <a:buFontTx/>
              <a:buNone/>
              <a:defRPr/>
            </a:pPr>
            <a:r>
              <a:rPr lang="x-none" altLang="pt-BR" sz="2000" dirty="0" smtClean="0">
                <a:latin typeface="Century Schoolbook L" charset="0"/>
              </a:rPr>
              <a:t>			</a:t>
            </a:r>
            <a:r>
              <a:rPr lang="pt-BR" sz="2000" dirty="0" smtClean="0">
                <a:latin typeface="Century Schoolbook L" charset="0"/>
              </a:rPr>
              <a:t>c = a + b;</a:t>
            </a:r>
            <a:endParaRPr lang="pt-BR" sz="2000" dirty="0" smtClean="0">
              <a:latin typeface="Century Schoolbook L" charset="0"/>
            </a:endParaRPr>
          </a:p>
          <a:p>
            <a:pPr algn="just">
              <a:buFontTx/>
              <a:buNone/>
              <a:defRPr/>
            </a:pPr>
            <a:r>
              <a:rPr lang="x-none" altLang="pt-BR" sz="2000" dirty="0" smtClean="0">
                <a:latin typeface="Century Schoolbook L" charset="0"/>
              </a:rPr>
              <a:t>			else</a:t>
            </a:r>
            <a:endParaRPr lang="x-none" altLang="pt-BR" sz="2000" dirty="0" smtClean="0">
              <a:latin typeface="Century Schoolbook L" charset="0"/>
            </a:endParaRPr>
          </a:p>
          <a:p>
            <a:pPr algn="just">
              <a:buFontTx/>
              <a:buNone/>
              <a:defRPr/>
            </a:pPr>
            <a:r>
              <a:rPr lang="x-none" altLang="pt-BR" sz="2000" dirty="0" smtClean="0">
                <a:latin typeface="Century Schoolbook L" charset="0"/>
              </a:rPr>
              <a:t>			     c = a * b;</a:t>
            </a:r>
            <a:endParaRPr lang="x-none" altLang="pt-BR" sz="2000" dirty="0" smtClean="0">
              <a:latin typeface="Century Schoolbook L" charset="0"/>
            </a:endParaRPr>
          </a:p>
          <a:p>
            <a:pPr algn="just">
              <a:buFontTx/>
              <a:buNone/>
              <a:defRPr/>
            </a:pPr>
            <a:r>
              <a:rPr lang="x-none" altLang="pt-BR" sz="2000" dirty="0" smtClean="0">
                <a:latin typeface="Century Schoolbook L" charset="0"/>
              </a:rPr>
              <a:t>		}</a:t>
            </a:r>
            <a:endParaRPr lang="x-none" altLang="pt-BR" sz="2000" dirty="0" smtClean="0">
              <a:latin typeface="Century Schoolbook L" charset="0"/>
            </a:endParaRPr>
          </a:p>
          <a:p>
            <a:pPr algn="just">
              <a:buFontTx/>
              <a:buNone/>
              <a:defRPr/>
            </a:pPr>
            <a:r>
              <a:rPr lang="pt-BR" sz="2000" dirty="0" smtClean="0">
                <a:latin typeface="Century Schoolbook L" charset="0"/>
              </a:rPr>
              <a:t>	}</a:t>
            </a:r>
            <a:endParaRPr lang="pt-BR" sz="2000" dirty="0">
              <a:latin typeface="Century Schoolbook L" charset="0"/>
            </a:endParaRPr>
          </a:p>
        </p:txBody>
      </p:sp>
      <p:sp>
        <p:nvSpPr>
          <p:cNvPr id="56324" name="CaixaDeTexto 3"/>
          <p:cNvSpPr txBox="1">
            <a:spLocks noChangeArrowheads="1"/>
          </p:cNvSpPr>
          <p:nvPr/>
        </p:nvSpPr>
        <p:spPr bwMode="auto">
          <a:xfrm>
            <a:off x="5000625" y="2786058"/>
            <a:ext cx="3286125" cy="1200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pt-BR" dirty="0"/>
              <a:t>Considere </a:t>
            </a:r>
            <a:r>
              <a:rPr lang="pt-BR" i="1" dirty="0"/>
              <a:t>a</a:t>
            </a:r>
            <a:r>
              <a:rPr lang="pt-BR" dirty="0"/>
              <a:t>, </a:t>
            </a:r>
            <a:r>
              <a:rPr lang="pt-BR" i="1" dirty="0"/>
              <a:t>b</a:t>
            </a:r>
            <a:r>
              <a:rPr lang="pt-BR" dirty="0"/>
              <a:t>, </a:t>
            </a:r>
            <a:r>
              <a:rPr lang="pt-BR" i="1" dirty="0"/>
              <a:t>c</a:t>
            </a:r>
            <a:r>
              <a:rPr lang="pt-BR" dirty="0"/>
              <a:t> e </a:t>
            </a:r>
            <a:r>
              <a:rPr lang="pt-BR" i="1" dirty="0"/>
              <a:t>i</a:t>
            </a:r>
            <a:r>
              <a:rPr lang="pt-BR" dirty="0"/>
              <a:t> em $s1, $s2, $s3 e $s4, respectivamente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Princípio de projeto 1</a:t>
            </a:r>
          </a:p>
        </p:txBody>
      </p:sp>
      <p:sp>
        <p:nvSpPr>
          <p:cNvPr id="7171" name="Espaço Reservado para Conteúdo 2"/>
          <p:cNvSpPr>
            <a:spLocks noGrp="1"/>
          </p:cNvSpPr>
          <p:nvPr>
            <p:ph idx="1"/>
          </p:nvPr>
        </p:nvSpPr>
        <p:spPr>
          <a:xfrm>
            <a:off x="1071591" y="1857364"/>
            <a:ext cx="7572375" cy="4114800"/>
          </a:xfrm>
        </p:spPr>
        <p:txBody>
          <a:bodyPr>
            <a:normAutofit fontScale="92500" lnSpcReduction="10000"/>
          </a:bodyPr>
          <a:lstStyle/>
          <a:p>
            <a:r>
              <a:rPr lang="pt-BR" sz="4000" dirty="0" smtClean="0"/>
              <a:t>“A simplicidade é favorecida pela regularidade”</a:t>
            </a:r>
            <a:endParaRPr lang="pt-BR" sz="4000" dirty="0" smtClean="0"/>
          </a:p>
          <a:p>
            <a:pPr algn="just">
              <a:buNone/>
            </a:pPr>
            <a:endParaRPr lang="pt-BR" sz="1300" dirty="0" smtClean="0"/>
          </a:p>
          <a:p>
            <a:pPr marL="425450" indent="-342900" algn="just">
              <a:buFont typeface="Arial" charset="0"/>
              <a:buChar char="•"/>
            </a:pPr>
            <a:r>
              <a:rPr lang="pt-BR" dirty="0" smtClean="0"/>
              <a:t>A representação de instruções em MIPS segue um formato regular de campos, cada um com uma função específica bem definida</a:t>
            </a:r>
            <a:endParaRPr lang="pt-BR" dirty="0" smtClean="0"/>
          </a:p>
          <a:p>
            <a:pPr marL="425450" indent="-342900" algn="just">
              <a:buFont typeface="Arial" charset="0"/>
              <a:buChar char="•"/>
            </a:pPr>
            <a:r>
              <a:rPr lang="pt-BR" dirty="0" smtClean="0"/>
              <a:t>Por exemplo, a operação de soma em MIPS seria feita da forma: ‘ADD a, b, c’ </a:t>
            </a:r>
            <a:r>
              <a:rPr lang="pt-BR" dirty="0" smtClean="0">
                <a:cs typeface="Times New Roman" pitchFamily="18" charset="0"/>
              </a:rPr>
              <a:t>→ significa somar o valor das variáveis ‘b’ e ‘c’ e armazenar o resultado em ‘a’</a:t>
            </a:r>
            <a:endParaRPr lang="pt-BR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Exercícios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88085" y="1341120"/>
            <a:ext cx="7072630" cy="5250180"/>
          </a:xfrm>
        </p:spPr>
        <p:txBody>
          <a:bodyPr>
            <a:normAutofit/>
          </a:bodyPr>
          <a:lstStyle/>
          <a:p>
            <a:pPr marL="0" indent="0" algn="just">
              <a:buClr>
                <a:schemeClr val="accent1"/>
              </a:buClr>
              <a:buFont typeface="+mj-lt"/>
              <a:buNone/>
              <a:defRPr/>
            </a:pPr>
            <a:endParaRPr lang="pt-BR" sz="2000" dirty="0" smtClean="0">
              <a:latin typeface="Century Schoolbook L" charset="0"/>
            </a:endParaRPr>
          </a:p>
          <a:p>
            <a:pPr marL="457200" indent="-457200" algn="just">
              <a:buClr>
                <a:schemeClr val="accent1"/>
              </a:buClr>
              <a:buFont typeface="+mj-lt"/>
              <a:buAutoNum type="alphaLcPeriod" startAt="3"/>
              <a:defRPr/>
            </a:pPr>
            <a:r>
              <a:rPr lang="x-none" altLang="pt-BR" sz="2000" dirty="0" smtClean="0">
                <a:latin typeface="Century Schoolbook L" charset="0"/>
              </a:rPr>
              <a:t>for (</a:t>
            </a:r>
            <a:r>
              <a:rPr lang="pt-BR" sz="2000" dirty="0" smtClean="0">
                <a:latin typeface="Century Schoolbook L" charset="0"/>
              </a:rPr>
              <a:t>i </a:t>
            </a:r>
            <a:r>
              <a:rPr lang="x-none" altLang="pt-BR" sz="2000" dirty="0" smtClean="0">
                <a:latin typeface="Century Schoolbook L" charset="0"/>
              </a:rPr>
              <a:t>=</a:t>
            </a:r>
            <a:r>
              <a:rPr lang="pt-BR" sz="2000" dirty="0" smtClean="0">
                <a:latin typeface="Century Schoolbook L" charset="0"/>
              </a:rPr>
              <a:t> 1</a:t>
            </a:r>
            <a:r>
              <a:rPr lang="x-none" altLang="pt-BR" sz="2000" dirty="0" smtClean="0">
                <a:latin typeface="Century Schoolbook L" charset="0"/>
              </a:rPr>
              <a:t>; i &lt;=10; i++)</a:t>
            </a:r>
            <a:r>
              <a:rPr lang="pt-BR" sz="2000" dirty="0" smtClean="0">
                <a:latin typeface="Century Schoolbook L" charset="0"/>
              </a:rPr>
              <a:t> </a:t>
            </a:r>
            <a:r>
              <a:rPr lang="x-none" altLang="pt-BR" sz="2000" dirty="0" smtClean="0">
                <a:latin typeface="Century Schoolbook L" charset="0"/>
              </a:rPr>
              <a:t>{</a:t>
            </a:r>
            <a:r>
              <a:rPr lang="pt-BR" sz="2000" dirty="0" smtClean="0">
                <a:latin typeface="Century Schoolbook L" charset="0"/>
              </a:rPr>
              <a:t>	</a:t>
            </a:r>
            <a:endParaRPr lang="pt-BR" sz="2000" dirty="0" smtClean="0">
              <a:latin typeface="Century Schoolbook L" charset="0"/>
            </a:endParaRPr>
          </a:p>
          <a:p>
            <a:pPr marL="0" indent="0" algn="just">
              <a:buClr>
                <a:schemeClr val="accent1"/>
              </a:buClr>
              <a:buFont typeface="+mj-lt"/>
              <a:buNone/>
              <a:defRPr/>
            </a:pPr>
            <a:r>
              <a:rPr lang="pt-BR" sz="2000" dirty="0" smtClean="0">
                <a:latin typeface="Century Schoolbook L" charset="0"/>
              </a:rPr>
              <a:t>             </a:t>
            </a:r>
            <a:r>
              <a:rPr lang="x-none" altLang="pt-BR" sz="2000" dirty="0" smtClean="0">
                <a:latin typeface="Century Schoolbook L" charset="0"/>
              </a:rPr>
              <a:t>if </a:t>
            </a:r>
            <a:r>
              <a:rPr lang="pt-BR" sz="2000" dirty="0" smtClean="0">
                <a:latin typeface="Century Schoolbook L" charset="0"/>
              </a:rPr>
              <a:t>b[i] &gt; c[i] </a:t>
            </a:r>
            <a:r>
              <a:rPr lang="x-none" altLang="pt-BR" sz="2000" dirty="0" smtClean="0">
                <a:latin typeface="Century Schoolbook L" charset="0"/>
              </a:rPr>
              <a:t>{</a:t>
            </a:r>
            <a:endParaRPr lang="x-none" altLang="pt-BR" sz="2000" dirty="0" smtClean="0">
              <a:latin typeface="Century Schoolbook L" charset="0"/>
            </a:endParaRPr>
          </a:p>
          <a:p>
            <a:pPr marL="0" indent="0" algn="just">
              <a:buClr>
                <a:schemeClr val="accent1"/>
              </a:buClr>
              <a:buFont typeface="+mj-lt"/>
              <a:buNone/>
              <a:defRPr/>
            </a:pPr>
            <a:r>
              <a:rPr lang="pt-BR" sz="2000" dirty="0" smtClean="0">
                <a:latin typeface="Century Schoolbook L" charset="0"/>
              </a:rPr>
              <a:t>                      a[i] </a:t>
            </a:r>
            <a:r>
              <a:rPr lang="x-none" altLang="pt-BR" sz="2000" dirty="0" smtClean="0">
                <a:latin typeface="Century Schoolbook L" charset="0"/>
              </a:rPr>
              <a:t>+</a:t>
            </a:r>
            <a:r>
              <a:rPr lang="pt-BR" sz="2000" dirty="0" smtClean="0">
                <a:latin typeface="Century Schoolbook L" charset="0"/>
              </a:rPr>
              <a:t> b[i] + c[i];		 	</a:t>
            </a:r>
            <a:endParaRPr lang="pt-BR" sz="2000" dirty="0" smtClean="0">
              <a:latin typeface="Century Schoolbook L" charset="0"/>
            </a:endParaRPr>
          </a:p>
          <a:p>
            <a:pPr marL="0" indent="0" algn="just">
              <a:buClr>
                <a:schemeClr val="accent1"/>
              </a:buClr>
              <a:buFont typeface="+mj-lt"/>
              <a:buNone/>
              <a:defRPr/>
            </a:pPr>
            <a:r>
              <a:rPr lang="pt-BR" sz="2000" dirty="0" smtClean="0">
                <a:latin typeface="Century Schoolbook L" charset="0"/>
              </a:rPr>
              <a:t>		</a:t>
            </a:r>
            <a:r>
              <a:rPr lang="x-none" altLang="pt-BR" sz="2000" dirty="0" smtClean="0">
                <a:latin typeface="Century Schoolbook L" charset="0"/>
              </a:rPr>
              <a:t>else</a:t>
            </a:r>
            <a:endParaRPr lang="x-none" altLang="pt-BR" sz="2000" dirty="0" smtClean="0">
              <a:latin typeface="Century Schoolbook L" charset="0"/>
            </a:endParaRPr>
          </a:p>
          <a:p>
            <a:pPr marL="0" indent="0" algn="just">
              <a:buClr>
                <a:schemeClr val="accent1"/>
              </a:buClr>
              <a:buFont typeface="+mj-lt"/>
              <a:buNone/>
              <a:defRPr/>
            </a:pPr>
            <a:r>
              <a:rPr lang="x-none" altLang="pt-BR" sz="2000" dirty="0" smtClean="0">
                <a:latin typeface="Century Schoolbook L" charset="0"/>
              </a:rPr>
              <a:t>		</a:t>
            </a:r>
            <a:r>
              <a:rPr lang="pt-BR" sz="2000" dirty="0" smtClean="0">
                <a:latin typeface="Century Schoolbook L" charset="0"/>
              </a:rPr>
              <a:t>     a[i] </a:t>
            </a:r>
            <a:r>
              <a:rPr lang="x-none" altLang="pt-BR" sz="2000" dirty="0" smtClean="0">
                <a:latin typeface="Century Schoolbook L" charset="0"/>
              </a:rPr>
              <a:t>=</a:t>
            </a:r>
            <a:r>
              <a:rPr lang="pt-BR" sz="2000" dirty="0" smtClean="0">
                <a:latin typeface="Century Schoolbook L" charset="0"/>
              </a:rPr>
              <a:t> b[i] - c[i];</a:t>
            </a:r>
            <a:endParaRPr lang="pt-BR" sz="2000" dirty="0" smtClean="0">
              <a:latin typeface="Century Schoolbook L" charset="0"/>
            </a:endParaRPr>
          </a:p>
          <a:p>
            <a:pPr marL="0" indent="0" algn="just">
              <a:buClr>
                <a:schemeClr val="accent1"/>
              </a:buClr>
              <a:buFont typeface="+mj-lt"/>
              <a:buNone/>
              <a:defRPr/>
            </a:pPr>
            <a:r>
              <a:rPr lang="pt-BR" sz="2000" dirty="0" smtClean="0">
                <a:latin typeface="Century Schoolbook L" charset="0"/>
              </a:rPr>
              <a:t>             </a:t>
            </a:r>
            <a:r>
              <a:rPr lang="x-none" altLang="pt-BR" sz="2000" dirty="0" smtClean="0">
                <a:latin typeface="Century Schoolbook L" charset="0"/>
              </a:rPr>
              <a:t>}</a:t>
            </a:r>
            <a:endParaRPr lang="x-none" altLang="pt-BR" sz="2000" dirty="0" smtClean="0">
              <a:latin typeface="Century Schoolbook L" charset="0"/>
            </a:endParaRPr>
          </a:p>
          <a:p>
            <a:pPr marL="0" indent="0" algn="just">
              <a:buClr>
                <a:schemeClr val="accent1"/>
              </a:buClr>
              <a:buFont typeface="+mj-lt"/>
              <a:buNone/>
              <a:defRPr/>
            </a:pPr>
            <a:r>
              <a:rPr lang="pt-BR" sz="2000" dirty="0" smtClean="0">
                <a:latin typeface="Century Schoolbook L" charset="0"/>
              </a:rPr>
              <a:t>       </a:t>
            </a:r>
            <a:r>
              <a:rPr lang="x-none" altLang="pt-BR" sz="2000" dirty="0" smtClean="0">
                <a:latin typeface="Century Schoolbook L" charset="0"/>
              </a:rPr>
              <a:t>}</a:t>
            </a:r>
            <a:endParaRPr lang="x-none" altLang="pt-BR" sz="2000" dirty="0" smtClean="0">
              <a:latin typeface="Century Schoolbook L" charset="0"/>
            </a:endParaRPr>
          </a:p>
          <a:p>
            <a:pPr marL="514350" indent="-514350" algn="just">
              <a:buClr>
                <a:schemeClr val="accent1"/>
              </a:buClr>
              <a:buFont typeface="+mj-lt"/>
              <a:buAutoNum type="arabicPeriod" startAt="2"/>
              <a:defRPr/>
            </a:pPr>
            <a:endParaRPr lang="pt-BR" sz="2000" dirty="0" smtClean="0">
              <a:latin typeface="Century Schoolbook L" charset="0"/>
            </a:endParaRPr>
          </a:p>
          <a:p>
            <a:pPr marL="514350" indent="-514350" algn="just">
              <a:buClr>
                <a:schemeClr val="accent1"/>
              </a:buClr>
              <a:buFont typeface="+mj-lt"/>
              <a:buAutoNum type="arabicPeriod" startAt="2"/>
              <a:defRPr/>
            </a:pPr>
            <a:endParaRPr lang="pt-BR" sz="2000" dirty="0" smtClean="0">
              <a:latin typeface="Century Schoolbook L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  <p:sp>
        <p:nvSpPr>
          <p:cNvPr id="2" name="CaixaDeTexto 3"/>
          <p:cNvSpPr txBox="1">
            <a:spLocks noChangeArrowheads="1"/>
          </p:cNvSpPr>
          <p:nvPr/>
        </p:nvSpPr>
        <p:spPr bwMode="auto">
          <a:xfrm>
            <a:off x="1364615" y="4869180"/>
            <a:ext cx="7174865" cy="1873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pPr algn="just"/>
            <a:r>
              <a:rPr lang="x-none" altLang="pt-BR" sz="2000" dirty="0" smtClean="0">
                <a:latin typeface="Century Schoolbook L" charset="0"/>
                <a:sym typeface="+mn-ea"/>
              </a:rPr>
              <a:t>C</a:t>
            </a:r>
            <a:r>
              <a:rPr lang="pt-BR" sz="2000" dirty="0" smtClean="0">
                <a:latin typeface="Century Schoolbook L" charset="0"/>
                <a:sym typeface="+mn-ea"/>
              </a:rPr>
              <a:t>onsidere que a variáve</a:t>
            </a:r>
            <a:r>
              <a:rPr lang="x-none" altLang="pt-BR" sz="2000" dirty="0" smtClean="0">
                <a:latin typeface="Century Schoolbook L" charset="0"/>
                <a:sym typeface="+mn-ea"/>
              </a:rPr>
              <a:t>l</a:t>
            </a:r>
            <a:r>
              <a:rPr lang="pt-BR" sz="2000" dirty="0" smtClean="0">
                <a:latin typeface="Century Schoolbook L" charset="0"/>
                <a:sym typeface="+mn-ea"/>
              </a:rPr>
              <a:t> i está associada ao registrador $s1 e que os endereços-base dos arrays a[ ], b[ ] e c[ ] estão associados aos registradores  $s2, $s3 e $s4, respectivamente.</a:t>
            </a:r>
            <a:endParaRPr lang="pt-BR" sz="2000" dirty="0" smtClean="0">
              <a:latin typeface="Century Schoolbook L" charset="0"/>
            </a:endParaRPr>
          </a:p>
          <a:p>
            <a:pPr algn="just"/>
            <a:endParaRPr lang="pt-BR" dirty="0" smtClean="0"/>
          </a:p>
          <a:p>
            <a:pPr algn="just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Exercícios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14755" y="1342390"/>
            <a:ext cx="7072630" cy="525018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90000"/>
              </a:lnSpc>
              <a:buClr>
                <a:schemeClr val="accent1"/>
              </a:buClr>
              <a:buFont typeface="+mj-lt"/>
              <a:buAutoNum type="alphaLcPeriod" startAt="4"/>
              <a:defRPr/>
            </a:pPr>
            <a:r>
              <a:rPr lang="x-none" altLang="pt-BR" sz="2000" dirty="0" smtClean="0">
                <a:latin typeface="Century Schoolbook L" charset="0"/>
                <a:sym typeface="+mn-ea"/>
              </a:rPr>
              <a:t>if</a:t>
            </a:r>
            <a:r>
              <a:rPr lang="pt-BR" sz="2000" dirty="0" smtClean="0">
                <a:latin typeface="Century Schoolbook L" charset="0"/>
                <a:sym typeface="+mn-ea"/>
              </a:rPr>
              <a:t> </a:t>
            </a:r>
            <a:r>
              <a:rPr lang="x-none" altLang="pt-BR" sz="2000" dirty="0" smtClean="0">
                <a:latin typeface="Century Schoolbook L" charset="0"/>
                <a:sym typeface="+mn-ea"/>
              </a:rPr>
              <a:t>(</a:t>
            </a:r>
            <a:r>
              <a:rPr lang="pt-BR" sz="2000" dirty="0" smtClean="0">
                <a:latin typeface="Century Schoolbook L" charset="0"/>
                <a:sym typeface="+mn-ea"/>
              </a:rPr>
              <a:t>x &lt; y</a:t>
            </a:r>
            <a:r>
              <a:rPr lang="x-none" altLang="pt-BR" sz="2000" dirty="0" smtClean="0">
                <a:latin typeface="Century Schoolbook L" charset="0"/>
                <a:sym typeface="+mn-ea"/>
              </a:rPr>
              <a:t>) {</a:t>
            </a:r>
            <a:endParaRPr lang="x-none" altLang="pt-BR" sz="2000" dirty="0" smtClean="0">
              <a:latin typeface="Century Schoolbook L" charset="0"/>
              <a:sym typeface="+mn-ea"/>
            </a:endParaRPr>
          </a:p>
          <a:p>
            <a:pPr marL="0" indent="0" algn="just">
              <a:lnSpc>
                <a:spcPct val="90000"/>
              </a:lnSpc>
              <a:buClr>
                <a:schemeClr val="accent1"/>
              </a:buClr>
              <a:buFont typeface="+mj-lt"/>
              <a:buNone/>
              <a:defRPr/>
            </a:pPr>
            <a:r>
              <a:rPr lang="pt-BR" sz="2000" dirty="0" smtClean="0">
                <a:latin typeface="Century Schoolbook L" charset="0"/>
                <a:sym typeface="+mn-ea"/>
              </a:rPr>
              <a:t>          z ← x * b[y]</a:t>
            </a:r>
            <a:r>
              <a:rPr lang="x-none" altLang="pt-BR" sz="2000" dirty="0" smtClean="0">
                <a:latin typeface="Century Schoolbook L" charset="0"/>
                <a:sym typeface="+mn-ea"/>
              </a:rPr>
              <a:t>;</a:t>
            </a:r>
            <a:endParaRPr lang="x-none" altLang="pt-BR" sz="2000" dirty="0" smtClean="0">
              <a:latin typeface="Century Schoolbook L" charset="0"/>
              <a:sym typeface="+mn-ea"/>
            </a:endParaRPr>
          </a:p>
          <a:p>
            <a:pPr marL="0" indent="0" algn="just">
              <a:lnSpc>
                <a:spcPct val="90000"/>
              </a:lnSpc>
              <a:buClr>
                <a:schemeClr val="accent1"/>
              </a:buClr>
              <a:buFont typeface="+mj-lt"/>
              <a:buNone/>
              <a:defRPr/>
            </a:pPr>
            <a:r>
              <a:rPr lang="x-none" altLang="pt-BR" sz="2000" dirty="0" smtClean="0">
                <a:latin typeface="Century Schoolbook L" charset="0"/>
                <a:sym typeface="+mn-ea"/>
              </a:rPr>
              <a:t>	else {</a:t>
            </a:r>
            <a:endParaRPr lang="x-none" altLang="pt-BR" sz="2000" dirty="0" smtClean="0">
              <a:latin typeface="Century Schoolbook L" charset="0"/>
              <a:sym typeface="+mn-ea"/>
            </a:endParaRPr>
          </a:p>
          <a:p>
            <a:pPr marL="0" indent="0" algn="just">
              <a:lnSpc>
                <a:spcPct val="90000"/>
              </a:lnSpc>
              <a:buClr>
                <a:schemeClr val="accent1"/>
              </a:buClr>
              <a:buFont typeface="+mj-lt"/>
              <a:buNone/>
              <a:defRPr/>
            </a:pPr>
            <a:r>
              <a:rPr lang="x-none" altLang="pt-BR" sz="2000" dirty="0" smtClean="0">
                <a:latin typeface="Century Schoolbook L" charset="0"/>
                <a:sym typeface="+mn-ea"/>
              </a:rPr>
              <a:t>	      if (</a:t>
            </a:r>
            <a:r>
              <a:rPr lang="pt-BR" sz="2000" dirty="0" smtClean="0">
                <a:latin typeface="Century Schoolbook L" charset="0"/>
                <a:sym typeface="+mn-ea"/>
              </a:rPr>
              <a:t>x == y</a:t>
            </a:r>
            <a:r>
              <a:rPr lang="x-none" altLang="pt-BR" sz="2000" dirty="0" smtClean="0">
                <a:latin typeface="Century Schoolbook L" charset="0"/>
                <a:sym typeface="+mn-ea"/>
              </a:rPr>
              <a:t>) {</a:t>
            </a:r>
            <a:endParaRPr lang="x-none" altLang="pt-BR" sz="2000" dirty="0" smtClean="0">
              <a:latin typeface="Century Schoolbook L" charset="0"/>
              <a:sym typeface="+mn-ea"/>
            </a:endParaRPr>
          </a:p>
          <a:p>
            <a:pPr marL="0" indent="0" algn="just">
              <a:lnSpc>
                <a:spcPct val="90000"/>
              </a:lnSpc>
              <a:buClr>
                <a:schemeClr val="accent1"/>
              </a:buClr>
              <a:buFont typeface="+mj-lt"/>
              <a:buNone/>
              <a:defRPr/>
            </a:pPr>
            <a:r>
              <a:rPr lang="pt-BR" sz="2000" dirty="0" smtClean="0">
                <a:latin typeface="Century Schoolbook L" charset="0"/>
                <a:sym typeface="+mn-ea"/>
              </a:rPr>
              <a:t>                      z ← x / b[y];</a:t>
            </a:r>
            <a:endParaRPr lang="pt-BR" sz="2000" dirty="0" smtClean="0">
              <a:latin typeface="Century Schoolbook L" charset="0"/>
            </a:endParaRPr>
          </a:p>
          <a:p>
            <a:pPr marL="0" indent="0" algn="just">
              <a:lnSpc>
                <a:spcPct val="90000"/>
              </a:lnSpc>
              <a:buClr>
                <a:schemeClr val="accent1"/>
              </a:buClr>
              <a:buFont typeface="+mj-lt"/>
              <a:buNone/>
              <a:defRPr/>
            </a:pPr>
            <a:r>
              <a:rPr lang="pt-BR" sz="2000" dirty="0" smtClean="0">
                <a:latin typeface="Century Schoolbook L" charset="0"/>
                <a:sym typeface="+mn-ea"/>
              </a:rPr>
              <a:t>                      </a:t>
            </a:r>
            <a:r>
              <a:rPr lang="x-none" altLang="pt-BR" sz="2000" dirty="0" smtClean="0">
                <a:latin typeface="Century Schoolbook L" charset="0"/>
                <a:sym typeface="+mn-ea"/>
              </a:rPr>
              <a:t>else</a:t>
            </a:r>
            <a:endParaRPr lang="x-none" altLang="pt-BR" sz="2000" dirty="0" smtClean="0">
              <a:latin typeface="Century Schoolbook L" charset="0"/>
              <a:sym typeface="+mn-ea"/>
            </a:endParaRPr>
          </a:p>
          <a:p>
            <a:pPr marL="0" indent="0" algn="just">
              <a:lnSpc>
                <a:spcPct val="90000"/>
              </a:lnSpc>
              <a:buClr>
                <a:schemeClr val="accent1"/>
              </a:buClr>
              <a:buFont typeface="+mj-lt"/>
              <a:buNone/>
              <a:defRPr/>
            </a:pPr>
            <a:r>
              <a:rPr lang="pt-BR" sz="2000" dirty="0" smtClean="0">
                <a:latin typeface="Century Schoolbook L" charset="0"/>
                <a:sym typeface="+mn-ea"/>
              </a:rPr>
              <a:t>	                 z ← x – b[y];	</a:t>
            </a:r>
            <a:endParaRPr lang="pt-BR" sz="2000" dirty="0" smtClean="0">
              <a:latin typeface="Century Schoolbook L" charset="0"/>
            </a:endParaRPr>
          </a:p>
          <a:p>
            <a:pPr marL="0" indent="0" algn="just">
              <a:lnSpc>
                <a:spcPct val="90000"/>
              </a:lnSpc>
              <a:buClr>
                <a:schemeClr val="accent1"/>
              </a:buClr>
              <a:buFont typeface="+mj-lt"/>
              <a:buNone/>
              <a:defRPr/>
            </a:pPr>
            <a:r>
              <a:rPr lang="x-none" altLang="pt-BR" sz="2000" dirty="0" smtClean="0">
                <a:latin typeface="Century Schoolbook L" charset="0"/>
                <a:sym typeface="+mn-ea"/>
              </a:rPr>
              <a:t>	     </a:t>
            </a:r>
            <a:r>
              <a:rPr lang="pt-BR" sz="2000" dirty="0" smtClean="0">
                <a:latin typeface="Century Schoolbook L" charset="0"/>
                <a:sym typeface="+mn-ea"/>
              </a:rPr>
              <a:t> </a:t>
            </a:r>
            <a:r>
              <a:rPr lang="x-none" altLang="pt-BR" sz="2000" dirty="0" smtClean="0">
                <a:latin typeface="Century Schoolbook L" charset="0"/>
                <a:sym typeface="+mn-ea"/>
              </a:rPr>
              <a:t>}</a:t>
            </a:r>
            <a:endParaRPr lang="x-none" altLang="pt-BR" sz="2000" dirty="0" smtClean="0">
              <a:latin typeface="Century Schoolbook L" charset="0"/>
              <a:sym typeface="+mn-ea"/>
            </a:endParaRPr>
          </a:p>
          <a:p>
            <a:pPr marL="0" indent="0" algn="just">
              <a:lnSpc>
                <a:spcPct val="90000"/>
              </a:lnSpc>
              <a:buClr>
                <a:schemeClr val="accent1"/>
              </a:buClr>
              <a:buFont typeface="+mj-lt"/>
              <a:buNone/>
              <a:defRPr/>
            </a:pPr>
            <a:r>
              <a:rPr lang="x-none" altLang="pt-BR" sz="2000" dirty="0" smtClean="0">
                <a:latin typeface="Century Schoolbook L" charset="0"/>
                <a:sym typeface="+mn-ea"/>
              </a:rPr>
              <a:t>          }</a:t>
            </a:r>
            <a:endParaRPr lang="x-none" altLang="pt-BR" sz="2000" dirty="0" smtClean="0">
              <a:latin typeface="Century Schoolbook L" charset="0"/>
              <a:sym typeface="+mn-ea"/>
            </a:endParaRPr>
          </a:p>
          <a:p>
            <a:pPr marL="0" indent="0" algn="just">
              <a:lnSpc>
                <a:spcPct val="90000"/>
              </a:lnSpc>
              <a:buClr>
                <a:schemeClr val="accent1"/>
              </a:buClr>
              <a:buFont typeface="+mj-lt"/>
              <a:buNone/>
              <a:defRPr/>
            </a:pPr>
            <a:r>
              <a:rPr lang="x-none" altLang="pt-BR" sz="2000" dirty="0" smtClean="0">
                <a:latin typeface="Century Schoolbook L" charset="0"/>
                <a:sym typeface="+mn-ea"/>
              </a:rPr>
              <a:t>      }</a:t>
            </a:r>
            <a:endParaRPr lang="x-none" altLang="pt-BR" sz="2000" dirty="0" smtClean="0">
              <a:latin typeface="Century Schoolbook L" charset="0"/>
              <a:sym typeface="+mn-ea"/>
            </a:endParaRPr>
          </a:p>
          <a:p>
            <a:pPr marL="0" indent="0" algn="just">
              <a:lnSpc>
                <a:spcPct val="90000"/>
              </a:lnSpc>
              <a:buClr>
                <a:schemeClr val="accent1"/>
              </a:buClr>
              <a:buFont typeface="+mj-lt"/>
              <a:buNone/>
              <a:defRPr/>
            </a:pPr>
            <a:r>
              <a:rPr lang="pt-BR" sz="2000" dirty="0" smtClean="0">
                <a:latin typeface="Century Schoolbook L" charset="0"/>
                <a:sym typeface="+mn-ea"/>
              </a:rPr>
              <a:t>b[y] ← b[y] + z - 1;</a:t>
            </a:r>
            <a:endParaRPr lang="pt-BR" dirty="0" smtClean="0">
              <a:latin typeface="Century Schoolbook L" charset="0"/>
            </a:endParaRPr>
          </a:p>
          <a:p>
            <a:pPr marL="514350" indent="-514350" algn="just">
              <a:buClr>
                <a:schemeClr val="accent1"/>
              </a:buClr>
              <a:buFont typeface="+mj-lt"/>
              <a:buAutoNum type="alphaLcPeriod" startAt="4"/>
              <a:defRPr/>
            </a:pPr>
            <a:endParaRPr lang="pt-BR" dirty="0" smtClean="0">
              <a:latin typeface="Century Schoolbook L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  <p:sp>
        <p:nvSpPr>
          <p:cNvPr id="2" name="CaixaDeTexto 3"/>
          <p:cNvSpPr txBox="1">
            <a:spLocks noChangeArrowheads="1"/>
          </p:cNvSpPr>
          <p:nvPr/>
        </p:nvSpPr>
        <p:spPr bwMode="auto">
          <a:xfrm>
            <a:off x="1187450" y="5446395"/>
            <a:ext cx="7627620" cy="12941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pPr algn="just"/>
            <a:r>
              <a:rPr lang="x-none" altLang="pt-BR" sz="2000" dirty="0" smtClean="0">
                <a:latin typeface="Century Schoolbook L" charset="0"/>
                <a:sym typeface="+mn-ea"/>
              </a:rPr>
              <a:t>C</a:t>
            </a:r>
            <a:r>
              <a:rPr lang="pt-BR" sz="2000" dirty="0" smtClean="0">
                <a:latin typeface="Century Schoolbook L" charset="0"/>
                <a:sym typeface="+mn-ea"/>
              </a:rPr>
              <a:t>onsidere que as variáveis x, y e z estão associadas aos registradores $s0, $s1 e $s2, respectivamente. $s4 contém o endereço-base do array b[ ].</a:t>
            </a:r>
            <a:endParaRPr lang="pt-BR" sz="2000" dirty="0" smtClean="0">
              <a:latin typeface="Century Schoolbook L" charset="0"/>
            </a:endParaRPr>
          </a:p>
          <a:p>
            <a:pPr algn="just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mtClean="0"/>
              <a:t>Suporte a procedimentos do MIPS</a:t>
            </a:r>
          </a:p>
        </p:txBody>
      </p:sp>
      <p:sp>
        <p:nvSpPr>
          <p:cNvPr id="57347" name="Espaço Reservado para Conteúdo 2"/>
          <p:cNvSpPr>
            <a:spLocks noGrp="1"/>
          </p:cNvSpPr>
          <p:nvPr>
            <p:ph idx="1"/>
          </p:nvPr>
        </p:nvSpPr>
        <p:spPr>
          <a:xfrm>
            <a:off x="1000101" y="1571612"/>
            <a:ext cx="7929618" cy="4786346"/>
          </a:xfrm>
        </p:spPr>
        <p:txBody>
          <a:bodyPr>
            <a:normAutofit/>
          </a:bodyPr>
          <a:lstStyle/>
          <a:p>
            <a:pPr algn="just"/>
            <a:r>
              <a:rPr lang="pt-BR" sz="2200" dirty="0" smtClean="0"/>
              <a:t>Procedimentos e sub-rotinas são uma forma de escrever módulos para funções específicas, que tornam o programa mais fácil de ser entendido e possibilitam a reutilização de código</a:t>
            </a:r>
            <a:endParaRPr lang="pt-BR" sz="2200" dirty="0" smtClean="0"/>
          </a:p>
          <a:p>
            <a:pPr algn="just"/>
            <a:r>
              <a:rPr lang="pt-BR" sz="2200" dirty="0" smtClean="0"/>
              <a:t>MIPS oferece suporte a implementação de procedimentos, inclusive com o uso dos seguintes registradores especiais:</a:t>
            </a:r>
            <a:endParaRPr lang="pt-BR" sz="2200" dirty="0" smtClean="0"/>
          </a:p>
          <a:p>
            <a:pPr lvl="1" algn="just"/>
            <a:r>
              <a:rPr lang="pt-BR" sz="2200" b="1" dirty="0" smtClean="0"/>
              <a:t>$a0 a $a3</a:t>
            </a:r>
            <a:r>
              <a:rPr lang="pt-BR" sz="2200" dirty="0" smtClean="0"/>
              <a:t>: 4 registradores para argumento, para a passagem de parâmetros do programa para o procedimento;</a:t>
            </a:r>
            <a:endParaRPr lang="pt-BR" sz="2200" b="1" dirty="0" smtClean="0"/>
          </a:p>
          <a:p>
            <a:pPr lvl="1" algn="just"/>
            <a:r>
              <a:rPr lang="pt-BR" sz="2200" b="1" dirty="0" smtClean="0"/>
              <a:t>$v0 e $v1</a:t>
            </a:r>
            <a:r>
              <a:rPr lang="pt-BR" sz="2200" dirty="0" smtClean="0"/>
              <a:t>: registradores para retorno de valores do procedimento</a:t>
            </a:r>
            <a:endParaRPr lang="pt-BR" sz="2200" dirty="0" smtClean="0"/>
          </a:p>
          <a:p>
            <a:pPr lvl="1" algn="just"/>
            <a:r>
              <a:rPr lang="pt-BR" sz="2200" b="1" dirty="0" smtClean="0"/>
              <a:t>$</a:t>
            </a:r>
            <a:r>
              <a:rPr lang="pt-BR" sz="2200" b="1" dirty="0" err="1" smtClean="0"/>
              <a:t>ra</a:t>
            </a:r>
            <a:r>
              <a:rPr lang="pt-BR" sz="2200" dirty="0" smtClean="0"/>
              <a:t>: registrador que contém o endereço para o controle retornar ao final da execução do procedimento</a:t>
            </a:r>
            <a:endParaRPr lang="pt-BR" sz="2200" dirty="0" smtClean="0"/>
          </a:p>
          <a:p>
            <a:pPr algn="just"/>
            <a:endParaRPr lang="pt-BR" sz="22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mtClean="0"/>
              <a:t>Suporte a procedimentos do MIPS</a:t>
            </a:r>
          </a:p>
        </p:txBody>
      </p:sp>
      <p:sp>
        <p:nvSpPr>
          <p:cNvPr id="58371" name="Espaço Reservado para Conteúdo 2"/>
          <p:cNvSpPr>
            <a:spLocks noGrp="1"/>
          </p:cNvSpPr>
          <p:nvPr>
            <p:ph idx="1"/>
          </p:nvPr>
        </p:nvSpPr>
        <p:spPr>
          <a:xfrm>
            <a:off x="1000154" y="1643050"/>
            <a:ext cx="7715250" cy="4305300"/>
          </a:xfrm>
        </p:spPr>
        <p:txBody>
          <a:bodyPr/>
          <a:lstStyle/>
          <a:p>
            <a:r>
              <a:rPr lang="pt-BR" sz="2200" dirty="0" smtClean="0"/>
              <a:t>Passos realizados durante a execução de um procedimento:</a:t>
            </a:r>
            <a:endParaRPr lang="pt-BR" sz="2200" dirty="0" smtClean="0"/>
          </a:p>
          <a:p>
            <a:pPr lvl="1"/>
            <a:r>
              <a:rPr lang="pt-BR" sz="2200" dirty="0" smtClean="0"/>
              <a:t>Colocar os parâmetros em um lugar onde eles possam ser acessados pelo procedimento;</a:t>
            </a:r>
            <a:endParaRPr lang="pt-BR" sz="2200" dirty="0" smtClean="0"/>
          </a:p>
          <a:p>
            <a:pPr lvl="1"/>
            <a:r>
              <a:rPr lang="pt-BR" sz="2200" dirty="0" smtClean="0"/>
              <a:t>Transferir o controle para o procedimento;</a:t>
            </a:r>
            <a:endParaRPr lang="pt-BR" sz="2200" dirty="0" smtClean="0"/>
          </a:p>
          <a:p>
            <a:pPr lvl="1"/>
            <a:r>
              <a:rPr lang="pt-BR" sz="2200" dirty="0" smtClean="0"/>
              <a:t>Garantir os recursos de memória necessários à execução do procedimento;</a:t>
            </a:r>
            <a:endParaRPr lang="pt-BR" sz="2200" dirty="0" smtClean="0"/>
          </a:p>
          <a:p>
            <a:pPr lvl="1"/>
            <a:r>
              <a:rPr lang="pt-BR" sz="2200" dirty="0" smtClean="0"/>
              <a:t>Realizar a tarefa desejada;</a:t>
            </a:r>
            <a:endParaRPr lang="pt-BR" sz="2200" dirty="0" smtClean="0"/>
          </a:p>
          <a:p>
            <a:pPr lvl="1"/>
            <a:r>
              <a:rPr lang="pt-BR" sz="2200" dirty="0" smtClean="0"/>
              <a:t>Colocar o resultado em um lugar acessível ao programa que chamou o procedimento;</a:t>
            </a:r>
            <a:endParaRPr lang="pt-BR" sz="2200" dirty="0" smtClean="0"/>
          </a:p>
          <a:p>
            <a:pPr lvl="1"/>
            <a:r>
              <a:rPr lang="pt-BR" sz="2200" dirty="0" smtClean="0"/>
              <a:t>Retornar ao ponto de origem.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mtClean="0"/>
              <a:t>Suporte a procedimentos do MIPS</a:t>
            </a:r>
          </a:p>
        </p:txBody>
      </p:sp>
      <p:sp>
        <p:nvSpPr>
          <p:cNvPr id="59395" name="Espaço Reservado para Conteúdo 2"/>
          <p:cNvSpPr>
            <a:spLocks noGrp="1"/>
          </p:cNvSpPr>
          <p:nvPr>
            <p:ph idx="1"/>
          </p:nvPr>
        </p:nvSpPr>
        <p:spPr>
          <a:xfrm>
            <a:off x="1000153" y="1714488"/>
            <a:ext cx="7643813" cy="430530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O MIPS implementa uma instrução de </a:t>
            </a:r>
            <a:r>
              <a:rPr lang="pt-BR" i="1" dirty="0" err="1" smtClean="0"/>
              <a:t>jump</a:t>
            </a:r>
            <a:r>
              <a:rPr lang="pt-BR" i="1" dirty="0" smtClean="0"/>
              <a:t> </a:t>
            </a:r>
            <a:r>
              <a:rPr lang="pt-BR" i="1" dirty="0" err="1" smtClean="0"/>
              <a:t>and</a:t>
            </a:r>
            <a:r>
              <a:rPr lang="pt-BR" i="1" dirty="0" smtClean="0"/>
              <a:t> link </a:t>
            </a:r>
            <a:r>
              <a:rPr lang="pt-BR" dirty="0" smtClean="0"/>
              <a:t>(</a:t>
            </a:r>
            <a:r>
              <a:rPr lang="pt-BR" dirty="0" err="1" smtClean="0"/>
              <a:t>jal</a:t>
            </a:r>
            <a:r>
              <a:rPr lang="pt-BR" dirty="0" smtClean="0"/>
              <a:t>), que desvia para um endereço e simultaneamente salva o endereço da instrução seguinte em $</a:t>
            </a:r>
            <a:r>
              <a:rPr lang="pt-BR" dirty="0" err="1" smtClean="0"/>
              <a:t>ra</a:t>
            </a:r>
            <a:endParaRPr lang="pt-BR" dirty="0" smtClean="0"/>
          </a:p>
          <a:p>
            <a:pPr lvl="1" algn="just"/>
            <a:r>
              <a:rPr lang="pt-BR" sz="2400" dirty="0" err="1" smtClean="0"/>
              <a:t>jal</a:t>
            </a:r>
            <a:r>
              <a:rPr lang="pt-BR" sz="2400" dirty="0" smtClean="0"/>
              <a:t> </a:t>
            </a:r>
            <a:r>
              <a:rPr lang="pt-BR" sz="2400" dirty="0" err="1" smtClean="0"/>
              <a:t>endereço-do-procedimento</a:t>
            </a:r>
            <a:endParaRPr lang="pt-BR" sz="2400" dirty="0" smtClean="0"/>
          </a:p>
          <a:p>
            <a:pPr algn="just"/>
            <a:r>
              <a:rPr lang="pt-BR" dirty="0" smtClean="0"/>
              <a:t>A instrução </a:t>
            </a:r>
            <a:r>
              <a:rPr lang="pt-BR" dirty="0" err="1" smtClean="0"/>
              <a:t>jal</a:t>
            </a:r>
            <a:r>
              <a:rPr lang="pt-BR" dirty="0" smtClean="0"/>
              <a:t> salva o valor armazenado no PC + 4 no registrador $</a:t>
            </a:r>
            <a:r>
              <a:rPr lang="pt-BR" dirty="0" err="1" smtClean="0"/>
              <a:t>ra</a:t>
            </a:r>
            <a:r>
              <a:rPr lang="pt-BR" dirty="0" smtClean="0"/>
              <a:t> para estabelecer um link do final do procedimento com a instrução do programa principal imediatamente após a que realizou a chamada ao procedimento</a:t>
            </a:r>
            <a:endParaRPr lang="pt-BR" dirty="0" smtClean="0"/>
          </a:p>
          <a:p>
            <a:pPr lvl="1" algn="just"/>
            <a:r>
              <a:rPr lang="pt-BR" sz="2400" dirty="0" smtClean="0"/>
              <a:t>jr $</a:t>
            </a:r>
            <a:r>
              <a:rPr lang="pt-BR" sz="2400" dirty="0" err="1" smtClean="0"/>
              <a:t>ra</a:t>
            </a:r>
            <a:endParaRPr lang="pt-BR" sz="24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mtClean="0"/>
              <a:t>Suporte a procedimentos do MIPS</a:t>
            </a:r>
          </a:p>
        </p:txBody>
      </p:sp>
      <p:sp>
        <p:nvSpPr>
          <p:cNvPr id="60419" name="Espaço Reservado para Conteúdo 2"/>
          <p:cNvSpPr>
            <a:spLocks noGrp="1"/>
          </p:cNvSpPr>
          <p:nvPr>
            <p:ph idx="1"/>
          </p:nvPr>
        </p:nvSpPr>
        <p:spPr>
          <a:xfrm>
            <a:off x="1000154" y="1643050"/>
            <a:ext cx="7715250" cy="411480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mtClean="0"/>
              <a:t>Muitas vezes a quantidade de registradores disponíveis no MIPS é insuficiente para armazenar todos os valores necessários na execução de um programa, principalmente  na ocorrência de chamadas recursivas.</a:t>
            </a:r>
            <a:endParaRPr lang="pt-BR" smtClean="0"/>
          </a:p>
          <a:p>
            <a:pPr algn="just"/>
            <a:r>
              <a:rPr lang="pt-BR" smtClean="0"/>
              <a:t>Nestas situações, são utilizadas </a:t>
            </a:r>
            <a:r>
              <a:rPr lang="pt-BR" u="sng" smtClean="0"/>
              <a:t>pilhas</a:t>
            </a:r>
            <a:r>
              <a:rPr lang="pt-BR" smtClean="0"/>
              <a:t>, que são estruturas de dados armazenadas na memória principal do sistema.</a:t>
            </a:r>
            <a:endParaRPr lang="pt-BR" smtClean="0"/>
          </a:p>
          <a:p>
            <a:pPr algn="just"/>
            <a:r>
              <a:rPr lang="pt-BR" smtClean="0"/>
              <a:t>Uma pilha implementa uma estrutura LIFO (</a:t>
            </a:r>
            <a:r>
              <a:rPr lang="pt-BR" i="1" smtClean="0"/>
              <a:t>last in first out</a:t>
            </a:r>
            <a:r>
              <a:rPr lang="pt-BR" smtClean="0"/>
              <a:t> – o último a entrar é o primeiro a sair)</a:t>
            </a:r>
            <a:endParaRPr lang="pt-BR" smtClean="0"/>
          </a:p>
          <a:p>
            <a:pPr algn="just"/>
            <a:endParaRPr 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Manipulação de pilhas</a:t>
            </a:r>
          </a:p>
        </p:txBody>
      </p:sp>
      <p:sp>
        <p:nvSpPr>
          <p:cNvPr id="61443" name="Espaço Reservado para Conteúdo 2"/>
          <p:cNvSpPr>
            <a:spLocks noGrp="1"/>
          </p:cNvSpPr>
          <p:nvPr>
            <p:ph idx="1"/>
          </p:nvPr>
        </p:nvSpPr>
        <p:spPr>
          <a:xfrm>
            <a:off x="1000100" y="1643050"/>
            <a:ext cx="7858125" cy="4071937"/>
          </a:xfrm>
        </p:spPr>
        <p:txBody>
          <a:bodyPr>
            <a:normAutofit fontScale="92500"/>
          </a:bodyPr>
          <a:lstStyle/>
          <a:p>
            <a:pPr algn="just"/>
            <a:r>
              <a:rPr lang="pt-BR" dirty="0" smtClean="0"/>
              <a:t>Duas operações podem ser realizadas em uma pilha: a operação </a:t>
            </a:r>
            <a:r>
              <a:rPr lang="pt-BR" i="1" dirty="0" err="1" smtClean="0"/>
              <a:t>push</a:t>
            </a:r>
            <a:r>
              <a:rPr lang="pt-BR" dirty="0" smtClean="0"/>
              <a:t>, onde um dado é colocado no topo da pilha, e a operação </a:t>
            </a:r>
            <a:r>
              <a:rPr lang="pt-BR" i="1" dirty="0" smtClean="0"/>
              <a:t>pop</a:t>
            </a:r>
            <a:r>
              <a:rPr lang="pt-BR" dirty="0" smtClean="0"/>
              <a:t>, que retira o elemento que encontra-se no topo da pilha. Estas operações existem em linguagens de alto nível, não no MIPS</a:t>
            </a:r>
            <a:endParaRPr lang="pt-BR" dirty="0" smtClean="0"/>
          </a:p>
          <a:p>
            <a:pPr algn="just"/>
            <a:r>
              <a:rPr lang="pt-BR" dirty="0" smtClean="0"/>
              <a:t>O endereço de memória que indica qual a posição ocupada pelo topo da pilha (e </a:t>
            </a:r>
            <a:r>
              <a:rPr lang="pt-BR" dirty="0" err="1" smtClean="0"/>
              <a:t>consequentemente</a:t>
            </a:r>
            <a:r>
              <a:rPr lang="pt-BR" dirty="0" smtClean="0"/>
              <a:t>, o elemento que encontra-se no topo), fica armazenado no registrador $</a:t>
            </a:r>
            <a:r>
              <a:rPr lang="pt-BR" dirty="0" err="1" smtClean="0"/>
              <a:t>sp</a:t>
            </a:r>
            <a:r>
              <a:rPr lang="pt-BR" dirty="0" smtClean="0"/>
              <a:t>, também chamado de apontador de pilha (</a:t>
            </a:r>
            <a:r>
              <a:rPr lang="pt-BR" i="1" dirty="0" err="1" smtClean="0"/>
              <a:t>stack</a:t>
            </a:r>
            <a:r>
              <a:rPr lang="pt-BR" i="1" dirty="0" smtClean="0"/>
              <a:t> </a:t>
            </a:r>
            <a:r>
              <a:rPr lang="pt-BR" i="1" dirty="0" err="1" smtClean="0"/>
              <a:t>point</a:t>
            </a:r>
            <a:r>
              <a:rPr lang="pt-BR" dirty="0" smtClean="0"/>
              <a:t>)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Manipulação de pilhas</a:t>
            </a:r>
          </a:p>
        </p:txBody>
      </p:sp>
      <p:sp>
        <p:nvSpPr>
          <p:cNvPr id="62467" name="Espaço Reservado para Conteúdo 2"/>
          <p:cNvSpPr>
            <a:spLocks noGrp="1"/>
          </p:cNvSpPr>
          <p:nvPr>
            <p:ph idx="1"/>
          </p:nvPr>
        </p:nvSpPr>
        <p:spPr>
          <a:xfrm>
            <a:off x="1071591" y="1643050"/>
            <a:ext cx="7643813" cy="411480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Observe que, tradicionalmente, as pilhas crescem dos endereços de memória mais altos para os mais baixos; quando um item é empilhado, o valor do apontador de pilha ($</a:t>
            </a:r>
            <a:r>
              <a:rPr lang="pt-BR" dirty="0" err="1" smtClean="0"/>
              <a:t>sp</a:t>
            </a:r>
            <a:r>
              <a:rPr lang="pt-BR" dirty="0" smtClean="0"/>
              <a:t>) deve diminuir</a:t>
            </a:r>
            <a:endParaRPr lang="pt-BR" dirty="0" smtClean="0"/>
          </a:p>
          <a:p>
            <a:pPr algn="just"/>
            <a:r>
              <a:rPr lang="pt-BR" dirty="0" smtClean="0"/>
              <a:t>No exemplo a seguir, serão empilhados o conteúdo de $s0, $t0 e $t1 em uma pilha; o funcionamento é análogo ao que foi apresentado em </a:t>
            </a:r>
            <a:r>
              <a:rPr lang="pt-BR" dirty="0" err="1" smtClean="0"/>
              <a:t>arrays</a:t>
            </a:r>
            <a:r>
              <a:rPr lang="pt-BR" dirty="0" smtClean="0"/>
              <a:t>, e o endereço-base fica em $</a:t>
            </a:r>
            <a:r>
              <a:rPr lang="pt-BR" dirty="0" err="1" smtClean="0"/>
              <a:t>sp</a:t>
            </a:r>
            <a:endParaRPr lang="pt-BR" dirty="0" smtClean="0"/>
          </a:p>
          <a:p>
            <a:pPr algn="just"/>
            <a:endParaRPr lang="pt-BR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Manipulação de pilhas</a:t>
            </a:r>
          </a:p>
        </p:txBody>
      </p:sp>
      <p:sp>
        <p:nvSpPr>
          <p:cNvPr id="63491" name="Espaço Reservado para Conteúdo 2"/>
          <p:cNvSpPr>
            <a:spLocks noGrp="1"/>
          </p:cNvSpPr>
          <p:nvPr>
            <p:ph idx="1"/>
          </p:nvPr>
        </p:nvSpPr>
        <p:spPr>
          <a:xfrm>
            <a:off x="1000157" y="4441813"/>
            <a:ext cx="8143875" cy="1857375"/>
          </a:xfrm>
        </p:spPr>
        <p:txBody>
          <a:bodyPr/>
          <a:lstStyle/>
          <a:p>
            <a:r>
              <a:rPr lang="pt-BR" sz="2000" smtClean="0"/>
              <a:t>sub $sp, $sp, 12	# ajusta a pilha para armazenar 3 itens</a:t>
            </a:r>
            <a:endParaRPr lang="pt-BR" sz="2000" smtClean="0"/>
          </a:p>
          <a:p>
            <a:r>
              <a:rPr lang="pt-BR" sz="2000" smtClean="0"/>
              <a:t>sw $t1, 8 ($sp)	# empilha o conteúdo do registrador de $t1</a:t>
            </a:r>
            <a:endParaRPr lang="pt-BR" sz="2000" smtClean="0"/>
          </a:p>
          <a:p>
            <a:r>
              <a:rPr lang="pt-BR" sz="2000" smtClean="0"/>
              <a:t>sw $t0, 4 ($sp)	# empilha o conteúdo do registrador de $t0</a:t>
            </a:r>
            <a:endParaRPr lang="pt-BR" sz="2000" smtClean="0"/>
          </a:p>
          <a:p>
            <a:r>
              <a:rPr lang="pt-BR" sz="2000" smtClean="0"/>
              <a:t>sw $s0, 0 ($sp)	# empilha o conteúdo do registrador de $s0</a:t>
            </a:r>
            <a:endParaRPr lang="pt-BR" sz="2000" smtClean="0"/>
          </a:p>
          <a:p>
            <a:endParaRPr lang="pt-BR" sz="2000" smtClean="0"/>
          </a:p>
        </p:txBody>
      </p:sp>
      <p:pic>
        <p:nvPicPr>
          <p:cNvPr id="63492" name="Imagem 8" descr="pilha_1.jp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2065370" y="1714488"/>
            <a:ext cx="5578475" cy="279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Manipulação de pilhas</a:t>
            </a:r>
          </a:p>
        </p:txBody>
      </p:sp>
      <p:sp>
        <p:nvSpPr>
          <p:cNvPr id="64515" name="Espaço Reservado para Conteúdo 2"/>
          <p:cNvSpPr>
            <a:spLocks noGrp="1"/>
          </p:cNvSpPr>
          <p:nvPr>
            <p:ph idx="1"/>
          </p:nvPr>
        </p:nvSpPr>
        <p:spPr>
          <a:xfrm>
            <a:off x="1000155" y="1571612"/>
            <a:ext cx="7858125" cy="473392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Com os valores de $t1, $t0 e $s1 ‘empilhados’ na memória, estes registradores podem ser utilizados por outras operações do programa</a:t>
            </a:r>
            <a:endParaRPr lang="pt-BR" dirty="0" smtClean="0"/>
          </a:p>
          <a:p>
            <a:pPr algn="just"/>
            <a:r>
              <a:rPr lang="pt-BR" dirty="0" smtClean="0"/>
              <a:t>No final das operações, os valores originais dos registradores serão desempilhados, com os comandos:</a:t>
            </a:r>
            <a:endParaRPr lang="pt-BR" sz="1000" dirty="0" smtClean="0"/>
          </a:p>
          <a:p>
            <a:pPr lvl="1" algn="just"/>
            <a:endParaRPr lang="pt-BR" sz="1200" b="1" dirty="0" smtClean="0"/>
          </a:p>
          <a:p>
            <a:pPr lvl="1" algn="just"/>
            <a:r>
              <a:rPr lang="pt-BR" sz="2000" b="1" dirty="0" err="1" smtClean="0"/>
              <a:t>lw</a:t>
            </a:r>
            <a:r>
              <a:rPr lang="pt-BR" sz="2000" b="1" dirty="0" smtClean="0"/>
              <a:t> $s0, 0($</a:t>
            </a:r>
            <a:r>
              <a:rPr lang="pt-BR" sz="2000" b="1" dirty="0" err="1" smtClean="0"/>
              <a:t>sp</a:t>
            </a:r>
            <a:r>
              <a:rPr lang="pt-BR" sz="2000" b="1" dirty="0" smtClean="0"/>
              <a:t>)	# desempilha o topo da pilha para $s0</a:t>
            </a:r>
            <a:endParaRPr lang="pt-BR" sz="2000" b="1" dirty="0" smtClean="0"/>
          </a:p>
          <a:p>
            <a:pPr lvl="1" algn="just"/>
            <a:r>
              <a:rPr lang="pt-BR" sz="2000" b="1" dirty="0" err="1" smtClean="0"/>
              <a:t>lw</a:t>
            </a:r>
            <a:r>
              <a:rPr lang="pt-BR" sz="2000" b="1" dirty="0" smtClean="0"/>
              <a:t> $t0, 4($</a:t>
            </a:r>
            <a:r>
              <a:rPr lang="pt-BR" sz="2000" b="1" dirty="0" err="1" smtClean="0"/>
              <a:t>sp</a:t>
            </a:r>
            <a:r>
              <a:rPr lang="pt-BR" sz="2000" b="1" dirty="0" smtClean="0"/>
              <a:t>)	# desempilha o topo da pilha para $t0</a:t>
            </a:r>
            <a:endParaRPr lang="pt-BR" sz="2000" b="1" dirty="0" smtClean="0"/>
          </a:p>
          <a:p>
            <a:pPr lvl="1" algn="just"/>
            <a:r>
              <a:rPr lang="pt-BR" sz="2000" b="1" dirty="0" err="1" smtClean="0"/>
              <a:t>lw</a:t>
            </a:r>
            <a:r>
              <a:rPr lang="pt-BR" sz="2000" b="1" dirty="0" smtClean="0"/>
              <a:t> $t1, 8($</a:t>
            </a:r>
            <a:r>
              <a:rPr lang="pt-BR" sz="2000" b="1" dirty="0" err="1" smtClean="0"/>
              <a:t>sp</a:t>
            </a:r>
            <a:r>
              <a:rPr lang="pt-BR" sz="2000" b="1" dirty="0" smtClean="0"/>
              <a:t>)	# desempilha o topo da pilha para $t1</a:t>
            </a:r>
            <a:endParaRPr lang="pt-BR" sz="2000" b="1" dirty="0" smtClean="0"/>
          </a:p>
          <a:p>
            <a:pPr lvl="1" algn="just"/>
            <a:r>
              <a:rPr lang="pt-BR" sz="2000" b="1" dirty="0" err="1" smtClean="0"/>
              <a:t>add</a:t>
            </a:r>
            <a:r>
              <a:rPr lang="pt-BR" sz="2000" b="1" dirty="0" smtClean="0"/>
              <a:t> $</a:t>
            </a:r>
            <a:r>
              <a:rPr lang="pt-BR" sz="2000" b="1" dirty="0" err="1" smtClean="0"/>
              <a:t>sp</a:t>
            </a:r>
            <a:r>
              <a:rPr lang="pt-BR" sz="2000" b="1" dirty="0" smtClean="0"/>
              <a:t>, $</a:t>
            </a:r>
            <a:r>
              <a:rPr lang="pt-BR" sz="2000" b="1" dirty="0" err="1" smtClean="0"/>
              <a:t>sp</a:t>
            </a:r>
            <a:r>
              <a:rPr lang="pt-BR" sz="2000" b="1" dirty="0" smtClean="0"/>
              <a:t>, 12	# ajusta a pilha de modo a remover os 3 itens</a:t>
            </a:r>
            <a:endParaRPr lang="pt-BR" sz="2000" b="1" dirty="0" smtClean="0"/>
          </a:p>
          <a:p>
            <a:pPr lvl="1" algn="just"/>
            <a:r>
              <a:rPr lang="pt-BR" sz="2000" b="1" dirty="0" smtClean="0"/>
              <a:t>jr $</a:t>
            </a:r>
            <a:r>
              <a:rPr lang="pt-BR" sz="2000" b="1" dirty="0" err="1" smtClean="0"/>
              <a:t>ra</a:t>
            </a:r>
            <a:r>
              <a:rPr lang="pt-BR" sz="2000" b="1" dirty="0" smtClean="0"/>
              <a:t>		# desvia de volta para o programa que 				# chamou a função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Príncipio de projeto 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00155" y="2500306"/>
            <a:ext cx="7858125" cy="2667000"/>
          </a:xfrm>
        </p:spPr>
        <p:txBody>
          <a:bodyPr>
            <a:normAutofit lnSpcReduction="10000"/>
          </a:bodyPr>
          <a:lstStyle/>
          <a:p>
            <a:r>
              <a:rPr lang="pt-BR" sz="2400" dirty="0" err="1" smtClean="0">
                <a:sym typeface="Symbol" pitchFamily="18" charset="2"/>
              </a:rPr>
              <a:t>add</a:t>
            </a:r>
            <a:r>
              <a:rPr lang="pt-BR" sz="2400" dirty="0" smtClean="0">
                <a:sym typeface="Symbol" pitchFamily="18" charset="2"/>
              </a:rPr>
              <a:t> a, b, c		# a soma de ‘b’ e ‘c’ é 					   armazenada em ‘a’</a:t>
            </a:r>
            <a:endParaRPr lang="pt-BR" sz="2400" dirty="0" smtClean="0">
              <a:sym typeface="Symbol" pitchFamily="18" charset="2"/>
            </a:endParaRPr>
          </a:p>
          <a:p>
            <a:r>
              <a:rPr lang="pt-BR" sz="2400" dirty="0" err="1" smtClean="0">
                <a:sym typeface="Symbol" pitchFamily="18" charset="2"/>
              </a:rPr>
              <a:t>add</a:t>
            </a:r>
            <a:r>
              <a:rPr lang="pt-BR" sz="2400" dirty="0" smtClean="0">
                <a:sym typeface="Symbol" pitchFamily="18" charset="2"/>
              </a:rPr>
              <a:t> a, a, d		# a soma de ‘b’, ‘c’ e ‘d’ é </a:t>
            </a:r>
            <a:endParaRPr lang="pt-BR" sz="2400" dirty="0" smtClean="0">
              <a:sym typeface="Symbol" pitchFamily="18" charset="2"/>
            </a:endParaRPr>
          </a:p>
          <a:p>
            <a:pPr>
              <a:buNone/>
            </a:pPr>
            <a:r>
              <a:rPr lang="pt-BR" sz="2400" dirty="0" smtClean="0">
                <a:sym typeface="Symbol" pitchFamily="18" charset="2"/>
              </a:rPr>
              <a:t>					   armazenada em ‘a’</a:t>
            </a:r>
            <a:endParaRPr lang="pt-BR" sz="2400" dirty="0" smtClean="0">
              <a:sym typeface="Symbol" pitchFamily="18" charset="2"/>
            </a:endParaRPr>
          </a:p>
          <a:p>
            <a:r>
              <a:rPr lang="pt-BR" sz="2400" dirty="0" err="1" smtClean="0">
                <a:sym typeface="Symbol" pitchFamily="18" charset="2"/>
              </a:rPr>
              <a:t>add</a:t>
            </a:r>
            <a:r>
              <a:rPr lang="pt-BR" sz="2400" dirty="0" smtClean="0">
                <a:sym typeface="Symbol" pitchFamily="18" charset="2"/>
              </a:rPr>
              <a:t>, a, a, e	 	# a soma de ‘b’, ‘c’, ‘d’ e ‘e’ </a:t>
            </a:r>
            <a:endParaRPr lang="pt-BR" sz="2400" dirty="0" smtClean="0">
              <a:sym typeface="Symbol" pitchFamily="18" charset="2"/>
            </a:endParaRPr>
          </a:p>
          <a:p>
            <a:pPr>
              <a:buNone/>
            </a:pPr>
            <a:r>
              <a:rPr lang="pt-BR" dirty="0" smtClean="0">
                <a:sym typeface="Symbol" pitchFamily="18" charset="2"/>
              </a:rPr>
              <a:t>					   é armazenada em ‘a’</a:t>
            </a:r>
            <a:endParaRPr lang="pt-BR" dirty="0" smtClean="0">
              <a:sym typeface="Symbol" pitchFamily="18" charset="2"/>
            </a:endParaRPr>
          </a:p>
          <a:p>
            <a:endParaRPr lang="pt-BR" dirty="0" smtClean="0"/>
          </a:p>
        </p:txBody>
      </p:sp>
      <p:sp>
        <p:nvSpPr>
          <p:cNvPr id="8196" name="CaixaDeTexto 3"/>
          <p:cNvSpPr txBox="1">
            <a:spLocks noChangeArrowheads="1"/>
          </p:cNvSpPr>
          <p:nvPr/>
        </p:nvSpPr>
        <p:spPr bwMode="auto">
          <a:xfrm>
            <a:off x="1002665" y="1643380"/>
            <a:ext cx="8016875" cy="8420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pt-BR" sz="2400" dirty="0"/>
              <a:t>Como escrever em MIPS a operação ‘a </a:t>
            </a:r>
            <a:r>
              <a:rPr lang="pt-BR" sz="2400" dirty="0">
                <a:sym typeface="Symbol" pitchFamily="18" charset="2"/>
              </a:rPr>
              <a:t> b </a:t>
            </a:r>
            <a:r>
              <a:rPr lang="x-none" altLang="pt-BR" sz="2400" dirty="0">
                <a:sym typeface="Symbol" pitchFamily="18" charset="2"/>
              </a:rPr>
              <a:t>+</a:t>
            </a:r>
            <a:r>
              <a:rPr lang="pt-BR" sz="2400" dirty="0">
                <a:sym typeface="Symbol" pitchFamily="18" charset="2"/>
              </a:rPr>
              <a:t> c </a:t>
            </a:r>
            <a:r>
              <a:rPr lang="x-none" altLang="pt-BR" sz="2400" dirty="0">
                <a:sym typeface="Symbol" pitchFamily="18" charset="2"/>
              </a:rPr>
              <a:t>+ </a:t>
            </a:r>
            <a:r>
              <a:rPr lang="pt-BR" sz="2400" dirty="0">
                <a:sym typeface="Symbol" pitchFamily="18" charset="2"/>
              </a:rPr>
              <a:t>d </a:t>
            </a:r>
            <a:r>
              <a:rPr lang="x-none" altLang="pt-BR" sz="2400" dirty="0">
                <a:sym typeface="Symbol" pitchFamily="18" charset="2"/>
              </a:rPr>
              <a:t>+ </a:t>
            </a:r>
            <a:r>
              <a:rPr lang="pt-BR" sz="2400" dirty="0">
                <a:sym typeface="Symbol" pitchFamily="18" charset="2"/>
              </a:rPr>
              <a:t>e’ ?</a:t>
            </a:r>
            <a:endParaRPr lang="pt-BR" sz="2400" dirty="0">
              <a:sym typeface="Symbol" pitchFamily="18" charset="2"/>
            </a:endParaRPr>
          </a:p>
          <a:p>
            <a:endParaRPr lang="pt-BR" sz="2400" dirty="0"/>
          </a:p>
        </p:txBody>
      </p:sp>
      <p:sp>
        <p:nvSpPr>
          <p:cNvPr id="8197" name="CaixaDeTexto 4"/>
          <p:cNvSpPr txBox="1">
            <a:spLocks noChangeArrowheads="1"/>
          </p:cNvSpPr>
          <p:nvPr/>
        </p:nvSpPr>
        <p:spPr bwMode="auto">
          <a:xfrm>
            <a:off x="1142976" y="5456257"/>
            <a:ext cx="7572374" cy="8302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pt-BR" sz="2400" dirty="0"/>
              <a:t>A operação de subtração, através do mnemônico </a:t>
            </a:r>
            <a:r>
              <a:rPr lang="pt-BR" sz="2400" i="1" dirty="0"/>
              <a:t>sub</a:t>
            </a:r>
            <a:r>
              <a:rPr lang="pt-BR" sz="2400" dirty="0"/>
              <a:t>, funciona </a:t>
            </a:r>
            <a:r>
              <a:rPr lang="pt-BR" sz="2400" dirty="0" smtClean="0"/>
              <a:t>de maneira análoga</a:t>
            </a:r>
            <a:endParaRPr lang="pt-BR" sz="2400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Exercício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00100" y="1643050"/>
            <a:ext cx="7786688" cy="5000660"/>
          </a:xfrm>
        </p:spPr>
        <p:txBody>
          <a:bodyPr>
            <a:noAutofit/>
          </a:bodyPr>
          <a:lstStyle/>
          <a:p>
            <a:pPr algn="just"/>
            <a:r>
              <a:rPr lang="pt-BR" sz="2400" dirty="0" smtClean="0"/>
              <a:t>Qual o código MIPS correspondente a instrução:</a:t>
            </a:r>
            <a:endParaRPr lang="pt-BR" sz="2400" dirty="0" smtClean="0"/>
          </a:p>
          <a:p>
            <a:pPr algn="ctr">
              <a:buFontTx/>
              <a:buNone/>
            </a:pPr>
            <a:r>
              <a:rPr lang="pt-BR" sz="2400" dirty="0" smtClean="0"/>
              <a:t>f </a:t>
            </a:r>
            <a:r>
              <a:rPr lang="pt-BR" sz="2400" dirty="0" smtClean="0">
                <a:sym typeface="Symbol" pitchFamily="18" charset="2"/>
              </a:rPr>
              <a:t> (g + h) – (i + j);</a:t>
            </a:r>
            <a:endParaRPr lang="pt-BR" sz="2400" dirty="0" smtClean="0">
              <a:sym typeface="Symbol" pitchFamily="18" charset="2"/>
            </a:endParaRPr>
          </a:p>
          <a:p>
            <a:pPr algn="just"/>
            <a:r>
              <a:rPr lang="pt-BR" sz="2400" dirty="0" smtClean="0">
                <a:sym typeface="Symbol" pitchFamily="18" charset="2"/>
              </a:rPr>
              <a:t>Dica: considere o uso de duas variáveis temporárias, t0 e t1, criadas pelo compilador</a:t>
            </a:r>
            <a:endParaRPr lang="pt-BR" sz="2400" dirty="0" smtClean="0">
              <a:sym typeface="Symbol" pitchFamily="18" charset="2"/>
            </a:endParaRPr>
          </a:p>
          <a:p>
            <a:pPr algn="just"/>
            <a:r>
              <a:rPr lang="pt-BR" sz="2400" dirty="0" smtClean="0">
                <a:sym typeface="Symbol" pitchFamily="18" charset="2"/>
              </a:rPr>
              <a:t>Resposta:</a:t>
            </a:r>
            <a:endParaRPr lang="pt-BR" sz="2400" dirty="0" smtClean="0">
              <a:sym typeface="Symbol" pitchFamily="18" charset="2"/>
            </a:endParaRPr>
          </a:p>
          <a:p>
            <a:pPr algn="just">
              <a:buNone/>
            </a:pPr>
            <a:endParaRPr lang="pt-BR" sz="2400" dirty="0" smtClean="0">
              <a:sym typeface="Symbol" pitchFamily="18" charset="2"/>
            </a:endParaRPr>
          </a:p>
          <a:p>
            <a:pPr lvl="1" algn="just">
              <a:buFontTx/>
              <a:buNone/>
            </a:pPr>
            <a:r>
              <a:rPr lang="pt-BR" dirty="0" err="1" smtClean="0">
                <a:sym typeface="Symbol" pitchFamily="18" charset="2"/>
              </a:rPr>
              <a:t>add</a:t>
            </a:r>
            <a:r>
              <a:rPr lang="pt-BR" dirty="0" smtClean="0">
                <a:sym typeface="Symbol" pitchFamily="18" charset="2"/>
              </a:rPr>
              <a:t> t0, g, h	# a variável t0 recebe g + h</a:t>
            </a:r>
            <a:endParaRPr lang="pt-BR" dirty="0" smtClean="0">
              <a:sym typeface="Symbol" pitchFamily="18" charset="2"/>
            </a:endParaRPr>
          </a:p>
          <a:p>
            <a:pPr lvl="1" algn="just">
              <a:buFontTx/>
              <a:buNone/>
            </a:pPr>
            <a:r>
              <a:rPr lang="pt-BR" dirty="0" err="1" smtClean="0">
                <a:sym typeface="Symbol" pitchFamily="18" charset="2"/>
              </a:rPr>
              <a:t>add</a:t>
            </a:r>
            <a:r>
              <a:rPr lang="pt-BR" dirty="0" smtClean="0">
                <a:sym typeface="Symbol" pitchFamily="18" charset="2"/>
              </a:rPr>
              <a:t> t1, i, j	# a variável t1 recebe i + j</a:t>
            </a:r>
            <a:endParaRPr lang="pt-BR" dirty="0" smtClean="0">
              <a:sym typeface="Symbol" pitchFamily="18" charset="2"/>
            </a:endParaRPr>
          </a:p>
          <a:p>
            <a:pPr lvl="1" algn="just">
              <a:buFontTx/>
              <a:buNone/>
            </a:pPr>
            <a:r>
              <a:rPr lang="pt-BR" dirty="0" smtClean="0">
                <a:sym typeface="Symbol" pitchFamily="18" charset="2"/>
              </a:rPr>
              <a:t>sub f, t0, t1	# a variável f recebe t0 –t1</a:t>
            </a:r>
            <a:endParaRPr lang="pt-BR" dirty="0" smtClean="0">
              <a:sym typeface="Symbol" pitchFamily="18" charset="2"/>
            </a:endParaRPr>
          </a:p>
          <a:p>
            <a:pPr lvl="1" algn="just">
              <a:buFontTx/>
              <a:buNone/>
            </a:pPr>
            <a:endParaRPr lang="pt-BR" b="1" dirty="0" smtClean="0">
              <a:sym typeface="Symbol" pitchFamily="18" charset="2"/>
            </a:endParaRPr>
          </a:p>
          <a:p>
            <a:pPr lvl="1" algn="just">
              <a:buFontTx/>
              <a:buNone/>
            </a:pPr>
            <a:r>
              <a:rPr lang="pt-BR" b="1" dirty="0" smtClean="0">
                <a:sym typeface="Symbol" pitchFamily="18" charset="2"/>
              </a:rPr>
              <a:t>OBS</a:t>
            </a:r>
            <a:r>
              <a:rPr lang="pt-BR" dirty="0" smtClean="0">
                <a:sym typeface="Symbol" pitchFamily="18" charset="2"/>
              </a:rPr>
              <a:t>: este ainda não é um código MIPS real, é um “</a:t>
            </a:r>
            <a:r>
              <a:rPr lang="pt-BR" dirty="0" err="1" smtClean="0">
                <a:sym typeface="Symbol" pitchFamily="18" charset="2"/>
              </a:rPr>
              <a:t>pseudo-MIPS</a:t>
            </a:r>
            <a:r>
              <a:rPr lang="pt-BR" dirty="0" smtClean="0">
                <a:sym typeface="Symbol" pitchFamily="18" charset="2"/>
              </a:rPr>
              <a:t>”</a:t>
            </a:r>
            <a:endParaRPr lang="pt-BR" dirty="0" smtClean="0">
              <a:sym typeface="Symbol" pitchFamily="18" charset="2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Princípio de projeto 2</a:t>
            </a:r>
          </a:p>
        </p:txBody>
      </p:sp>
      <p:sp>
        <p:nvSpPr>
          <p:cNvPr id="10243" name="Espaço Reservado para Conteúdo 2"/>
          <p:cNvSpPr>
            <a:spLocks noGrp="1"/>
          </p:cNvSpPr>
          <p:nvPr>
            <p:ph idx="1"/>
          </p:nvPr>
        </p:nvSpPr>
        <p:spPr>
          <a:xfrm>
            <a:off x="1071591" y="1714488"/>
            <a:ext cx="7572375" cy="4114800"/>
          </a:xfrm>
        </p:spPr>
        <p:txBody>
          <a:bodyPr>
            <a:normAutofit fontScale="92500"/>
          </a:bodyPr>
          <a:lstStyle/>
          <a:p>
            <a:pPr algn="just"/>
            <a:r>
              <a:rPr lang="pt-BR" sz="4000" dirty="0" smtClean="0"/>
              <a:t>“Quanto menor, mais rápido”</a:t>
            </a:r>
            <a:endParaRPr lang="pt-BR" sz="4000" dirty="0" smtClean="0"/>
          </a:p>
          <a:p>
            <a:pPr algn="just">
              <a:buNone/>
            </a:pPr>
            <a:endParaRPr lang="pt-BR" sz="1300" dirty="0" smtClean="0"/>
          </a:p>
          <a:p>
            <a:pPr marL="425450" indent="-342900" algn="just">
              <a:buFont typeface="Arial" charset="0"/>
              <a:buChar char="•"/>
            </a:pPr>
            <a:r>
              <a:rPr lang="pt-BR" dirty="0" smtClean="0"/>
              <a:t>Não são utilizadas variáveis em linguagens de montagem, pois este conceito só existe em linguagens de alto nível</a:t>
            </a:r>
            <a:endParaRPr lang="pt-BR" dirty="0" smtClean="0"/>
          </a:p>
          <a:p>
            <a:pPr marL="425450" indent="-342900" algn="just">
              <a:buFont typeface="Arial" charset="0"/>
              <a:buChar char="•"/>
            </a:pPr>
            <a:r>
              <a:rPr lang="pt-BR" dirty="0" smtClean="0"/>
              <a:t>O MIPS utiliza registradores de 32 bits, cada um representando uma </a:t>
            </a:r>
            <a:r>
              <a:rPr lang="pt-BR" i="1" dirty="0" smtClean="0"/>
              <a:t>palavra</a:t>
            </a:r>
            <a:r>
              <a:rPr lang="pt-BR" dirty="0" smtClean="0"/>
              <a:t> da arquitetura</a:t>
            </a:r>
            <a:endParaRPr lang="pt-BR" dirty="0" smtClean="0"/>
          </a:p>
          <a:p>
            <a:pPr marL="425450" indent="-342900" algn="just">
              <a:buFont typeface="Arial" charset="0"/>
              <a:buChar char="•"/>
            </a:pPr>
            <a:r>
              <a:rPr lang="pt-BR" dirty="0" smtClean="0"/>
              <a:t>Um grande número de registradores no hardware certamente tornaria maior o ciclo de </a:t>
            </a:r>
            <a:r>
              <a:rPr lang="pt-BR" dirty="0" err="1" smtClean="0"/>
              <a:t>clock</a:t>
            </a:r>
            <a:r>
              <a:rPr lang="pt-BR" dirty="0" smtClean="0"/>
              <a:t>, tornando o sistema computacional mais lento</a:t>
            </a:r>
            <a:endParaRPr lang="pt-BR" dirty="0" smtClean="0"/>
          </a:p>
          <a:p>
            <a:pPr algn="just"/>
            <a:endParaRPr lang="pt-BR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771A-6F49-4E85-97AC-A25DB7F9DEF7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ício">
  <a:themeElements>
    <a:clrScheme name="Solstí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í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í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26453</Words>
  <Application>Kingsoft Office WPP</Application>
  <PresentationFormat>Apresentação na tela (4:3)</PresentationFormat>
  <Paragraphs>1176</Paragraphs>
  <Slides>69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69</vt:i4>
      </vt:variant>
    </vt:vector>
  </HeadingPairs>
  <TitlesOfParts>
    <vt:vector size="70" baseType="lpstr">
      <vt:lpstr>Solstício</vt:lpstr>
      <vt:lpstr>PowerPoint 演示文稿</vt:lpstr>
      <vt:lpstr>Introdução</vt:lpstr>
      <vt:lpstr>Linguagem de máquina</vt:lpstr>
      <vt:lpstr>Conjunto de instruções MIPS</vt:lpstr>
      <vt:lpstr>MIPS</vt:lpstr>
      <vt:lpstr>Princípio de projeto 1</vt:lpstr>
      <vt:lpstr>Príncipio de projeto 1</vt:lpstr>
      <vt:lpstr>Exercício</vt:lpstr>
      <vt:lpstr>Princípio de projeto 2</vt:lpstr>
      <vt:lpstr>Princípio de projeto 2</vt:lpstr>
      <vt:lpstr>Registradores do MIPS</vt:lpstr>
      <vt:lpstr>Representação de instruções em MIPS</vt:lpstr>
      <vt:lpstr>Representação de instruções em MIPS</vt:lpstr>
      <vt:lpstr>Exemplo</vt:lpstr>
      <vt:lpstr>Tamanho dos campos</vt:lpstr>
      <vt:lpstr>Princípio de projeto 3</vt:lpstr>
      <vt:lpstr>Instrução do tipo I</vt:lpstr>
      <vt:lpstr>Instruções de acesso à memória</vt:lpstr>
      <vt:lpstr>Instruções de acesso à memória</vt:lpstr>
      <vt:lpstr>Instruções de acesso à memória</vt:lpstr>
      <vt:lpstr>Instruções de acesso à memória</vt:lpstr>
      <vt:lpstr>Instruções de acesso à memória</vt:lpstr>
      <vt:lpstr>Instruções de acesso à memória</vt:lpstr>
      <vt:lpstr>Instruções de acesso à memória</vt:lpstr>
      <vt:lpstr>Instruções de acesso à memória</vt:lpstr>
      <vt:lpstr>Acesso a posições de um array com índice variável</vt:lpstr>
      <vt:lpstr>Acesso a posições de um array com índice variável</vt:lpstr>
      <vt:lpstr>Acesso a posições de um array com índice variável</vt:lpstr>
      <vt:lpstr>Codificação de instruções MIPS (até o momento...)</vt:lpstr>
      <vt:lpstr>Exercício</vt:lpstr>
      <vt:lpstr>Exercício</vt:lpstr>
      <vt:lpstr>Instruções de desvio</vt:lpstr>
      <vt:lpstr>Instruções de desvio</vt:lpstr>
      <vt:lpstr>Instruções de desvio</vt:lpstr>
      <vt:lpstr>Instruções de desvio</vt:lpstr>
      <vt:lpstr>Instruções de desvio</vt:lpstr>
      <vt:lpstr>Instruções de desvio</vt:lpstr>
      <vt:lpstr>Instruções de desvio</vt:lpstr>
      <vt:lpstr>Instruções de repetição</vt:lpstr>
      <vt:lpstr>Instruções de repetição</vt:lpstr>
      <vt:lpstr>Instruções de repetição</vt:lpstr>
      <vt:lpstr>Instruções de repetição</vt:lpstr>
      <vt:lpstr>Teste de igualdade e desigualdade</vt:lpstr>
      <vt:lpstr>Teste de igualdade e desigualdade</vt:lpstr>
      <vt:lpstr>Teste de igualdade e desigualdade</vt:lpstr>
      <vt:lpstr>Operandos Imediatos ou Constantes</vt:lpstr>
      <vt:lpstr>Princípio de projeto 4</vt:lpstr>
      <vt:lpstr>Operandos Imediatos ou Constantes</vt:lpstr>
      <vt:lpstr>Operandos Imediatos ou Constantes</vt:lpstr>
      <vt:lpstr>Operandos Imediatos ou Constantes</vt:lpstr>
      <vt:lpstr>Operandos Imediatos ou Constantes</vt:lpstr>
      <vt:lpstr>Operandos Imediatos ou Constantes</vt:lpstr>
      <vt:lpstr>Instruções e Pseudo-Instruções</vt:lpstr>
      <vt:lpstr>Instruções e Pseudo-Instruções</vt:lpstr>
      <vt:lpstr>Instruções e Pseudo-Instruções</vt:lpstr>
      <vt:lpstr>Instruções e Pseudo-Instruções</vt:lpstr>
      <vt:lpstr>Instruções e Pseudo-Instruções</vt:lpstr>
      <vt:lpstr>Exercícios</vt:lpstr>
      <vt:lpstr>Exercícios</vt:lpstr>
      <vt:lpstr>Exercícios</vt:lpstr>
      <vt:lpstr>Exercícios</vt:lpstr>
      <vt:lpstr>Suporte a procedimentos do MIPS</vt:lpstr>
      <vt:lpstr>Suporte a procedimentos do MIPS</vt:lpstr>
      <vt:lpstr>Suporte a procedimentos do MIPS</vt:lpstr>
      <vt:lpstr>Suporte a procedimentos do MIPS</vt:lpstr>
      <vt:lpstr>Manipulação de pilhas</vt:lpstr>
      <vt:lpstr>Manipulação de pilhas</vt:lpstr>
      <vt:lpstr>Manipulação de pilhas</vt:lpstr>
      <vt:lpstr>Manipulação de pilhas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Programação de Computadores I</dc:title>
  <dc:creator>Marcos</dc:creator>
  <cp:lastModifiedBy>marcos</cp:lastModifiedBy>
  <cp:revision>176</cp:revision>
  <dcterms:created xsi:type="dcterms:W3CDTF">2018-06-20T19:37:45Z</dcterms:created>
  <dcterms:modified xsi:type="dcterms:W3CDTF">2018-06-20T19:37:45Z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1046-10.1.0.5707</vt:lpwstr>
  </property>
</Properties>
</file>