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  <p:sldMasterId id="2147483678" r:id="rId4"/>
    <p:sldMasterId id="2147483691" r:id="rId5"/>
    <p:sldMasterId id="2147483704" r:id="rId6"/>
    <p:sldMasterId id="2147483717" r:id="rId7"/>
    <p:sldMasterId id="2147483730" r:id="rId8"/>
    <p:sldMasterId id="2147483742" r:id="rId9"/>
    <p:sldMasterId id="2147483755" r:id="rId10"/>
    <p:sldMasterId id="2147483772" r:id="rId11"/>
    <p:sldMasterId id="2147483789" r:id="rId12"/>
    <p:sldMasterId id="2147483806" r:id="rId13"/>
  </p:sldMasterIdLst>
  <p:notesMasterIdLst>
    <p:notesMasterId r:id="rId15"/>
  </p:notesMasterIdLst>
  <p:sldIdLst>
    <p:sldId id="256" r:id="rId14"/>
    <p:sldId id="454" r:id="rId16"/>
    <p:sldId id="500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84" r:id="rId33"/>
    <p:sldId id="471" r:id="rId34"/>
    <p:sldId id="472" r:id="rId35"/>
    <p:sldId id="473" r:id="rId36"/>
    <p:sldId id="499" r:id="rId37"/>
    <p:sldId id="474" r:id="rId38"/>
    <p:sldId id="475" r:id="rId39"/>
    <p:sldId id="476" r:id="rId40"/>
    <p:sldId id="477" r:id="rId41"/>
    <p:sldId id="478" r:id="rId42"/>
    <p:sldId id="479" r:id="rId43"/>
    <p:sldId id="480" r:id="rId44"/>
    <p:sldId id="481" r:id="rId45"/>
    <p:sldId id="531" r:id="rId46"/>
    <p:sldId id="482" r:id="rId47"/>
    <p:sldId id="483" r:id="rId4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A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/>
    <p:restoredTop sz="91244"/>
  </p:normalViewPr>
  <p:slideViewPr>
    <p:cSldViewPr snapToGrid="0" showGuides="1">
      <p:cViewPr varScale="1">
        <p:scale>
          <a:sx n="75" d="100"/>
          <a:sy n="75" d="100"/>
        </p:scale>
        <p:origin x="1242" y="60"/>
      </p:cViewPr>
      <p:guideLst>
        <p:guide orient="horz" pos="2251"/>
        <p:guide pos="2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49" Type="http://schemas.openxmlformats.org/officeDocument/2006/relationships/presProps" Target="presProps.xml"/><Relationship Id="rId48" Type="http://schemas.openxmlformats.org/officeDocument/2006/relationships/slide" Target="slides/slide34.xml"/><Relationship Id="rId47" Type="http://schemas.openxmlformats.org/officeDocument/2006/relationships/slide" Target="slides/slide33.xml"/><Relationship Id="rId46" Type="http://schemas.openxmlformats.org/officeDocument/2006/relationships/slide" Target="slides/slide32.xml"/><Relationship Id="rId45" Type="http://schemas.openxmlformats.org/officeDocument/2006/relationships/slide" Target="slides/slide31.xml"/><Relationship Id="rId44" Type="http://schemas.openxmlformats.org/officeDocument/2006/relationships/slide" Target="slides/slide30.xml"/><Relationship Id="rId43" Type="http://schemas.openxmlformats.org/officeDocument/2006/relationships/slide" Target="slides/slide29.xml"/><Relationship Id="rId42" Type="http://schemas.openxmlformats.org/officeDocument/2006/relationships/slide" Target="slides/slide28.xml"/><Relationship Id="rId41" Type="http://schemas.openxmlformats.org/officeDocument/2006/relationships/slide" Target="slides/slide27.xml"/><Relationship Id="rId40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E9DAE9-5608-4965-8D9C-9AF59AF10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7.xml"/><Relationship Id="rId18" Type="http://schemas.openxmlformats.org/officeDocument/2006/relationships/theme" Target="../theme/theme10.xml"/><Relationship Id="rId17" Type="http://schemas.openxmlformats.org/officeDocument/2006/relationships/image" Target="../media/image20.jpeg"/><Relationship Id="rId16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3.xml"/><Relationship Id="rId18" Type="http://schemas.openxmlformats.org/officeDocument/2006/relationships/theme" Target="../theme/theme11.xml"/><Relationship Id="rId17" Type="http://schemas.openxmlformats.org/officeDocument/2006/relationships/image" Target="../media/image22.jpeg"/><Relationship Id="rId16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8" Type="http://schemas.openxmlformats.org/officeDocument/2006/relationships/theme" Target="../theme/theme12.xml"/><Relationship Id="rId17" Type="http://schemas.openxmlformats.org/officeDocument/2006/relationships/image" Target="../media/image24.jpeg"/><Relationship Id="rId16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4" Type="http://schemas.openxmlformats.org/officeDocument/2006/relationships/theme" Target="../theme/theme2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4" Type="http://schemas.openxmlformats.org/officeDocument/2006/relationships/theme" Target="../theme/theme3.xml"/><Relationship Id="rId13" Type="http://schemas.openxmlformats.org/officeDocument/2006/relationships/image" Target="../media/image6.jpeg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4" Type="http://schemas.openxmlformats.org/officeDocument/2006/relationships/theme" Target="../theme/theme4.xml"/><Relationship Id="rId13" Type="http://schemas.openxmlformats.org/officeDocument/2006/relationships/image" Target="../media/image8.jpeg"/><Relationship Id="rId1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4" Type="http://schemas.openxmlformats.org/officeDocument/2006/relationships/theme" Target="../theme/theme5.xml"/><Relationship Id="rId13" Type="http://schemas.openxmlformats.org/officeDocument/2006/relationships/image" Target="../media/image10.jpeg"/><Relationship Id="rId12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4" Type="http://schemas.openxmlformats.org/officeDocument/2006/relationships/theme" Target="../theme/theme6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12" Type="http://schemas.openxmlformats.org/officeDocument/2006/relationships/image" Target="../media/image14.jpeg"/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4" Type="http://schemas.openxmlformats.org/officeDocument/2006/relationships/theme" Target="../theme/theme8.xml"/><Relationship Id="rId13" Type="http://schemas.openxmlformats.org/officeDocument/2006/relationships/image" Target="../media/image16.jpeg"/><Relationship Id="rId12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8" Type="http://schemas.openxmlformats.org/officeDocument/2006/relationships/theme" Target="../theme/theme9.xml"/><Relationship Id="rId17" Type="http://schemas.openxmlformats.org/officeDocument/2006/relationships/image" Target="../media/image18.jpeg"/><Relationship Id="rId16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5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5"/>
          <p:cNvSpPr/>
          <p:nvPr>
            <p:ph type="title" hasCustomPrompt="1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b="0" kern="1200" dirty="0">
                <a:latin typeface="+mn-lt"/>
                <a:ea typeface="微软雅黑" pitchFamily="34" charset="-122"/>
                <a:cs typeface="+mj-cs"/>
              </a:rPr>
              <a:t>Busca Tabu</a:t>
            </a:r>
            <a:endParaRPr lang="x-none" altLang="zh-CN" b="0" kern="1200" dirty="0">
              <a:latin typeface="+mn-lt"/>
              <a:ea typeface="微软雅黑" pitchFamily="34" charset="-122"/>
              <a:cs typeface="+mj-cs"/>
            </a:endParaRPr>
          </a:p>
        </p:txBody>
      </p:sp>
      <p:sp>
        <p:nvSpPr>
          <p:cNvPr id="4099" name="Rectangle 6"/>
          <p:cNvSpPr>
            <a:spLocks noGrp="1"/>
          </p:cNvSpPr>
          <p:nvPr>
            <p:ph type="subTitle" idx="1"/>
          </p:nvPr>
        </p:nvSpPr>
        <p:spPr>
          <a:xfrm>
            <a:off x="1913890" y="3437890"/>
            <a:ext cx="5440680" cy="1828165"/>
          </a:xfrm>
          <a:ln cap="flat" cmpd="sng">
            <a:solidFill>
              <a:schemeClr val="accent2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Universidade Federal Fluminense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Instituto de Ciência e Tecnologia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Departamento de Ciência da Computação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Prof. Marcos Quinet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itle 43009"/>
          <p:cNvSpPr>
            <a:spLocks noGrp="1"/>
          </p:cNvSpPr>
          <p:nvPr>
            <p:ph type="title"/>
          </p:nvPr>
        </p:nvSpPr>
        <p:spPr>
          <a:xfrm>
            <a:off x="438150" y="487045"/>
            <a:ext cx="8394700" cy="700405"/>
          </a:xfrm>
        </p:spPr>
        <p:txBody>
          <a:bodyPr anchor="b"/>
          <a:p>
            <a:r>
              <a:rPr lang="pt-BR" altLang="x-none"/>
              <a:t>1ª </a:t>
            </a:r>
            <a:r>
              <a:rPr lang="x-none" altLang="pt-BR"/>
              <a:t>i</a:t>
            </a:r>
            <a:r>
              <a:rPr lang="pt-BR" altLang="x-none"/>
              <a:t>d</a:t>
            </a:r>
            <a:r>
              <a:rPr lang="x-none" altLang="pt-BR"/>
              <a:t>e</a:t>
            </a:r>
            <a:r>
              <a:rPr lang="pt-BR" altLang="x-none"/>
              <a:t>ia: Utilizar </a:t>
            </a:r>
            <a:r>
              <a:rPr lang="x-none" altLang="pt-BR"/>
              <a:t>uma </a:t>
            </a:r>
            <a:r>
              <a:rPr lang="pt-BR" altLang="x-none"/>
              <a:t>heurística de descida</a:t>
            </a:r>
            <a:endParaRPr lang="pt-BR" altLang="x-none"/>
          </a:p>
        </p:txBody>
      </p:sp>
      <p:grpSp>
        <p:nvGrpSpPr>
          <p:cNvPr id="43018" name="Group 43017"/>
          <p:cNvGrpSpPr/>
          <p:nvPr/>
        </p:nvGrpSpPr>
        <p:grpSpPr>
          <a:xfrm>
            <a:off x="2197100" y="2908300"/>
            <a:ext cx="5118100" cy="3035300"/>
            <a:chOff x="1797" y="9302"/>
            <a:chExt cx="8060" cy="4779"/>
          </a:xfrm>
        </p:grpSpPr>
        <p:sp>
          <p:nvSpPr>
            <p:cNvPr id="43019" name="Straight Connector 43018"/>
            <p:cNvSpPr/>
            <p:nvPr/>
          </p:nvSpPr>
          <p:spPr>
            <a:xfrm flipV="1">
              <a:off x="2447" y="9302"/>
              <a:ext cx="0" cy="47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3020" name="Freeform 43019"/>
            <p:cNvSpPr/>
            <p:nvPr/>
          </p:nvSpPr>
          <p:spPr>
            <a:xfrm>
              <a:off x="2967" y="10187"/>
              <a:ext cx="6033" cy="2936"/>
            </a:xfrm>
            <a:custGeom>
              <a:avLst/>
              <a:gdLst/>
              <a:ahLst/>
              <a:cxnLst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3021" name="Straight Connector 43020"/>
            <p:cNvSpPr/>
            <p:nvPr/>
          </p:nvSpPr>
          <p:spPr>
            <a:xfrm>
              <a:off x="1797" y="13550"/>
              <a:ext cx="806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3022" name="Oval 43021"/>
            <p:cNvSpPr>
              <a:spLocks noChangeAspect="1"/>
            </p:cNvSpPr>
            <p:nvPr/>
          </p:nvSpPr>
          <p:spPr>
            <a:xfrm>
              <a:off x="3227" y="11175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77827" name="Text Placeholder 77826"/>
          <p:cNvSpPr>
            <a:spLocks noGrp="1"/>
          </p:cNvSpPr>
          <p:nvPr>
            <p:ph type="body" idx="1"/>
          </p:nvPr>
        </p:nvSpPr>
        <p:spPr>
          <a:xfrm>
            <a:off x="439420" y="1671955"/>
            <a:ext cx="8263255" cy="1113790"/>
          </a:xfrm>
        </p:spPr>
        <p:txBody>
          <a:bodyPr/>
          <a:p>
            <a:pPr marL="15875" indent="0" algn="l">
              <a:lnSpc>
                <a:spcPct val="100000"/>
              </a:lnSpc>
              <a:buNone/>
            </a:pPr>
            <a:r>
              <a:rPr lang="x-none" altLang="pt-BR" sz="2400"/>
              <a:t>Como visto no capítulo anterior, podemos aplicar o descida de encosta para obter rapidamente uma solução</a:t>
            </a:r>
            <a:endParaRPr lang="x-none" altLang="pt-BR" sz="240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itle 45057"/>
          <p:cNvSpPr>
            <a:spLocks noGrp="1"/>
          </p:cNvSpPr>
          <p:nvPr>
            <p:ph type="title"/>
          </p:nvPr>
        </p:nvSpPr>
        <p:spPr>
          <a:xfrm>
            <a:off x="438150" y="446405"/>
            <a:ext cx="8272463" cy="700088"/>
          </a:xfrm>
        </p:spPr>
        <p:txBody>
          <a:bodyPr anchor="b"/>
          <a:p>
            <a:r>
              <a:rPr lang="pt-BR" altLang="x-none"/>
              <a:t>1ª </a:t>
            </a:r>
            <a:r>
              <a:rPr lang="x-none" altLang="pt-BR"/>
              <a:t>i</a:t>
            </a:r>
            <a:r>
              <a:rPr lang="pt-BR" altLang="x-none"/>
              <a:t>d</a:t>
            </a:r>
            <a:r>
              <a:rPr lang="x-none" altLang="pt-BR"/>
              <a:t>e</a:t>
            </a:r>
            <a:r>
              <a:rPr lang="pt-BR" altLang="x-none"/>
              <a:t>ia: Utilizar </a:t>
            </a:r>
            <a:r>
              <a:rPr lang="x-none" altLang="pt-BR"/>
              <a:t>uma </a:t>
            </a:r>
            <a:r>
              <a:rPr lang="pt-BR" altLang="x-none"/>
              <a:t>heurística de descida</a:t>
            </a:r>
            <a:endParaRPr lang="pt-BR" altLang="x-none"/>
          </a:p>
        </p:txBody>
      </p:sp>
      <p:grpSp>
        <p:nvGrpSpPr>
          <p:cNvPr id="45059" name="Group 45058"/>
          <p:cNvGrpSpPr/>
          <p:nvPr/>
        </p:nvGrpSpPr>
        <p:grpSpPr>
          <a:xfrm>
            <a:off x="2197100" y="2908300"/>
            <a:ext cx="5118100" cy="3035300"/>
            <a:chOff x="1797" y="1943"/>
            <a:chExt cx="8060" cy="4779"/>
          </a:xfrm>
        </p:grpSpPr>
        <p:sp>
          <p:nvSpPr>
            <p:cNvPr id="45060" name="Oval 45059"/>
            <p:cNvSpPr>
              <a:spLocks noChangeAspect="1"/>
            </p:cNvSpPr>
            <p:nvPr/>
          </p:nvSpPr>
          <p:spPr>
            <a:xfrm>
              <a:off x="2837" y="3387"/>
              <a:ext cx="1040" cy="106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5061" name="Straight Connector 45060"/>
            <p:cNvSpPr/>
            <p:nvPr/>
          </p:nvSpPr>
          <p:spPr>
            <a:xfrm flipV="1">
              <a:off x="2447" y="1943"/>
              <a:ext cx="0" cy="47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5062" name="Freeform 45061"/>
            <p:cNvSpPr/>
            <p:nvPr/>
          </p:nvSpPr>
          <p:spPr>
            <a:xfrm>
              <a:off x="2967" y="2828"/>
              <a:ext cx="6033" cy="2936"/>
            </a:xfrm>
            <a:custGeom>
              <a:avLst/>
              <a:gdLst/>
              <a:ahLst/>
              <a:cxnLst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5063" name="Straight Connector 45062"/>
            <p:cNvSpPr/>
            <p:nvPr/>
          </p:nvSpPr>
          <p:spPr>
            <a:xfrm>
              <a:off x="1797" y="6191"/>
              <a:ext cx="806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5064" name="Oval 45063"/>
            <p:cNvSpPr>
              <a:spLocks noChangeAspect="1"/>
            </p:cNvSpPr>
            <p:nvPr/>
          </p:nvSpPr>
          <p:spPr>
            <a:xfrm>
              <a:off x="3227" y="3816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5065" name="Oval 45064"/>
            <p:cNvSpPr>
              <a:spLocks noChangeAspect="1"/>
            </p:cNvSpPr>
            <p:nvPr/>
          </p:nvSpPr>
          <p:spPr>
            <a:xfrm>
              <a:off x="3385" y="4272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77827" name="Text Placeholder 77826"/>
          <p:cNvSpPr>
            <a:spLocks noGrp="1"/>
          </p:cNvSpPr>
          <p:nvPr>
            <p:ph type="body" idx="1"/>
          </p:nvPr>
        </p:nvSpPr>
        <p:spPr>
          <a:xfrm>
            <a:off x="439420" y="1671955"/>
            <a:ext cx="8263255" cy="1113790"/>
          </a:xfrm>
        </p:spPr>
        <p:txBody>
          <a:bodyPr/>
          <a:p>
            <a:pPr marL="15875" indent="0" algn="l">
              <a:lnSpc>
                <a:spcPct val="100000"/>
              </a:lnSpc>
              <a:buNone/>
            </a:pPr>
            <a:r>
              <a:rPr lang="x-none" altLang="pt-BR" sz="2400"/>
              <a:t>Basta construir os vizinhos da solução atual e mover-se na direção do melhor...</a:t>
            </a:r>
            <a:endParaRPr lang="x-none" altLang="pt-BR" sz="240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itle 46081"/>
          <p:cNvSpPr>
            <a:spLocks noGrp="1"/>
          </p:cNvSpPr>
          <p:nvPr>
            <p:ph type="title"/>
          </p:nvPr>
        </p:nvSpPr>
        <p:spPr>
          <a:xfrm>
            <a:off x="438150" y="433070"/>
            <a:ext cx="8272463" cy="700088"/>
          </a:xfrm>
        </p:spPr>
        <p:txBody>
          <a:bodyPr anchor="b"/>
          <a:p>
            <a:r>
              <a:rPr lang="pt-BR" altLang="x-none"/>
              <a:t>1ª </a:t>
            </a:r>
            <a:r>
              <a:rPr lang="x-none" altLang="pt-BR"/>
              <a:t>i</a:t>
            </a:r>
            <a:r>
              <a:rPr lang="pt-BR" altLang="x-none"/>
              <a:t>d</a:t>
            </a:r>
            <a:r>
              <a:rPr lang="x-none" altLang="pt-BR"/>
              <a:t>e</a:t>
            </a:r>
            <a:r>
              <a:rPr lang="pt-BR" altLang="x-none"/>
              <a:t>ia: Utilizar </a:t>
            </a:r>
            <a:r>
              <a:rPr lang="x-none" altLang="pt-BR"/>
              <a:t>uma </a:t>
            </a:r>
            <a:r>
              <a:rPr lang="pt-BR" altLang="x-none"/>
              <a:t>heurística de descida</a:t>
            </a:r>
            <a:endParaRPr lang="pt-BR" altLang="x-none"/>
          </a:p>
        </p:txBody>
      </p:sp>
      <p:grpSp>
        <p:nvGrpSpPr>
          <p:cNvPr id="46090" name="Group 46089"/>
          <p:cNvGrpSpPr/>
          <p:nvPr/>
        </p:nvGrpSpPr>
        <p:grpSpPr>
          <a:xfrm>
            <a:off x="2197100" y="2908300"/>
            <a:ext cx="5118100" cy="3035300"/>
            <a:chOff x="1797" y="8198"/>
            <a:chExt cx="8060" cy="4779"/>
          </a:xfrm>
        </p:grpSpPr>
        <p:sp>
          <p:nvSpPr>
            <p:cNvPr id="46091" name="Oval 46090"/>
            <p:cNvSpPr>
              <a:spLocks noChangeAspect="1"/>
            </p:cNvSpPr>
            <p:nvPr/>
          </p:nvSpPr>
          <p:spPr>
            <a:xfrm>
              <a:off x="3747" y="10644"/>
              <a:ext cx="1040" cy="106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6092" name="Straight Connector 46091"/>
            <p:cNvSpPr/>
            <p:nvPr/>
          </p:nvSpPr>
          <p:spPr>
            <a:xfrm flipV="1">
              <a:off x="2447" y="8198"/>
              <a:ext cx="0" cy="47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6093" name="Freeform 46092"/>
            <p:cNvSpPr/>
            <p:nvPr/>
          </p:nvSpPr>
          <p:spPr>
            <a:xfrm>
              <a:off x="2967" y="9083"/>
              <a:ext cx="6033" cy="2936"/>
            </a:xfrm>
            <a:custGeom>
              <a:avLst/>
              <a:gdLst/>
              <a:ahLst/>
              <a:cxnLst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6094" name="Straight Connector 46093"/>
            <p:cNvSpPr/>
            <p:nvPr/>
          </p:nvSpPr>
          <p:spPr>
            <a:xfrm>
              <a:off x="1797" y="12446"/>
              <a:ext cx="806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6095" name="Oval 46094"/>
            <p:cNvSpPr>
              <a:spLocks noChangeAspect="1"/>
            </p:cNvSpPr>
            <p:nvPr/>
          </p:nvSpPr>
          <p:spPr>
            <a:xfrm>
              <a:off x="4165" y="11120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46096" name="TextBox 46095"/>
          <p:cNvSpPr txBox="1"/>
          <p:nvPr/>
        </p:nvSpPr>
        <p:spPr>
          <a:xfrm>
            <a:off x="1295400" y="6019800"/>
            <a:ext cx="7086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77827" name="Text Placeholder 77826"/>
          <p:cNvSpPr>
            <a:spLocks noGrp="1"/>
          </p:cNvSpPr>
          <p:nvPr>
            <p:ph type="body" idx="1"/>
          </p:nvPr>
        </p:nvSpPr>
        <p:spPr>
          <a:xfrm>
            <a:off x="439420" y="1671955"/>
            <a:ext cx="8263255" cy="1113790"/>
          </a:xfrm>
        </p:spPr>
        <p:txBody>
          <a:bodyPr/>
          <a:p>
            <a:pPr marL="15875" indent="0" algn="l">
              <a:lnSpc>
                <a:spcPct val="100000"/>
              </a:lnSpc>
              <a:buNone/>
            </a:pPr>
            <a:r>
              <a:rPr lang="x-none" altLang="pt-BR" sz="2400"/>
              <a:t>...e acabar preso no primeiro ótimo local que encontrar pela frente.</a:t>
            </a:r>
            <a:endParaRPr lang="x-none" altLang="pt-BR" sz="24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Title 47105"/>
          <p:cNvSpPr>
            <a:spLocks noGrp="1"/>
          </p:cNvSpPr>
          <p:nvPr>
            <p:ph type="title"/>
          </p:nvPr>
        </p:nvSpPr>
        <p:spPr>
          <a:xfrm>
            <a:off x="438150" y="379730"/>
            <a:ext cx="8272463" cy="700088"/>
          </a:xfrm>
        </p:spPr>
        <p:txBody>
          <a:bodyPr anchor="b"/>
          <a:p>
            <a:r>
              <a:rPr lang="pt-BR" altLang="x-none"/>
              <a:t>2ª </a:t>
            </a:r>
            <a:r>
              <a:rPr lang="x-none" altLang="pt-BR"/>
              <a:t>i</a:t>
            </a:r>
            <a:r>
              <a:rPr lang="pt-BR" altLang="x-none"/>
              <a:t>d</a:t>
            </a:r>
            <a:r>
              <a:rPr lang="x-none" altLang="pt-BR"/>
              <a:t>e</a:t>
            </a:r>
            <a:r>
              <a:rPr lang="pt-BR" altLang="x-none"/>
              <a:t>ia: </a:t>
            </a:r>
            <a:r>
              <a:rPr lang="x-none" altLang="pt-BR"/>
              <a:t>M</a:t>
            </a:r>
            <a:r>
              <a:rPr lang="pt-BR" altLang="x-none"/>
              <a:t>over para o melhor vizinho</a:t>
            </a:r>
            <a:endParaRPr lang="pt-BR" altLang="x-none"/>
          </a:p>
        </p:txBody>
      </p:sp>
      <p:grpSp>
        <p:nvGrpSpPr>
          <p:cNvPr id="47114" name="Group 47113"/>
          <p:cNvGrpSpPr/>
          <p:nvPr/>
        </p:nvGrpSpPr>
        <p:grpSpPr>
          <a:xfrm>
            <a:off x="2197100" y="2908300"/>
            <a:ext cx="5118100" cy="3035300"/>
            <a:chOff x="1797" y="2311"/>
            <a:chExt cx="8060" cy="4779"/>
          </a:xfrm>
        </p:grpSpPr>
        <p:sp>
          <p:nvSpPr>
            <p:cNvPr id="47115" name="Oval 47114"/>
            <p:cNvSpPr>
              <a:spLocks noChangeAspect="1"/>
            </p:cNvSpPr>
            <p:nvPr/>
          </p:nvSpPr>
          <p:spPr>
            <a:xfrm>
              <a:off x="3747" y="4757"/>
              <a:ext cx="1040" cy="106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7116" name="Straight Connector 47115"/>
            <p:cNvSpPr/>
            <p:nvPr/>
          </p:nvSpPr>
          <p:spPr>
            <a:xfrm flipV="1">
              <a:off x="2447" y="2311"/>
              <a:ext cx="0" cy="47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7117" name="Freeform 47116"/>
            <p:cNvSpPr/>
            <p:nvPr/>
          </p:nvSpPr>
          <p:spPr>
            <a:xfrm>
              <a:off x="2967" y="3196"/>
              <a:ext cx="6033" cy="2936"/>
            </a:xfrm>
            <a:custGeom>
              <a:avLst/>
              <a:gdLst/>
              <a:ahLst/>
              <a:cxnLst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7118" name="Straight Connector 47117"/>
            <p:cNvSpPr/>
            <p:nvPr/>
          </p:nvSpPr>
          <p:spPr>
            <a:xfrm>
              <a:off x="1797" y="6559"/>
              <a:ext cx="806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7119" name="Oval 47118"/>
            <p:cNvSpPr>
              <a:spLocks noChangeAspect="1"/>
            </p:cNvSpPr>
            <p:nvPr/>
          </p:nvSpPr>
          <p:spPr>
            <a:xfrm>
              <a:off x="4165" y="5233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7120" name="Oval 47119"/>
            <p:cNvSpPr>
              <a:spLocks noChangeAspect="1"/>
            </p:cNvSpPr>
            <p:nvPr/>
          </p:nvSpPr>
          <p:spPr>
            <a:xfrm>
              <a:off x="4657" y="4925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77827" name="Text Placeholder 77826"/>
          <p:cNvSpPr>
            <a:spLocks noGrp="1"/>
          </p:cNvSpPr>
          <p:nvPr>
            <p:ph type="body" idx="1"/>
          </p:nvPr>
        </p:nvSpPr>
        <p:spPr>
          <a:xfrm>
            <a:off x="439420" y="1365250"/>
            <a:ext cx="8263255" cy="1113790"/>
          </a:xfrm>
        </p:spPr>
        <p:txBody>
          <a:bodyPr/>
          <a:p>
            <a:pPr marL="15875" indent="0" algn="just">
              <a:lnSpc>
                <a:spcPct val="100000"/>
              </a:lnSpc>
              <a:buNone/>
            </a:pPr>
            <a:r>
              <a:rPr lang="x-none" altLang="pt-BR" sz="2400"/>
              <a:t>Analisar todos os vizinhos e mover-se para o melhor. Porém, usando uma técnica como a da primeira melhora ou descida randômica, este pode não ser um movimento permitido (o melhor vizinho pode ser uma piora)</a:t>
            </a:r>
            <a:endParaRPr lang="x-none" altLang="pt-BR" sz="24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itle 48129"/>
          <p:cNvSpPr>
            <a:spLocks noGrp="1"/>
          </p:cNvSpPr>
          <p:nvPr>
            <p:ph type="title"/>
          </p:nvPr>
        </p:nvSpPr>
        <p:spPr>
          <a:xfrm>
            <a:off x="438150" y="313055"/>
            <a:ext cx="8272463" cy="700088"/>
          </a:xfrm>
        </p:spPr>
        <p:txBody>
          <a:bodyPr anchor="b"/>
          <a:p>
            <a:r>
              <a:rPr lang="pt-BR" altLang="x-none"/>
              <a:t>2ª </a:t>
            </a:r>
            <a:r>
              <a:rPr lang="x-none" altLang="pt-BR"/>
              <a:t>i</a:t>
            </a:r>
            <a:r>
              <a:rPr lang="pt-BR" altLang="x-none"/>
              <a:t>d</a:t>
            </a:r>
            <a:r>
              <a:rPr lang="x-none" altLang="pt-BR"/>
              <a:t>e</a:t>
            </a:r>
            <a:r>
              <a:rPr lang="pt-BR" altLang="x-none"/>
              <a:t>ia: Mover para o melhor vizinho</a:t>
            </a:r>
            <a:endParaRPr lang="pt-BR" altLang="x-none"/>
          </a:p>
        </p:txBody>
      </p:sp>
      <p:grpSp>
        <p:nvGrpSpPr>
          <p:cNvPr id="48138" name="Group 48137"/>
          <p:cNvGrpSpPr/>
          <p:nvPr/>
        </p:nvGrpSpPr>
        <p:grpSpPr>
          <a:xfrm>
            <a:off x="2197100" y="2908300"/>
            <a:ext cx="5118100" cy="3035300"/>
            <a:chOff x="1797" y="7830"/>
            <a:chExt cx="8060" cy="4779"/>
          </a:xfrm>
        </p:grpSpPr>
        <p:sp>
          <p:nvSpPr>
            <p:cNvPr id="48139" name="Oval 48138"/>
            <p:cNvSpPr>
              <a:spLocks noChangeAspect="1"/>
            </p:cNvSpPr>
            <p:nvPr/>
          </p:nvSpPr>
          <p:spPr>
            <a:xfrm>
              <a:off x="4267" y="10113"/>
              <a:ext cx="1040" cy="106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8140" name="Straight Connector 48139"/>
            <p:cNvSpPr/>
            <p:nvPr/>
          </p:nvSpPr>
          <p:spPr>
            <a:xfrm flipV="1">
              <a:off x="2447" y="7830"/>
              <a:ext cx="0" cy="47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8141" name="Freeform 48140"/>
            <p:cNvSpPr/>
            <p:nvPr/>
          </p:nvSpPr>
          <p:spPr>
            <a:xfrm>
              <a:off x="2967" y="8715"/>
              <a:ext cx="6033" cy="2936"/>
            </a:xfrm>
            <a:custGeom>
              <a:avLst/>
              <a:gdLst/>
              <a:ahLst/>
              <a:cxnLst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8142" name="Straight Connector 48141"/>
            <p:cNvSpPr/>
            <p:nvPr/>
          </p:nvSpPr>
          <p:spPr>
            <a:xfrm>
              <a:off x="1797" y="12078"/>
              <a:ext cx="806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8143" name="Oval 48142"/>
            <p:cNvSpPr>
              <a:spLocks noChangeAspect="1"/>
            </p:cNvSpPr>
            <p:nvPr/>
          </p:nvSpPr>
          <p:spPr>
            <a:xfrm>
              <a:off x="4165" y="10752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8144" name="Oval 48143"/>
            <p:cNvSpPr>
              <a:spLocks noChangeAspect="1"/>
            </p:cNvSpPr>
            <p:nvPr/>
          </p:nvSpPr>
          <p:spPr>
            <a:xfrm>
              <a:off x="4657" y="10444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77827" name="Text Placeholder 77826"/>
          <p:cNvSpPr>
            <a:spLocks noGrp="1"/>
          </p:cNvSpPr>
          <p:nvPr>
            <p:ph type="body" idx="1"/>
          </p:nvPr>
        </p:nvSpPr>
        <p:spPr>
          <a:xfrm>
            <a:off x="222885" y="1525270"/>
            <a:ext cx="8655050" cy="1113790"/>
          </a:xfrm>
        </p:spPr>
        <p:txBody>
          <a:bodyPr/>
          <a:p>
            <a:pPr marL="15875" indent="0" algn="just">
              <a:lnSpc>
                <a:spcPct val="100000"/>
              </a:lnSpc>
              <a:buNone/>
            </a:pPr>
            <a:r>
              <a:rPr lang="x-none" altLang="pt-BR" sz="2400"/>
              <a:t>E mesmo que esse movimento seja permitido, pode gerar o problema da </a:t>
            </a:r>
            <a:r>
              <a:rPr lang="x-none" altLang="pt-BR" sz="2400" b="1" u="sng"/>
              <a:t>ciclagem</a:t>
            </a:r>
            <a:r>
              <a:rPr lang="x-none" altLang="pt-BR" sz="2400"/>
              <a:t>, que ocorre quando são geradas sequências de soluções idênticas à outras obtidas anteriormente.</a:t>
            </a:r>
            <a:endParaRPr lang="x-none" altLang="pt-BR" sz="24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itle 4915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3ª </a:t>
            </a:r>
            <a:r>
              <a:rPr lang="x-none" altLang="pt-BR"/>
              <a:t>i</a:t>
            </a:r>
            <a:r>
              <a:rPr lang="pt-BR" altLang="x-none"/>
              <a:t>d</a:t>
            </a:r>
            <a:r>
              <a:rPr lang="x-none" altLang="pt-BR"/>
              <a:t>e</a:t>
            </a:r>
            <a:r>
              <a:rPr lang="pt-BR" altLang="x-none"/>
              <a:t>ia: Criar </a:t>
            </a:r>
            <a:r>
              <a:rPr lang="x-none" altLang="pt-BR"/>
              <a:t>uma l</a:t>
            </a:r>
            <a:r>
              <a:rPr lang="pt-BR" altLang="x-none"/>
              <a:t>ista </a:t>
            </a:r>
            <a:r>
              <a:rPr lang="x-none" altLang="pt-BR"/>
              <a:t>t</a:t>
            </a:r>
            <a:r>
              <a:rPr lang="pt-BR" altLang="x-none"/>
              <a:t>abu</a:t>
            </a:r>
            <a:endParaRPr lang="pt-BR" altLang="x-none" sz="3200"/>
          </a:p>
        </p:txBody>
      </p:sp>
      <p:grpSp>
        <p:nvGrpSpPr>
          <p:cNvPr id="49162" name="Group 49161"/>
          <p:cNvGrpSpPr/>
          <p:nvPr/>
        </p:nvGrpSpPr>
        <p:grpSpPr>
          <a:xfrm>
            <a:off x="2197100" y="2908300"/>
            <a:ext cx="5118100" cy="3035300"/>
            <a:chOff x="1797" y="1943"/>
            <a:chExt cx="8060" cy="4779"/>
          </a:xfrm>
        </p:grpSpPr>
        <p:sp>
          <p:nvSpPr>
            <p:cNvPr id="49163" name="Oval 49162"/>
            <p:cNvSpPr>
              <a:spLocks noChangeAspect="1"/>
            </p:cNvSpPr>
            <p:nvPr/>
          </p:nvSpPr>
          <p:spPr>
            <a:xfrm>
              <a:off x="4267" y="4226"/>
              <a:ext cx="1040" cy="106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9164" name="Straight Connector 49163"/>
            <p:cNvSpPr/>
            <p:nvPr/>
          </p:nvSpPr>
          <p:spPr>
            <a:xfrm flipV="1">
              <a:off x="2447" y="1943"/>
              <a:ext cx="0" cy="47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9165" name="Freeform 49164"/>
            <p:cNvSpPr/>
            <p:nvPr/>
          </p:nvSpPr>
          <p:spPr>
            <a:xfrm>
              <a:off x="2967" y="2828"/>
              <a:ext cx="6033" cy="2936"/>
            </a:xfrm>
            <a:custGeom>
              <a:avLst/>
              <a:gdLst/>
              <a:ahLst/>
              <a:cxnLst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9166" name="Straight Connector 49165"/>
            <p:cNvSpPr/>
            <p:nvPr/>
          </p:nvSpPr>
          <p:spPr>
            <a:xfrm>
              <a:off x="1797" y="6191"/>
              <a:ext cx="806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9167" name="Oval 49166"/>
            <p:cNvSpPr>
              <a:spLocks noChangeAspect="1"/>
            </p:cNvSpPr>
            <p:nvPr/>
          </p:nvSpPr>
          <p:spPr>
            <a:xfrm>
              <a:off x="4165" y="4865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9168" name="Oval 49167"/>
            <p:cNvSpPr>
              <a:spLocks noChangeAspect="1"/>
            </p:cNvSpPr>
            <p:nvPr/>
          </p:nvSpPr>
          <p:spPr>
            <a:xfrm>
              <a:off x="4657" y="4557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9169" name="Curved Up Arrow 49168"/>
            <p:cNvSpPr/>
            <p:nvPr/>
          </p:nvSpPr>
          <p:spPr>
            <a:xfrm>
              <a:off x="3357" y="5160"/>
              <a:ext cx="1170" cy="354"/>
            </a:xfrm>
            <a:prstGeom prst="curvedUpArrow">
              <a:avLst>
                <a:gd name="adj1" fmla="val 66101"/>
                <a:gd name="adj2" fmla="val 132203"/>
                <a:gd name="adj3" fmla="val 33333"/>
              </a:avLst>
            </a:prstGeom>
            <a:solidFill>
              <a:srgbClr val="FFFFFF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9170" name="TextBox 49169"/>
            <p:cNvSpPr txBox="1"/>
            <p:nvPr/>
          </p:nvSpPr>
          <p:spPr>
            <a:xfrm>
              <a:off x="2577" y="4803"/>
              <a:ext cx="1170" cy="5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/>
            <a:p>
              <a:pPr lvl="0" eaLnBrk="0" hangingPunct="0"/>
              <a:r>
                <a:rPr lang="pt-BR" altLang="x-none" sz="1400" b="1">
                  <a:solidFill>
                    <a:srgbClr val="800000"/>
                  </a:solidFill>
                  <a:latin typeface="Times New Roman" charset="0"/>
                  <a:ea typeface="Arial" charset="0"/>
                </a:rPr>
                <a:t>TABU</a:t>
              </a:r>
              <a:endParaRPr lang="pt-BR" altLang="x-none" sz="1400" b="1">
                <a:solidFill>
                  <a:srgbClr val="800000"/>
                </a:solidFill>
                <a:latin typeface="Times New Roman" charset="0"/>
                <a:ea typeface="Arial" charset="0"/>
              </a:endParaRPr>
            </a:p>
          </p:txBody>
        </p:sp>
      </p:grpSp>
      <p:sp>
        <p:nvSpPr>
          <p:cNvPr id="77827" name="Text Placeholder 77826"/>
          <p:cNvSpPr>
            <a:spLocks noGrp="1"/>
          </p:cNvSpPr>
          <p:nvPr>
            <p:ph type="body" idx="1"/>
          </p:nvPr>
        </p:nvSpPr>
        <p:spPr>
          <a:xfrm>
            <a:off x="222885" y="1271905"/>
            <a:ext cx="8655050" cy="1113790"/>
          </a:xfrm>
        </p:spPr>
        <p:txBody>
          <a:bodyPr/>
          <a:p>
            <a:pPr marL="15875" indent="0" algn="just">
              <a:lnSpc>
                <a:spcPct val="100000"/>
              </a:lnSpc>
              <a:buNone/>
            </a:pPr>
            <a:r>
              <a:rPr lang="x-none" altLang="pt-BR" sz="2400"/>
              <a:t>O método de busca tabu é uma metaheurística adaptativa, cujo objetivo é guiar o algoritmo de busca local dentro de um espaço de busca de soluções, impedindo que certos movimentos sejam realizados (daí o tabu, a proibição).</a:t>
            </a:r>
            <a:endParaRPr lang="x-none" altLang="pt-BR" sz="2400">
              <a:sym typeface="Symbol" pitchFamily="18" charset="2"/>
            </a:endParaRPr>
          </a:p>
          <a:p>
            <a:pPr marL="15875" indent="0" algn="just">
              <a:lnSpc>
                <a:spcPct val="100000"/>
              </a:lnSpc>
              <a:buNone/>
            </a:pPr>
            <a:endParaRPr lang="x-none" altLang="pt-BR" sz="240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itle 5017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3ª </a:t>
            </a:r>
            <a:r>
              <a:rPr lang="x-none" altLang="pt-BR"/>
              <a:t>i</a:t>
            </a:r>
            <a:r>
              <a:rPr lang="pt-BR" altLang="x-none"/>
              <a:t>d</a:t>
            </a:r>
            <a:r>
              <a:rPr lang="x-none" altLang="pt-BR"/>
              <a:t>e</a:t>
            </a:r>
            <a:r>
              <a:rPr lang="pt-BR" altLang="x-none"/>
              <a:t>ia: Criar </a:t>
            </a:r>
            <a:r>
              <a:rPr lang="x-none" altLang="pt-BR"/>
              <a:t>uma l</a:t>
            </a:r>
            <a:r>
              <a:rPr lang="pt-BR" altLang="x-none"/>
              <a:t>ista </a:t>
            </a:r>
            <a:r>
              <a:rPr lang="x-none" altLang="pt-BR"/>
              <a:t>t</a:t>
            </a:r>
            <a:r>
              <a:rPr lang="pt-BR" altLang="x-none"/>
              <a:t>abu</a:t>
            </a:r>
            <a:endParaRPr lang="pt-BR" altLang="x-none"/>
          </a:p>
        </p:txBody>
      </p:sp>
      <p:grpSp>
        <p:nvGrpSpPr>
          <p:cNvPr id="50186" name="Group 50185"/>
          <p:cNvGrpSpPr/>
          <p:nvPr/>
        </p:nvGrpSpPr>
        <p:grpSpPr>
          <a:xfrm>
            <a:off x="2197100" y="2908300"/>
            <a:ext cx="5118100" cy="3035300"/>
            <a:chOff x="1797" y="7463"/>
            <a:chExt cx="8060" cy="4779"/>
          </a:xfrm>
        </p:grpSpPr>
        <p:sp>
          <p:nvSpPr>
            <p:cNvPr id="50187" name="Oval 50186"/>
            <p:cNvSpPr>
              <a:spLocks noChangeAspect="1"/>
            </p:cNvSpPr>
            <p:nvPr/>
          </p:nvSpPr>
          <p:spPr>
            <a:xfrm>
              <a:off x="4267" y="9745"/>
              <a:ext cx="1040" cy="106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88" name="Straight Connector 50187"/>
            <p:cNvSpPr/>
            <p:nvPr/>
          </p:nvSpPr>
          <p:spPr>
            <a:xfrm flipV="1">
              <a:off x="2447" y="7463"/>
              <a:ext cx="0" cy="47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89" name="Freeform 50188"/>
            <p:cNvSpPr/>
            <p:nvPr/>
          </p:nvSpPr>
          <p:spPr>
            <a:xfrm>
              <a:off x="2967" y="8347"/>
              <a:ext cx="6033" cy="2936"/>
            </a:xfrm>
            <a:custGeom>
              <a:avLst/>
              <a:gdLst/>
              <a:ahLst/>
              <a:cxnLst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90" name="Straight Connector 50189"/>
            <p:cNvSpPr/>
            <p:nvPr/>
          </p:nvSpPr>
          <p:spPr>
            <a:xfrm>
              <a:off x="1797" y="11710"/>
              <a:ext cx="806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91" name="Oval 50190"/>
            <p:cNvSpPr>
              <a:spLocks noChangeAspect="1"/>
            </p:cNvSpPr>
            <p:nvPr/>
          </p:nvSpPr>
          <p:spPr>
            <a:xfrm>
              <a:off x="4165" y="10384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92" name="Oval 50191"/>
            <p:cNvSpPr>
              <a:spLocks noChangeAspect="1"/>
            </p:cNvSpPr>
            <p:nvPr/>
          </p:nvSpPr>
          <p:spPr>
            <a:xfrm>
              <a:off x="4657" y="10076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93" name="Oval 50192"/>
            <p:cNvSpPr>
              <a:spLocks noChangeAspect="1"/>
            </p:cNvSpPr>
            <p:nvPr/>
          </p:nvSpPr>
          <p:spPr>
            <a:xfrm>
              <a:off x="4897" y="9614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94" name="Oval 50193"/>
            <p:cNvSpPr>
              <a:spLocks noChangeAspect="1"/>
            </p:cNvSpPr>
            <p:nvPr/>
          </p:nvSpPr>
          <p:spPr>
            <a:xfrm>
              <a:off x="5177" y="9083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95" name="Oval 50194"/>
            <p:cNvSpPr>
              <a:spLocks noChangeAspect="1"/>
            </p:cNvSpPr>
            <p:nvPr/>
          </p:nvSpPr>
          <p:spPr>
            <a:xfrm>
              <a:off x="5697" y="8729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96" name="Oval 50195"/>
            <p:cNvSpPr>
              <a:spLocks noChangeAspect="1"/>
            </p:cNvSpPr>
            <p:nvPr/>
          </p:nvSpPr>
          <p:spPr>
            <a:xfrm>
              <a:off x="6375" y="9028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97" name="Oval 50196"/>
            <p:cNvSpPr>
              <a:spLocks noChangeAspect="1"/>
            </p:cNvSpPr>
            <p:nvPr/>
          </p:nvSpPr>
          <p:spPr>
            <a:xfrm>
              <a:off x="6737" y="9614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98" name="Oval 50197"/>
            <p:cNvSpPr>
              <a:spLocks noChangeAspect="1"/>
            </p:cNvSpPr>
            <p:nvPr/>
          </p:nvSpPr>
          <p:spPr>
            <a:xfrm>
              <a:off x="7025" y="10316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50199" name="Oval 50198"/>
            <p:cNvSpPr>
              <a:spLocks noChangeAspect="1"/>
            </p:cNvSpPr>
            <p:nvPr/>
          </p:nvSpPr>
          <p:spPr>
            <a:xfrm>
              <a:off x="7907" y="11152"/>
              <a:ext cx="232" cy="23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77827" name="Text Placeholder 77826"/>
          <p:cNvSpPr>
            <a:spLocks noGrp="1"/>
          </p:cNvSpPr>
          <p:nvPr>
            <p:ph type="body" idx="1"/>
          </p:nvPr>
        </p:nvSpPr>
        <p:spPr>
          <a:xfrm>
            <a:off x="222885" y="1271905"/>
            <a:ext cx="8655050" cy="1113790"/>
          </a:xfrm>
        </p:spPr>
        <p:txBody>
          <a:bodyPr/>
          <a:p>
            <a:pPr marL="15875" indent="0" algn="just">
              <a:lnSpc>
                <a:spcPct val="100000"/>
              </a:lnSpc>
              <a:buNone/>
            </a:pPr>
            <a:r>
              <a:rPr lang="x-none" altLang="pt-BR" sz="2400"/>
              <a:t>Uma vez armazenados os movimentos proibidos na lista tabu, a heurística de busca local deverá realizar outros movimentos, permitindo a construção de novas soluções que eventualmente podem ser novos ótimos do problema.</a:t>
            </a:r>
            <a:endParaRPr lang="x-none" altLang="pt-BR" sz="2400">
              <a:sym typeface="Symbol" pitchFamily="18" charset="2"/>
            </a:endParaRPr>
          </a:p>
          <a:p>
            <a:pPr marL="15875" indent="0" algn="just">
              <a:lnSpc>
                <a:spcPct val="100000"/>
              </a:lnSpc>
              <a:buNone/>
            </a:pPr>
            <a:endParaRPr lang="x-none" altLang="pt-BR" sz="240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Title 5120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 sz="2800"/>
              <a:t>Problemas com uma Lista Tabu de soluções:</a:t>
            </a:r>
            <a:endParaRPr lang="pt-BR" altLang="x-none" sz="2800"/>
          </a:p>
        </p:txBody>
      </p:sp>
      <p:sp>
        <p:nvSpPr>
          <p:cNvPr id="51203" name="Text Placeholder 51202"/>
          <p:cNvSpPr>
            <a:spLocks noGrp="1"/>
          </p:cNvSpPr>
          <p:nvPr>
            <p:ph type="body" idx="1"/>
          </p:nvPr>
        </p:nvSpPr>
        <p:spPr>
          <a:xfrm>
            <a:off x="412750" y="1386840"/>
            <a:ext cx="8001000" cy="4932045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pt-BR" altLang="x-none" sz="2400"/>
              <a:t>É computacionalmente inviável armazenar </a:t>
            </a:r>
            <a:r>
              <a:rPr lang="pt-BR" altLang="x-none" sz="2400">
                <a:solidFill>
                  <a:srgbClr val="CC0000"/>
                </a:solidFill>
              </a:rPr>
              <a:t>todas</a:t>
            </a:r>
            <a:r>
              <a:rPr lang="pt-BR" altLang="x-none" sz="2400"/>
              <a:t> as soluções geradas!</a:t>
            </a:r>
            <a:endParaRPr lang="pt-BR" altLang="x-none" sz="2400"/>
          </a:p>
          <a:p>
            <a:pPr marL="0" indent="0">
              <a:lnSpc>
                <a:spcPct val="100000"/>
              </a:lnSpc>
              <a:buNone/>
            </a:pPr>
            <a:endParaRPr lang="pt-BR" altLang="x-none" sz="800"/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pt-BR" altLang="x-none" sz="2000"/>
              <a:t>Id</a:t>
            </a:r>
            <a:r>
              <a:rPr lang="x-none" altLang="pt-BR" sz="2000"/>
              <a:t>e</a:t>
            </a:r>
            <a:r>
              <a:rPr lang="pt-BR" altLang="x-none" sz="2000"/>
              <a:t>ia: Armazenar apenas as últimas </a:t>
            </a:r>
            <a:r>
              <a:rPr lang="pt-BR" altLang="x-none" sz="2000" i="1"/>
              <a:t>T</a:t>
            </a:r>
            <a:r>
              <a:rPr lang="pt-BR" altLang="x-none" sz="2000"/>
              <a:t> soluções geradas</a:t>
            </a:r>
            <a:endParaRPr lang="pt-BR" altLang="x-none" sz="2000"/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pt-BR" altLang="x-none" sz="2000"/>
              <a:t>Observação: Uma lista com as </a:t>
            </a:r>
            <a:r>
              <a:rPr lang="pt-BR" altLang="x-none" sz="2000" i="1"/>
              <a:t>T</a:t>
            </a:r>
            <a:r>
              <a:rPr lang="pt-BR" altLang="x-none" sz="2000"/>
              <a:t> últimas soluções evita ciclos de até </a:t>
            </a:r>
            <a:r>
              <a:rPr lang="pt-BR" altLang="x-none" sz="2000" i="1"/>
              <a:t>T</a:t>
            </a:r>
            <a:r>
              <a:rPr lang="pt-BR" altLang="x-none" sz="2000"/>
              <a:t> iterações</a:t>
            </a:r>
            <a:endParaRPr lang="pt-BR" altLang="x-none" sz="2000"/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pt-BR" altLang="x-none" sz="2000"/>
              <a:t>Problema: Pode ser inviável armazenar </a:t>
            </a:r>
            <a:r>
              <a:rPr lang="pt-BR" altLang="x-none" sz="2000" i="1"/>
              <a:t>T</a:t>
            </a:r>
            <a:r>
              <a:rPr lang="pt-BR" altLang="x-none" sz="2000"/>
              <a:t> soluções e testar se uma solução está ou não na Lista Tabu</a:t>
            </a:r>
            <a:endParaRPr lang="pt-BR" altLang="x-none" sz="2000"/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pt-BR" altLang="x-none" sz="2000"/>
              <a:t>Id</a:t>
            </a:r>
            <a:r>
              <a:rPr lang="x-none" altLang="pt-BR" sz="2000"/>
              <a:t>e</a:t>
            </a:r>
            <a:r>
              <a:rPr lang="pt-BR" altLang="x-none" sz="2000"/>
              <a:t>ia: Criar uma Lista Tabu de </a:t>
            </a:r>
            <a:r>
              <a:rPr lang="pt-BR" altLang="x-none" sz="2000" b="1">
                <a:solidFill>
                  <a:srgbClr val="CC0000"/>
                </a:solidFill>
              </a:rPr>
              <a:t>movimentos reversos</a:t>
            </a:r>
            <a:endParaRPr lang="pt-BR" altLang="x-none" sz="2000" b="1">
              <a:solidFill>
                <a:srgbClr val="CC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altLang="x-none" sz="2400"/>
              <a:t>Problema: Uma Lista Tabu de movimentos pode ser muito </a:t>
            </a:r>
            <a:r>
              <a:rPr lang="pt-BR" altLang="x-none" sz="2400" b="1">
                <a:solidFill>
                  <a:srgbClr val="CC0000"/>
                </a:solidFill>
              </a:rPr>
              <a:t>restritiva</a:t>
            </a:r>
            <a:r>
              <a:rPr lang="pt-BR" altLang="x-none" sz="2400"/>
              <a:t> (impede o retorno a uma solução já gerada anteriormente e também a outras soluções ainda não geradas)</a:t>
            </a:r>
            <a:endParaRPr lang="pt-BR" altLang="x-none" sz="2400"/>
          </a:p>
          <a:p>
            <a:pPr>
              <a:lnSpc>
                <a:spcPct val="90000"/>
              </a:lnSpc>
            </a:pPr>
            <a:endParaRPr lang="pt-BR" altLang="x-none" sz="2400"/>
          </a:p>
          <a:p>
            <a:pPr lvl="1">
              <a:lnSpc>
                <a:spcPct val="90000"/>
              </a:lnSpc>
            </a:pPr>
            <a:endParaRPr lang="pt-BR" altLang="x-non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123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207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308" end="3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359" end="5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Title 70657"/>
          <p:cNvSpPr>
            <a:spLocks noGrp="1"/>
          </p:cNvSpPr>
          <p:nvPr>
            <p:ph type="title"/>
          </p:nvPr>
        </p:nvSpPr>
        <p:spPr>
          <a:xfrm>
            <a:off x="438150" y="633095"/>
            <a:ext cx="8272463" cy="700088"/>
          </a:xfrm>
        </p:spPr>
        <p:txBody>
          <a:bodyPr anchor="b"/>
          <a:p>
            <a:pPr algn="l"/>
            <a:r>
              <a:rPr lang="pt-BR" altLang="x-none"/>
              <a:t>Exemplo de que uma Lista Tabu de movimentos pode ser restritiva</a:t>
            </a:r>
            <a:endParaRPr lang="pt-BR" altLang="x-none"/>
          </a:p>
        </p:txBody>
      </p:sp>
      <p:graphicFrame>
        <p:nvGraphicFramePr>
          <p:cNvPr id="71057" name="Table 71056"/>
          <p:cNvGraphicFramePr/>
          <p:nvPr/>
        </p:nvGraphicFramePr>
        <p:xfrm>
          <a:off x="607695" y="1802130"/>
          <a:ext cx="8001000" cy="3733800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38200"/>
                <a:gridCol w="762000"/>
                <a:gridCol w="800100"/>
                <a:gridCol w="800100"/>
                <a:gridCol w="800100"/>
                <a:gridCol w="800100"/>
                <a:gridCol w="800100"/>
                <a:gridCol w="800100"/>
              </a:tblGrid>
              <a:tr h="5334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H\S</a:t>
                      </a:r>
                      <a:endParaRPr lang="pt-BR" altLang="x-none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1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2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3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 b="1"/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H\S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1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2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3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1</a:t>
                      </a:r>
                      <a:endParaRPr lang="pt-BR" altLang="x-none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A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1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A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2</a:t>
                      </a:r>
                      <a:endParaRPr lang="pt-BR" altLang="x-none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D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2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D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3</a:t>
                      </a:r>
                      <a:endParaRPr lang="pt-BR" altLang="x-none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C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D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3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C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D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4</a:t>
                      </a:r>
                      <a:endParaRPr lang="pt-BR" altLang="x-none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B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C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b="1"/>
                        <a:t>4</a:t>
                      </a: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C</a:t>
                      </a: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>
                          <a:solidFill>
                            <a:srgbClr val="CC0000"/>
                          </a:solidFill>
                        </a:rPr>
                        <a:t>B</a:t>
                      </a:r>
                      <a:endParaRPr lang="pt-BR" altLang="x-none">
                        <a:solidFill>
                          <a:srgbClr val="CC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i="1"/>
                        <a:t>s</a:t>
                      </a:r>
                      <a:r>
                        <a:rPr lang="pt-BR" altLang="x-none" i="1" baseline="30000"/>
                        <a:t>0</a:t>
                      </a:r>
                      <a:endParaRPr lang="pt-BR" altLang="x-none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 i="1"/>
                        <a:t>s</a:t>
                      </a:r>
                      <a:r>
                        <a:rPr lang="pt-BR" altLang="x-none" i="1" baseline="30000"/>
                        <a:t>1</a:t>
                      </a:r>
                      <a:endParaRPr lang="pt-BR" altLang="x-none" i="1" baseline="30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 gridSpan="4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T = { }</a:t>
                      </a:r>
                      <a:endParaRPr lang="pt-BR" altLang="x-none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B cap="flat">
                      <a:noFill/>
                    </a:lnB>
                  </a:tcPr>
                </a:tc>
                <a:tc hMerge="1">
                  <a:tcPr>
                    <a:lnB cap="flat">
                      <a:noFill/>
                    </a:lnB>
                  </a:tcPr>
                </a:tc>
                <a:tc hMerge="1">
                  <a:tcPr>
                    <a:lnB cap="flat">
                      <a:noFill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Char char="l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lvl="1" indent="-285750">
                        <a:defRPr sz="2000" kern="1200"/>
                      </a:lvl2pPr>
                      <a:lvl3pPr marL="1143000" lvl="2" indent="-228600">
                        <a:defRPr sz="1800" kern="1200"/>
                      </a:lvl3pPr>
                      <a:lvl4pPr marL="1600200" lvl="3" indent="-228600">
                        <a:defRPr sz="1600" kern="1200"/>
                      </a:lvl4pPr>
                      <a:lvl5pPr marL="2057400" lvl="4" indent="-228600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pt-BR" altLang="x-none"/>
                        <a:t>T={</a:t>
                      </a:r>
                      <a:r>
                        <a:rPr lang="pt-BR" altLang="x-none">
                          <a:solidFill>
                            <a:srgbClr val="CC0000"/>
                          </a:solidFill>
                        </a:rPr>
                        <a:t>&lt;4,3,1&gt;</a:t>
                      </a:r>
                      <a:r>
                        <a:rPr lang="pt-BR" altLang="x-none"/>
                        <a:t>}</a:t>
                      </a:r>
                      <a:endParaRPr lang="pt-BR" altLang="x-none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B cap="flat">
                      <a:noFill/>
                    </a:lnB>
                  </a:tcPr>
                </a:tc>
                <a:tc hMerge="1">
                  <a:tcPr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B cap="flat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052" name="TextBox 71051"/>
          <p:cNvSpPr txBox="1"/>
          <p:nvPr/>
        </p:nvSpPr>
        <p:spPr>
          <a:xfrm>
            <a:off x="2590800" y="6172200"/>
            <a:ext cx="5257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71053" name="TextBox 71052"/>
          <p:cNvSpPr txBox="1"/>
          <p:nvPr/>
        </p:nvSpPr>
        <p:spPr>
          <a:xfrm>
            <a:off x="996315" y="5652135"/>
            <a:ext cx="754380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2000">
                <a:latin typeface="+mn-lt"/>
                <a:ea typeface="Arial" charset="0"/>
              </a:rPr>
              <a:t>Movimento = &lt;Horário de início, Sala </a:t>
            </a:r>
            <a:r>
              <a:rPr lang="x-none" altLang="pt-BR" sz="2000">
                <a:latin typeface="+mn-lt"/>
                <a:ea typeface="Arial" charset="0"/>
              </a:rPr>
              <a:t>nova</a:t>
            </a:r>
            <a:r>
              <a:rPr lang="pt-BR" altLang="x-none" sz="2000">
                <a:latin typeface="+mn-lt"/>
                <a:ea typeface="Arial" charset="0"/>
              </a:rPr>
              <a:t>, Sala </a:t>
            </a:r>
            <a:r>
              <a:rPr lang="x-none" altLang="pt-BR" sz="2000">
                <a:latin typeface="+mn-lt"/>
                <a:ea typeface="Arial" charset="0"/>
              </a:rPr>
              <a:t>antiga</a:t>
            </a:r>
            <a:r>
              <a:rPr lang="pt-BR" altLang="x-none" sz="2000">
                <a:latin typeface="+mn-lt"/>
                <a:ea typeface="Arial" charset="0"/>
              </a:rPr>
              <a:t>&gt;</a:t>
            </a:r>
            <a:endParaRPr lang="pt-BR" altLang="x-none" sz="2000">
              <a:latin typeface="+mn-lt"/>
              <a:ea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Title 70657"/>
          <p:cNvSpPr>
            <a:spLocks noGrp="1"/>
          </p:cNvSpPr>
          <p:nvPr>
            <p:ph type="title"/>
          </p:nvPr>
        </p:nvSpPr>
        <p:spPr>
          <a:xfrm>
            <a:off x="438150" y="633095"/>
            <a:ext cx="8272463" cy="700088"/>
          </a:xfrm>
        </p:spPr>
        <p:txBody>
          <a:bodyPr anchor="b"/>
          <a:p>
            <a:pPr algn="l"/>
            <a:r>
              <a:rPr lang="pt-BR" altLang="x-none"/>
              <a:t>Exemplo de que uma Lista Tabu de movimentos pode ser restritiva</a:t>
            </a:r>
            <a:endParaRPr lang="pt-BR" altLang="x-none"/>
          </a:p>
        </p:txBody>
      </p:sp>
      <p:graphicFrame>
        <p:nvGraphicFramePr>
          <p:cNvPr id="71789" name="Table 71788"/>
          <p:cNvGraphicFramePr/>
          <p:nvPr/>
        </p:nvGraphicFramePr>
        <p:xfrm>
          <a:off x="674370" y="1775460"/>
          <a:ext cx="8001000" cy="3733800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38200"/>
                <a:gridCol w="762000"/>
                <a:gridCol w="800100"/>
                <a:gridCol w="800100"/>
                <a:gridCol w="800100"/>
                <a:gridCol w="800100"/>
                <a:gridCol w="800100"/>
                <a:gridCol w="800100"/>
              </a:tblGrid>
              <a:tr h="53340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H\S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1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2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3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H\S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1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2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3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1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latin typeface="Arial" charset="0"/>
                        </a:rPr>
                        <a:t>A</a:t>
                      </a: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1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latin typeface="Arial" charset="0"/>
                        </a:rPr>
                        <a:t>A</a:t>
                      </a: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2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solidFill>
                            <a:schemeClr val="folHlink"/>
                          </a:solidFill>
                          <a:latin typeface="Arial" charset="0"/>
                        </a:rPr>
                        <a:t>D</a:t>
                      </a:r>
                      <a:endParaRPr lang="pt-BR" altLang="x-none" sz="2400">
                        <a:solidFill>
                          <a:schemeClr val="folHlink"/>
                        </a:solidFill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2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solidFill>
                            <a:schemeClr val="folHlink"/>
                          </a:solidFill>
                          <a:latin typeface="Arial" charset="0"/>
                        </a:rPr>
                        <a:t>D</a:t>
                      </a:r>
                      <a:endParaRPr lang="pt-BR" altLang="x-none" sz="2400">
                        <a:solidFill>
                          <a:schemeClr val="folHlink"/>
                        </a:solidFill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3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solidFill>
                            <a:schemeClr val="folHlink"/>
                          </a:solidFill>
                          <a:latin typeface="Arial" charset="0"/>
                        </a:rPr>
                        <a:t>D</a:t>
                      </a:r>
                      <a:endParaRPr lang="pt-BR" altLang="x-none" sz="2400">
                        <a:solidFill>
                          <a:schemeClr val="folHlink"/>
                        </a:solidFill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latin typeface="Arial" charset="0"/>
                        </a:rPr>
                        <a:t>C</a:t>
                      </a: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3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solidFill>
                            <a:schemeClr val="folHlink"/>
                          </a:solidFill>
                          <a:latin typeface="Arial" charset="0"/>
                        </a:rPr>
                        <a:t>D</a:t>
                      </a:r>
                      <a:endParaRPr lang="pt-BR" altLang="x-none" sz="2400">
                        <a:solidFill>
                          <a:schemeClr val="folHlink"/>
                        </a:solidFill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latin typeface="Arial" charset="0"/>
                        </a:rPr>
                        <a:t>C</a:t>
                      </a: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4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latin typeface="Arial" charset="0"/>
                        </a:rPr>
                        <a:t>C</a:t>
                      </a: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solidFill>
                            <a:srgbClr val="CC0000"/>
                          </a:solidFill>
                          <a:latin typeface="Arial" charset="0"/>
                        </a:rPr>
                        <a:t>B</a:t>
                      </a:r>
                      <a:endParaRPr lang="pt-BR" altLang="x-none" sz="2400">
                        <a:solidFill>
                          <a:srgbClr val="CC0000"/>
                        </a:solidFill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b="1">
                          <a:latin typeface="Arial" charset="0"/>
                        </a:rPr>
                        <a:t>4</a:t>
                      </a:r>
                      <a:endParaRPr lang="pt-BR" altLang="x-none" sz="2400" b="1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latin typeface="Arial" charset="0"/>
                        </a:rPr>
                        <a:t>B</a:t>
                      </a: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>
                          <a:latin typeface="Arial" charset="0"/>
                        </a:rPr>
                        <a:t>C</a:t>
                      </a:r>
                      <a:endParaRPr lang="pt-BR" altLang="x-none" sz="2400"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>
                        <a:solidFill>
                          <a:srgbClr val="CC0000"/>
                        </a:solidFill>
                        <a:latin typeface="Arial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i="1"/>
                        <a:t>s</a:t>
                      </a:r>
                      <a:r>
                        <a:rPr lang="pt-BR" altLang="x-none" sz="2400" i="1" baseline="30000"/>
                        <a:t>2</a:t>
                      </a:r>
                      <a:endParaRPr lang="pt-BR" altLang="x-none" sz="2400" i="1" baseline="30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 i="1"/>
                        <a:t>s</a:t>
                      </a:r>
                      <a:r>
                        <a:rPr lang="pt-BR" altLang="x-none" sz="2400" i="1" baseline="30000"/>
                        <a:t>3</a:t>
                      </a:r>
                      <a:endParaRPr lang="pt-BR" altLang="x-none" sz="2400" i="1" baseline="30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 gridSpan="4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pt-BR" altLang="x-none" sz="2400"/>
                        <a:t>T = {</a:t>
                      </a:r>
                      <a:r>
                        <a:rPr lang="pt-BR" altLang="x-none" sz="2400">
                          <a:solidFill>
                            <a:srgbClr val="CC0000"/>
                          </a:solidFill>
                        </a:rPr>
                        <a:t>&lt;4,3,1&gt;, </a:t>
                      </a:r>
                      <a:r>
                        <a:rPr lang="pt-BR" altLang="x-none" sz="2400">
                          <a:solidFill>
                            <a:schemeClr val="folHlink"/>
                          </a:solidFill>
                        </a:rPr>
                        <a:t>&lt;2,1,3&gt;</a:t>
                      </a:r>
                      <a:r>
                        <a:rPr lang="pt-BR" altLang="x-none" sz="2400"/>
                        <a:t>}</a:t>
                      </a:r>
                      <a:endParaRPr lang="pt-BR" altLang="x-none" sz="2400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B cap="flat">
                      <a:noFill/>
                    </a:lnB>
                  </a:tcPr>
                </a:tc>
                <a:tc hMerge="1">
                  <a:tcPr>
                    <a:lnB cap="flat">
                      <a:noFill/>
                    </a:lnB>
                  </a:tcPr>
                </a:tc>
                <a:tc hMerge="1">
                  <a:tcP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0" lvl="0" indent="0" algn="ctr">
                        <a:buNone/>
                      </a:pPr>
                      <a:endParaRPr lang="pt-BR" altLang="x-none" sz="2400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B cap="flat">
                      <a:noFill/>
                    </a:lnB>
                  </a:tcPr>
                </a:tc>
                <a:tc hMerge="1">
                  <a:tcPr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B cap="flat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780" name="TextBox 71779"/>
          <p:cNvSpPr txBox="1"/>
          <p:nvPr/>
        </p:nvSpPr>
        <p:spPr>
          <a:xfrm>
            <a:off x="2477770" y="5712460"/>
            <a:ext cx="5257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71781" name="TextBox 71780"/>
          <p:cNvSpPr txBox="1"/>
          <p:nvPr/>
        </p:nvSpPr>
        <p:spPr>
          <a:xfrm>
            <a:off x="1114425" y="5652135"/>
            <a:ext cx="708660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x-none" altLang="pt-BR" sz="2000">
                <a:latin typeface="+mn-lt"/>
                <a:ea typeface="Arial" charset="0"/>
              </a:rPr>
              <a:t>Se for permitido</a:t>
            </a:r>
            <a:r>
              <a:rPr lang="pt-BR" altLang="x-none" sz="2000">
                <a:latin typeface="+mn-lt"/>
                <a:ea typeface="Arial" charset="0"/>
              </a:rPr>
              <a:t> o movimento tabu </a:t>
            </a:r>
            <a:r>
              <a:rPr lang="pt-BR" altLang="x-none" sz="2000">
                <a:solidFill>
                  <a:srgbClr val="CC0000"/>
                </a:solidFill>
                <a:latin typeface="+mn-lt"/>
                <a:ea typeface="Arial" charset="0"/>
              </a:rPr>
              <a:t>&lt;4,</a:t>
            </a:r>
            <a:r>
              <a:rPr lang="x-none" altLang="pt-BR" sz="2000">
                <a:solidFill>
                  <a:srgbClr val="CC0000"/>
                </a:solidFill>
                <a:latin typeface="+mn-lt"/>
                <a:ea typeface="Arial" charset="0"/>
              </a:rPr>
              <a:t>1</a:t>
            </a:r>
            <a:r>
              <a:rPr lang="pt-BR" altLang="x-none" sz="2000">
                <a:solidFill>
                  <a:srgbClr val="CC0000"/>
                </a:solidFill>
                <a:latin typeface="+mn-lt"/>
                <a:ea typeface="Arial" charset="0"/>
              </a:rPr>
              <a:t>,</a:t>
            </a:r>
            <a:r>
              <a:rPr lang="x-none" altLang="pt-BR" sz="2000">
                <a:solidFill>
                  <a:srgbClr val="CC0000"/>
                </a:solidFill>
                <a:latin typeface="+mn-lt"/>
                <a:ea typeface="Arial" charset="0"/>
              </a:rPr>
              <a:t>3</a:t>
            </a:r>
            <a:r>
              <a:rPr lang="pt-BR" altLang="x-none" sz="2000">
                <a:solidFill>
                  <a:srgbClr val="CC0000"/>
                </a:solidFill>
                <a:latin typeface="+mn-lt"/>
                <a:ea typeface="Arial" charset="0"/>
              </a:rPr>
              <a:t>&gt;</a:t>
            </a:r>
            <a:r>
              <a:rPr lang="pt-BR" altLang="x-none" sz="2000">
                <a:latin typeface="+mn-lt"/>
                <a:ea typeface="Arial" charset="0"/>
              </a:rPr>
              <a:t> geramos </a:t>
            </a:r>
            <a:r>
              <a:rPr lang="pt-BR" altLang="x-none" sz="2000" i="1">
                <a:latin typeface="+mn-lt"/>
                <a:ea typeface="Arial" charset="0"/>
              </a:rPr>
              <a:t>s</a:t>
            </a:r>
            <a:r>
              <a:rPr lang="pt-BR" altLang="x-none" sz="2000" i="1" baseline="30000">
                <a:latin typeface="+mn-lt"/>
                <a:ea typeface="Arial" charset="0"/>
              </a:rPr>
              <a:t>3  </a:t>
            </a:r>
            <a:r>
              <a:rPr lang="pt-BR" altLang="x-none" sz="2000" i="1" baseline="30000">
                <a:latin typeface="+mn-lt"/>
                <a:ea typeface="Arial" charset="0"/>
                <a:sym typeface="Symbol" pitchFamily="18" charset="2"/>
              </a:rPr>
              <a:t></a:t>
            </a:r>
            <a:r>
              <a:rPr lang="pt-BR" altLang="x-none" sz="2000" i="1" baseline="30000">
                <a:latin typeface="+mn-lt"/>
                <a:ea typeface="Arial" charset="0"/>
              </a:rPr>
              <a:t> </a:t>
            </a:r>
            <a:r>
              <a:rPr lang="pt-BR" altLang="x-none" sz="2000" i="1">
                <a:latin typeface="+mn-lt"/>
                <a:ea typeface="Arial" charset="0"/>
              </a:rPr>
              <a:t>s</a:t>
            </a:r>
            <a:r>
              <a:rPr lang="pt-BR" altLang="x-none" sz="2000" i="1" baseline="30000">
                <a:latin typeface="+mn-lt"/>
                <a:ea typeface="Arial" charset="0"/>
              </a:rPr>
              <a:t>0</a:t>
            </a:r>
            <a:endParaRPr lang="pt-BR" altLang="x-none" sz="2000" i="1" baseline="30000">
              <a:latin typeface="+mn-lt"/>
              <a:ea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pt-BR" altLang="x-none"/>
              <a:t>Metaheurísticas</a:t>
            </a:r>
            <a:endParaRPr lang="pt-BR" altLang="x-none"/>
          </a:p>
        </p:txBody>
      </p:sp>
      <p:sp>
        <p:nvSpPr>
          <p:cNvPr id="55299" name="Text Placeholder 55298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x-none" altLang="pt-BR" sz="2400"/>
              <a:t>Através de métodos construtivos e de busca local, somos capazes de construir soluções para problemas complexos em tempo computacional polinomial</a:t>
            </a:r>
            <a:endParaRPr lang="x-none" altLang="pt-BR" sz="2400"/>
          </a:p>
          <a:p>
            <a:pPr marL="0" indent="0">
              <a:lnSpc>
                <a:spcPct val="100000"/>
              </a:lnSpc>
              <a:buNone/>
            </a:pPr>
            <a:r>
              <a:rPr lang="x-none" altLang="pt-BR" sz="2400"/>
              <a:t>Estratégias simples de refinamento, como as baseadas em subida/descida de encosta provêem uma maneira de otimizar as soluções geradas, mas normalmente ficam </a:t>
            </a:r>
            <a:r>
              <a:rPr lang="x-none" altLang="pt-BR" sz="2400" u="sng"/>
              <a:t>estagnadas</a:t>
            </a:r>
            <a:r>
              <a:rPr lang="x-none" altLang="pt-BR" sz="2400"/>
              <a:t> em soluções sem melhores vizinhos</a:t>
            </a:r>
            <a:endParaRPr lang="x-none" altLang="pt-BR" sz="2400"/>
          </a:p>
          <a:p>
            <a:pPr marL="0" indent="0">
              <a:lnSpc>
                <a:spcPct val="100000"/>
              </a:lnSpc>
              <a:buNone/>
            </a:pPr>
            <a:r>
              <a:rPr lang="x-none" altLang="pt-BR" sz="2400"/>
              <a:t>Todos os métodos</a:t>
            </a:r>
            <a:r>
              <a:rPr lang="pt-BR" altLang="x-none" sz="2400"/>
              <a:t> heurísticos </a:t>
            </a:r>
            <a:r>
              <a:rPr lang="x-none" altLang="pt-BR" sz="2400"/>
              <a:t>precisam implementar estratégias que os tornem</a:t>
            </a:r>
            <a:r>
              <a:rPr lang="pt-BR" altLang="x-none" sz="2400"/>
              <a:t> capa</a:t>
            </a:r>
            <a:r>
              <a:rPr lang="x-none" altLang="pt-BR" sz="2400"/>
              <a:t>zes de </a:t>
            </a:r>
            <a:r>
              <a:rPr lang="pt-BR" altLang="x-none" sz="2400"/>
              <a:t>escapar de ótimos locais</a:t>
            </a:r>
            <a:endParaRPr lang="pt-BR" altLang="x-none" sz="2400"/>
          </a:p>
          <a:p>
            <a:pPr marL="0" indent="0">
              <a:lnSpc>
                <a:spcPct val="100000"/>
              </a:lnSpc>
              <a:buNone/>
            </a:pPr>
            <a:r>
              <a:rPr lang="x-none" altLang="pt-BR" sz="2400"/>
              <a:t>Estas estratégias p</a:t>
            </a:r>
            <a:r>
              <a:rPr lang="pt-BR" altLang="x-none" sz="2400"/>
              <a:t>odem ser basead</a:t>
            </a:r>
            <a:r>
              <a:rPr lang="x-none" altLang="pt-BR" sz="2400"/>
              <a:t>a</a:t>
            </a:r>
            <a:r>
              <a:rPr lang="pt-BR" altLang="x-none" sz="2400"/>
              <a:t>s em </a:t>
            </a:r>
            <a:r>
              <a:rPr lang="x-none" altLang="pt-BR" sz="2400"/>
              <a:t>b</a:t>
            </a:r>
            <a:r>
              <a:rPr lang="pt-BR" altLang="x-none" sz="2400"/>
              <a:t>usca </a:t>
            </a:r>
            <a:r>
              <a:rPr lang="x-none" altLang="pt-BR" sz="2400"/>
              <a:t>l</a:t>
            </a:r>
            <a:r>
              <a:rPr lang="pt-BR" altLang="x-none" sz="2400"/>
              <a:t>ocal ou </a:t>
            </a:r>
            <a:r>
              <a:rPr lang="x-none" altLang="pt-BR" sz="2400"/>
              <a:t>b</a:t>
            </a:r>
            <a:r>
              <a:rPr lang="pt-BR" altLang="x-none" sz="2400"/>
              <a:t>usca </a:t>
            </a:r>
            <a:r>
              <a:rPr lang="x-none" altLang="pt-BR" sz="2400"/>
              <a:t>p</a:t>
            </a:r>
            <a:r>
              <a:rPr lang="pt-BR" altLang="x-none" sz="2400"/>
              <a:t>opulacional.</a:t>
            </a:r>
            <a:endParaRPr lang="pt-BR" altLang="x-none" sz="2400"/>
          </a:p>
          <a:p>
            <a:pPr marL="0" indent="0">
              <a:lnSpc>
                <a:spcPct val="100000"/>
              </a:lnSpc>
              <a:buNone/>
            </a:pPr>
            <a:endParaRPr lang="pt-BR" altLang="x-none" sz="2400"/>
          </a:p>
          <a:p>
            <a:pPr>
              <a:lnSpc>
                <a:spcPct val="90000"/>
              </a:lnSpc>
            </a:pPr>
            <a:endParaRPr lang="pt-BR" altLang="x-none" sz="2400" i="1">
              <a:solidFill>
                <a:srgbClr val="CC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84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itle 5222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4ª </a:t>
            </a:r>
            <a:r>
              <a:rPr lang="x-none" altLang="pt-BR"/>
              <a:t>i</a:t>
            </a:r>
            <a:r>
              <a:rPr lang="pt-BR" altLang="x-none"/>
              <a:t>d</a:t>
            </a:r>
            <a:r>
              <a:rPr lang="x-none" altLang="pt-BR"/>
              <a:t>e</a:t>
            </a:r>
            <a:r>
              <a:rPr lang="pt-BR" altLang="x-none"/>
              <a:t>ia: Critério de Aspiração</a:t>
            </a:r>
            <a:endParaRPr lang="pt-BR" altLang="x-none"/>
          </a:p>
        </p:txBody>
      </p:sp>
      <p:sp>
        <p:nvSpPr>
          <p:cNvPr id="52227" name="Text Placeholder 52226"/>
          <p:cNvSpPr>
            <a:spLocks noGrp="1"/>
          </p:cNvSpPr>
          <p:nvPr>
            <p:ph type="body" idx="1"/>
          </p:nvPr>
        </p:nvSpPr>
        <p:spPr>
          <a:xfrm>
            <a:off x="438150" y="1258570"/>
            <a:ext cx="8262938" cy="5192713"/>
          </a:xfrm>
        </p:spPr>
        <p:txBody>
          <a:bodyPr/>
          <a:p>
            <a:pPr marL="0" indent="0">
              <a:buNone/>
            </a:pPr>
            <a:r>
              <a:rPr lang="pt-BR" altLang="x-none" sz="2400" u="sng"/>
              <a:t>Retirar o </a:t>
            </a:r>
            <a:r>
              <a:rPr lang="pt-BR" altLang="x-none" sz="2400" i="1" u="sng"/>
              <a:t>status</a:t>
            </a:r>
            <a:r>
              <a:rPr lang="pt-BR" altLang="x-none" sz="2400" u="sng"/>
              <a:t> tabu de um movimento sob determinadas circunstâncias</a:t>
            </a:r>
            <a:r>
              <a:rPr lang="x-none" altLang="pt-BR" sz="2400"/>
              <a:t>; apesar de parecer uma proposta contrária ao fundamento do método, pode permitir que a busca explore áreas do espaço de soluções que não seriam analisadas devido à restrição:</a:t>
            </a:r>
            <a:endParaRPr lang="x-none" altLang="pt-BR" sz="2400"/>
          </a:p>
          <a:p>
            <a:pPr marL="342900" indent="-342900">
              <a:buFont typeface="Arial" charset="0"/>
              <a:buChar char="•"/>
            </a:pPr>
            <a:r>
              <a:rPr lang="x-none" altLang="pt-BR" sz="2200"/>
              <a:t>A</a:t>
            </a:r>
            <a:r>
              <a:rPr lang="pt-BR" altLang="x-none" sz="2200"/>
              <a:t>ceitar um movimento, mesmo que tabu, se ele melhorar o valor da função objetivo global (</a:t>
            </a:r>
            <a:r>
              <a:rPr lang="x-none" altLang="pt-BR" sz="2200"/>
              <a:t>c</a:t>
            </a:r>
            <a:r>
              <a:rPr lang="pt-BR" altLang="x-none" sz="2200"/>
              <a:t>ritério de aspiração por objetivo)</a:t>
            </a:r>
            <a:endParaRPr lang="pt-BR" altLang="x-none" sz="2200"/>
          </a:p>
          <a:p>
            <a:pPr marL="342900" indent="-342900">
              <a:buFont typeface="Arial" charset="0"/>
              <a:buChar char="•"/>
            </a:pPr>
            <a:r>
              <a:rPr lang="x-none" altLang="pt-BR" sz="2200"/>
              <a:t>Caso todos os movimentos possíveis forem tabu, deve-se permitir realizar o movimento tabu mais antigo (critério de aspiração por </a:t>
            </a:r>
            <a:r>
              <a:rPr lang="x-none" altLang="pt-BR" sz="2200" i="1"/>
              <a:t>default</a:t>
            </a:r>
            <a:r>
              <a:rPr lang="x-none" altLang="pt-BR" sz="2200"/>
              <a:t>)</a:t>
            </a:r>
            <a:endParaRPr lang="x-none" altLang="pt-BR"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Title 65537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pt-BR" altLang="x-none"/>
              <a:t>Procedimento Busca Tabu</a:t>
            </a:r>
            <a:endParaRPr lang="pt-BR" altLang="x-none" i="1"/>
          </a:p>
        </p:txBody>
      </p:sp>
      <p:grpSp>
        <p:nvGrpSpPr>
          <p:cNvPr id="65540" name="Group 65539"/>
          <p:cNvGrpSpPr/>
          <p:nvPr/>
        </p:nvGrpSpPr>
        <p:grpSpPr>
          <a:xfrm rot="0">
            <a:off x="208915" y="946150"/>
            <a:ext cx="10144760" cy="6047105"/>
            <a:chOff x="-28" y="0"/>
            <a:chExt cx="4532" cy="2709"/>
          </a:xfrm>
        </p:grpSpPr>
        <p:sp>
          <p:nvSpPr>
            <p:cNvPr id="65541" name="Rectangle 65540"/>
            <p:cNvSpPr/>
            <p:nvPr/>
          </p:nvSpPr>
          <p:spPr>
            <a:xfrm>
              <a:off x="-28" y="117"/>
              <a:ext cx="4532" cy="259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/>
            <a:p>
              <a:pPr lvl="0" indent="450850" algn="just" defTabSz="0">
                <a:tabLst>
                  <a:tab pos="198755" algn="l"/>
                </a:tabLst>
              </a:pPr>
              <a:r>
                <a:rPr sz="1600" b="1" err="1">
                  <a:latin typeface="Arial" charset="0"/>
                  <a:ea typeface="Times New Roman" charset="0"/>
                </a:rPr>
                <a:t>procedimento</a:t>
              </a:r>
              <a:r>
                <a:rPr sz="1600">
                  <a:latin typeface="Arial" charset="0"/>
                  <a:ea typeface="Times New Roman" charset="0"/>
                </a:rPr>
                <a:t> </a:t>
              </a:r>
              <a:r>
                <a:rPr sz="1600" i="1">
                  <a:latin typeface="Arial" charset="0"/>
                  <a:ea typeface="Times New Roman" charset="0"/>
                </a:rPr>
                <a:t>BT</a:t>
              </a:r>
              <a:endParaRPr sz="1600">
                <a:latin typeface="Arial" charset="0"/>
                <a:ea typeface="Times New Roman" charset="0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>
                  <a:latin typeface="Arial" charset="0"/>
                  <a:ea typeface="Times New Roman" charset="0"/>
                </a:rPr>
                <a:t>1. </a:t>
              </a:r>
              <a:r>
                <a:rPr sz="1600" err="1">
                  <a:latin typeface="Times New Roman" charset="0"/>
                  <a:ea typeface="Times New Roman" charset="0"/>
                </a:rPr>
                <a:t>Seja</a:t>
              </a:r>
              <a:r>
                <a:rPr sz="1600">
                  <a:latin typeface="Times New Roman" charset="0"/>
                  <a:ea typeface="Times New Roman" charset="0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</a:rPr>
                <a:t>s</a:t>
              </a:r>
              <a:r>
                <a:rPr sz="1600" baseline="-30000">
                  <a:latin typeface="Times New Roman" charset="0"/>
                  <a:ea typeface="Times New Roman" charset="0"/>
                </a:rPr>
                <a:t>0</a:t>
              </a:r>
              <a:r>
                <a:rPr sz="1600" err="1">
                  <a:latin typeface="Times New Roman" charset="0"/>
                  <a:ea typeface="Times New Roman" charset="0"/>
                </a:rPr>
                <a:t> solução inicial</a:t>
              </a:r>
              <a:r>
                <a:rPr sz="1600">
                  <a:latin typeface="Times New Roman" charset="0"/>
                  <a:ea typeface="Times New Roman" charset="0"/>
                </a:rPr>
                <a:t>;</a:t>
              </a:r>
              <a:endParaRPr sz="1600">
                <a:latin typeface="Times New Roman" charset="0"/>
                <a:ea typeface="Times New Roman" charset="0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i="1">
                  <a:latin typeface="Arial" charset="0"/>
                  <a:ea typeface="Times New Roman" charset="0"/>
                </a:rPr>
                <a:t>2. </a:t>
              </a:r>
              <a:r>
                <a:rPr sz="1600" i="1">
                  <a:latin typeface="Times New Roman" charset="0"/>
                  <a:ea typeface="Times New Roman" charset="0"/>
                </a:rPr>
                <a:t>s</a:t>
              </a:r>
              <a:r>
                <a:rPr sz="1600" baseline="30000">
                  <a:latin typeface="Times New Roman" charset="0"/>
                  <a:ea typeface="Times New Roman" charset="0"/>
                </a:rPr>
                <a:t>* 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</a:t>
              </a:r>
              <a:r>
                <a:rPr sz="1600">
                  <a:latin typeface="Times New Roman" charset="0"/>
                  <a:ea typeface="Times New Roman" charset="0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s</a:t>
              </a: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; 	{Melhor solução obtida até então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}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3. Iter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</a:t>
              </a:r>
              <a:r>
                <a:rPr sz="1600">
                  <a:latin typeface="Times New Roman" charset="0"/>
                  <a:ea typeface="Times New Roman" charset="0"/>
                </a:rPr>
                <a:t> 0;</a:t>
              </a: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	{Contador do número de iterações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}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4. MelhorIter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 </a:t>
              </a:r>
              <a:r>
                <a:rPr sz="1600">
                  <a:latin typeface="Times New Roman" charset="0"/>
                  <a:ea typeface="Times New Roman" charset="0"/>
                </a:rPr>
                <a:t> 0;</a:t>
              </a: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	{Iteração mais recente que forneceu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s</a:t>
              </a:r>
              <a:r>
                <a:rPr sz="1600" baseline="30000">
                  <a:latin typeface="Times New Roman" charset="0"/>
                  <a:ea typeface="Times New Roman" charset="0"/>
                  <a:sym typeface="Symbol" pitchFamily="18" charset="2"/>
                </a:rPr>
                <a:t>*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}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5. Seja BTmax o número máximo de iterações sem melhora em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s</a:t>
              </a:r>
              <a:r>
                <a:rPr sz="1600" baseline="30000">
                  <a:latin typeface="Times New Roman" charset="0"/>
                  <a:ea typeface="Times New Roman" charset="0"/>
                  <a:sym typeface="Symbol" pitchFamily="18" charset="2"/>
                </a:rPr>
                <a:t>*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6. T </a:t>
              </a:r>
              <a:r>
                <a:rPr sz="1600">
                  <a:latin typeface="Times New Roman" charset="0"/>
                  <a:ea typeface="Times New Roman" charset="0"/>
                </a:rPr>
                <a:t> 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</a:t>
              </a:r>
              <a:r>
                <a:rPr sz="1600">
                  <a:latin typeface="Times New Roman" charset="0"/>
                  <a:ea typeface="Times New Roman" charset="0"/>
                </a:rPr>
                <a:t>;</a:t>
              </a: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	{Lista Tabu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}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7. Inicialize a função de aspiração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A;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8. </a:t>
              </a:r>
              <a:r>
                <a:rPr sz="1600" u="sng" err="1">
                  <a:latin typeface="Times New Roman" charset="0"/>
                  <a:ea typeface="Times New Roman" charset="0"/>
                  <a:sym typeface="Symbol" pitchFamily="18" charset="2"/>
                </a:rPr>
                <a:t>enquanto</a:t>
              </a: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 (Iter – MelhorIter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</a:t>
              </a:r>
              <a:r>
                <a:rPr sz="1600" err="1">
                  <a:latin typeface="Times New Roman" charset="0"/>
                  <a:ea typeface="Times New Roman" charset="0"/>
                </a:rPr>
                <a:t> BTmax</a:t>
              </a:r>
              <a:r>
                <a:rPr sz="1600">
                  <a:latin typeface="Times New Roman" charset="0"/>
                  <a:ea typeface="Times New Roman" charset="0"/>
                </a:rPr>
                <a:t>) </a:t>
              </a:r>
              <a:r>
                <a:rPr sz="1600" u="sng" err="1">
                  <a:latin typeface="Times New Roman" charset="0"/>
                  <a:ea typeface="Times New Roman" charset="0"/>
                  <a:sym typeface="Symbol" pitchFamily="18" charset="2"/>
                </a:rPr>
                <a:t>faça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9. 	Iter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</a:t>
              </a:r>
              <a:r>
                <a:rPr sz="1600" err="1">
                  <a:latin typeface="Times New Roman" charset="0"/>
                  <a:ea typeface="Times New Roman" charset="0"/>
                </a:rPr>
                <a:t> Iter</a:t>
              </a:r>
              <a:r>
                <a:rPr sz="1600">
                  <a:latin typeface="Times New Roman" charset="0"/>
                  <a:ea typeface="Times New Roman" charset="0"/>
                </a:rPr>
                <a:t> + 1;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10.	Seja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s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’ </a:t>
              </a:r>
              <a:r>
                <a:rPr sz="1600">
                  <a:latin typeface="Times New Roman" charset="0"/>
                  <a:ea typeface="Times New Roman" charset="0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s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</a:t>
              </a:r>
              <a:r>
                <a:rPr sz="1600">
                  <a:latin typeface="Times New Roman" charset="0"/>
                  <a:ea typeface="Times New Roman" charset="0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m</a:t>
              </a: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 o melhor elemento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de V </a:t>
              </a:r>
              <a:r>
                <a:rPr sz="1600">
                  <a:latin typeface="Times New Roman" charset="0"/>
                  <a:ea typeface="Times New Roman" charset="0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N (s)</a:t>
              </a: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 tal que o movimento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m</a:t>
              </a: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 não seja tabu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(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m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</a:t>
              </a:r>
              <a:r>
                <a:rPr sz="1600">
                  <a:latin typeface="Times New Roman" charset="0"/>
                  <a:ea typeface="Times New Roman" charset="0"/>
                </a:rPr>
                <a:t> T)</a:t>
              </a:r>
              <a:endParaRPr sz="1600">
                <a:latin typeface="Times New Roman" charset="0"/>
                <a:ea typeface="Times New Roman" charset="0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                 </a:t>
              </a:r>
              <a:r>
                <a:rPr sz="1600" u="sng" err="1">
                  <a:latin typeface="Times New Roman" charset="0"/>
                  <a:ea typeface="Times New Roman" charset="0"/>
                  <a:sym typeface="Symbol" pitchFamily="18" charset="2"/>
                </a:rPr>
                <a:t>ou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s’</a:t>
              </a: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 atenda a condição de aspiração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(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f(s’)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&lt; A(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f(s)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));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11. 	Atualize a Lista Tabu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T;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12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. 	s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</a:t>
              </a:r>
              <a:r>
                <a:rPr sz="1600">
                  <a:latin typeface="Times New Roman" charset="0"/>
                  <a:ea typeface="Times New Roman" charset="0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s’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13.	</a:t>
              </a:r>
              <a:r>
                <a:rPr sz="1600" u="sng">
                  <a:latin typeface="Times New Roman" charset="0"/>
                  <a:ea typeface="Times New Roman" charset="0"/>
                  <a:sym typeface="Symbol" pitchFamily="18" charset="2"/>
                </a:rPr>
                <a:t>se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f(s)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&lt;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f(s</a:t>
              </a:r>
              <a:r>
                <a:rPr sz="1600" baseline="30000">
                  <a:latin typeface="Times New Roman" charset="0"/>
                  <a:ea typeface="Times New Roman" charset="0"/>
                  <a:sym typeface="Symbol" pitchFamily="18" charset="2"/>
                </a:rPr>
                <a:t>*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)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</a:t>
              </a:r>
              <a:r>
                <a:rPr sz="1600" u="sng" err="1">
                  <a:latin typeface="Times New Roman" charset="0"/>
                  <a:ea typeface="Times New Roman" charset="0"/>
                  <a:sym typeface="Symbol" pitchFamily="18" charset="2"/>
                </a:rPr>
                <a:t>então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14.	    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s</a:t>
              </a:r>
              <a:r>
                <a:rPr sz="1600" baseline="30000">
                  <a:latin typeface="Times New Roman" charset="0"/>
                  <a:ea typeface="Times New Roman" charset="0"/>
                  <a:sym typeface="Symbol" pitchFamily="18" charset="2"/>
                </a:rPr>
                <a:t>*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</a:t>
              </a:r>
              <a:r>
                <a:rPr sz="1600">
                  <a:latin typeface="Times New Roman" charset="0"/>
                  <a:ea typeface="Times New Roman" charset="0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s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; 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15.	     MelhorIter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</a:t>
              </a:r>
              <a:r>
                <a:rPr sz="1600" err="1">
                  <a:latin typeface="Times New Roman" charset="0"/>
                  <a:ea typeface="Times New Roman" charset="0"/>
                </a:rPr>
                <a:t> Iter</a:t>
              </a:r>
              <a:r>
                <a:rPr sz="1600">
                  <a:latin typeface="Times New Roman" charset="0"/>
                  <a:ea typeface="Times New Roman" charset="0"/>
                </a:rPr>
                <a:t> 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16.	</a:t>
              </a:r>
              <a:r>
                <a:rPr sz="1600" u="sng" err="1">
                  <a:latin typeface="Times New Roman" charset="0"/>
                  <a:ea typeface="Times New Roman" charset="0"/>
                  <a:sym typeface="Symbol" pitchFamily="18" charset="2"/>
                </a:rPr>
                <a:t>fim</a:t>
              </a:r>
              <a:r>
                <a:rPr sz="1600" u="sng">
                  <a:latin typeface="Times New Roman" charset="0"/>
                  <a:ea typeface="Times New Roman" charset="0"/>
                  <a:sym typeface="Symbol" pitchFamily="18" charset="2"/>
                </a:rPr>
                <a:t>-se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17.	Atualize a função de aspiração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A;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18. </a:t>
              </a:r>
              <a:r>
                <a:rPr sz="1600" u="sng" err="1">
                  <a:latin typeface="Times New Roman" charset="0"/>
                  <a:ea typeface="Times New Roman" charset="0"/>
                  <a:sym typeface="Symbol" pitchFamily="18" charset="2"/>
                </a:rPr>
                <a:t>fim-enquanto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err="1">
                  <a:latin typeface="Times New Roman" charset="0"/>
                  <a:ea typeface="Times New Roman" charset="0"/>
                  <a:sym typeface="Symbol" pitchFamily="18" charset="2"/>
                </a:rPr>
                <a:t>19. Retorne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s</a:t>
              </a:r>
              <a:r>
                <a:rPr sz="1600" baseline="30000">
                  <a:latin typeface="Times New Roman" charset="0"/>
                  <a:ea typeface="Times New Roman" charset="0"/>
                  <a:sym typeface="Symbol" pitchFamily="18" charset="2"/>
                </a:rPr>
                <a:t>*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600" b="1" err="1">
                  <a:latin typeface="Times New Roman" charset="0"/>
                  <a:ea typeface="Times New Roman" charset="0"/>
                  <a:sym typeface="Symbol" pitchFamily="18" charset="2"/>
                </a:rPr>
                <a:t>fim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 </a:t>
              </a:r>
              <a:r>
                <a:rPr sz="1600" i="1">
                  <a:latin typeface="Times New Roman" charset="0"/>
                  <a:ea typeface="Times New Roman" charset="0"/>
                  <a:sym typeface="Symbol" pitchFamily="18" charset="2"/>
                </a:rPr>
                <a:t>BT</a:t>
              </a:r>
              <a:r>
                <a:rPr sz="1600">
                  <a:latin typeface="Times New Roman" charset="0"/>
                  <a:ea typeface="Times New Roman" charset="0"/>
                  <a:sym typeface="Symbol" pitchFamily="18" charset="2"/>
                </a:rPr>
                <a:t>;</a:t>
              </a:r>
              <a:endParaRPr sz="16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r>
                <a:rPr sz="1200">
                  <a:latin typeface="Times New Roman" charset="0"/>
                  <a:ea typeface="Times New Roman" charset="0"/>
                  <a:sym typeface="Symbol" pitchFamily="18" charset="2"/>
                </a:rPr>
                <a:t> </a:t>
              </a:r>
              <a:endParaRPr sz="1200">
                <a:latin typeface="Times New Roman" charset="0"/>
                <a:ea typeface="Times New Roman" charset="0"/>
                <a:sym typeface="Symbol" pitchFamily="18" charset="2"/>
              </a:endParaRPr>
            </a:p>
            <a:p>
              <a:pPr lvl="0" indent="450850" algn="just" defTabSz="0" eaLnBrk="0" hangingPunct="0">
                <a:tabLst>
                  <a:tab pos="198755" algn="l"/>
                </a:tabLst>
              </a:pPr>
              <a:endParaRPr sz="1200">
                <a:latin typeface="Times New Roman" charset="0"/>
                <a:ea typeface="Times New Roman" charset="0"/>
                <a:sym typeface="Symbol" pitchFamily="18" charset="2"/>
              </a:endParaRPr>
            </a:p>
          </p:txBody>
        </p:sp>
        <p:sp>
          <p:nvSpPr>
            <p:cNvPr id="65542" name="Rectangle 65541"/>
            <p:cNvSpPr/>
            <p:nvPr/>
          </p:nvSpPr>
          <p:spPr>
            <a:xfrm>
              <a:off x="0" y="0"/>
              <a:ext cx="3874" cy="2592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5" name="Title 94214"/>
          <p:cNvSpPr>
            <a:spLocks noGrp="1"/>
          </p:cNvSpPr>
          <p:nvPr>
            <p:ph type="title"/>
          </p:nvPr>
        </p:nvSpPr>
        <p:spPr>
          <a:xfrm>
            <a:off x="318135" y="366395"/>
            <a:ext cx="8272463" cy="700088"/>
          </a:xfrm>
        </p:spPr>
        <p:txBody>
          <a:bodyPr vert="horz" wrap="square" lIns="91440" tIns="45720" rIns="91440" bIns="45720" anchor="b"/>
          <a:p>
            <a:pPr algn="l"/>
            <a:r>
              <a:rPr lang="x-none" altLang="pt-BR"/>
              <a:t>Adaptações do uso de Listas Tabu</a:t>
            </a:r>
            <a:endParaRPr lang="x-none" altLang="pt-BR"/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424180" y="1339850"/>
            <a:ext cx="8262938" cy="5192713"/>
          </a:xfrm>
        </p:spPr>
        <p:txBody>
          <a:bodyPr/>
          <a:p>
            <a:pPr marL="0" indent="0">
              <a:lnSpc>
                <a:spcPct val="90000"/>
              </a:lnSpc>
              <a:buNone/>
            </a:pPr>
            <a:r>
              <a:rPr lang="pt-BR" altLang="x-none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Lista tabu dinâmica</a:t>
            </a:r>
            <a:r>
              <a:rPr lang="pt-BR" altLang="x-none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:</a:t>
            </a:r>
            <a:endParaRPr lang="pt-BR" altLang="x-none" sz="2400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marL="0" indent="0" eaLnBrk="1" latinLnBrk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pt-BR" altLang="x-none" sz="800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O t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amanho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da lista pode ser 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variável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em um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intervalo [</a:t>
            </a:r>
            <a:r>
              <a:rPr lang="pt-BR" altLang="x-none" sz="2000" err="1">
                <a:solidFill>
                  <a:schemeClr val="accent2">
                    <a:lumMod val="50000"/>
                  </a:schemeClr>
                </a:solidFill>
                <a:sym typeface="+mn-ea"/>
              </a:rPr>
              <a:t>tmin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, </a:t>
            </a:r>
            <a:r>
              <a:rPr lang="pt-BR" altLang="x-none" sz="2000" err="1">
                <a:solidFill>
                  <a:schemeClr val="accent2">
                    <a:lumMod val="50000"/>
                  </a:schemeClr>
                </a:solidFill>
                <a:sym typeface="+mn-ea"/>
              </a:rPr>
              <a:t>tmax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]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;</a:t>
            </a:r>
            <a:endParaRPr lang="x-none" altLang="pt-BR" sz="2000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O t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amanho deve ser mudado periodicamente (p.ex., a cada </a:t>
            </a:r>
            <a:r>
              <a:rPr lang="pt-BR" altLang="x-none" sz="2000" i="1">
                <a:solidFill>
                  <a:schemeClr val="accent2">
                    <a:lumMod val="50000"/>
                  </a:schemeClr>
                </a:solidFill>
                <a:sym typeface="+mn-ea"/>
              </a:rPr>
              <a:t>2 </a:t>
            </a:r>
            <a:r>
              <a:rPr lang="x-none" altLang="pt-BR" sz="2000" i="1">
                <a:solidFill>
                  <a:schemeClr val="accent2">
                    <a:lumMod val="50000"/>
                  </a:schemeClr>
                </a:solidFill>
                <a:sym typeface="+mn-ea"/>
              </a:rPr>
              <a:t>x</a:t>
            </a:r>
            <a:r>
              <a:rPr lang="x-none" altLang="pt-BR" sz="2000" i="1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pt-BR" altLang="x-none" sz="2000" i="1">
                <a:solidFill>
                  <a:schemeClr val="accent2">
                    <a:lumMod val="50000"/>
                  </a:schemeClr>
                </a:solidFill>
                <a:sym typeface="+mn-ea"/>
              </a:rPr>
              <a:t>tmax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iterações)</a:t>
            </a:r>
            <a:endParaRPr lang="pt-BR" altLang="x-none" sz="2000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Objetivo: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s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e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ocorrer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ciclagem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com a lista de um certo 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tamanho,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alterando-se este parâmetro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,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altera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-se a quantidade de movimentos tabu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,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possivelmente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altera-se 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a seq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u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ência de soluções geradas e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,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conseq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u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entemente, diminui-se a probabilidade de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ciclos</a:t>
            </a:r>
            <a:endParaRPr lang="x-none" altLang="pt-BR" sz="2000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altLang="x-none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Passagem por regiões planas</a:t>
            </a:r>
            <a:r>
              <a:rPr lang="x-none" altLang="pt-BR" sz="24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:</a:t>
            </a:r>
            <a:endParaRPr lang="x-none" altLang="pt-BR" sz="2400" b="1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marL="0" indent="0" eaLnBrk="1" latinLnBrk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pt-BR" altLang="x-none" sz="800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Deve-se a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umentar o tamanho da lista enquanto estiver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em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regi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ões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plana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s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 </a:t>
            </a:r>
            <a:r>
              <a:rPr lang="x-none" altLang="pt-BR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(para ultrapassar possíveis platôs e planícies), e r</a:t>
            </a:r>
            <a:r>
              <a:rPr lang="pt-BR" altLang="x-none" sz="2000">
                <a:solidFill>
                  <a:schemeClr val="accent2">
                    <a:lumMod val="50000"/>
                  </a:schemeClr>
                </a:solidFill>
                <a:sym typeface="+mn-ea"/>
              </a:rPr>
              <a:t>etornar ao tamanho original quando houver mudança no valor da função de </a:t>
            </a:r>
            <a:r>
              <a:rPr lang="pt-BR" altLang="x-none" sz="20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avaliação</a:t>
            </a:r>
            <a:endParaRPr lang="pt-BR" altLang="x-none" sz="2000" dirty="0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1" name="TextBox 94210"/>
          <p:cNvSpPr txBox="1"/>
          <p:nvPr/>
        </p:nvSpPr>
        <p:spPr>
          <a:xfrm>
            <a:off x="628968" y="1697990"/>
            <a:ext cx="7488237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just">
              <a:spcBef>
                <a:spcPct val="50000"/>
              </a:spcBef>
            </a:pPr>
            <a:r>
              <a:rPr lang="pt-BR" altLang="x-none" sz="2400">
                <a:latin typeface="+mn-lt"/>
                <a:ea typeface="Arial" charset="0"/>
              </a:rPr>
              <a:t>Seja um conjunto de objetos, uma unidade de cada, com peso e benefício dado abaixo e uma mochila de capacidade b = 23</a:t>
            </a:r>
            <a:endParaRPr lang="pt-BR" altLang="x-none" sz="2400">
              <a:latin typeface="+mn-lt"/>
              <a:ea typeface="Arial" charset="0"/>
            </a:endParaRPr>
          </a:p>
        </p:txBody>
      </p:sp>
      <p:pic>
        <p:nvPicPr>
          <p:cNvPr id="94212" name="Content Placeholder 942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3740" y="3190875"/>
            <a:ext cx="4718685" cy="1165225"/>
          </a:xfrm>
        </p:spPr>
      </p:pic>
      <p:sp>
        <p:nvSpPr>
          <p:cNvPr id="94215" name="Title 94214"/>
          <p:cNvSpPr>
            <a:spLocks noGrp="1"/>
          </p:cNvSpPr>
          <p:nvPr>
            <p:ph type="title"/>
          </p:nvPr>
        </p:nvSpPr>
        <p:spPr>
          <a:xfrm>
            <a:off x="438150" y="646430"/>
            <a:ext cx="8272463" cy="700088"/>
          </a:xfrm>
        </p:spPr>
        <p:txBody>
          <a:bodyPr vert="horz" wrap="square" lIns="91440" tIns="45720" rIns="91440" bIns="45720" anchor="b"/>
          <a:p>
            <a:pPr algn="l"/>
            <a:r>
              <a:rPr lang="pt-BR" altLang="x-none"/>
              <a:t>Busca Tabu aplicada ao Problema da Mochila 0-1</a:t>
            </a:r>
            <a:endParaRPr lang="pt-BR" altLang="x-non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80" name="TextBox 101379"/>
          <p:cNvSpPr txBox="1"/>
          <p:nvPr/>
        </p:nvSpPr>
        <p:spPr>
          <a:xfrm>
            <a:off x="501968" y="1874838"/>
            <a:ext cx="7561262" cy="3566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 sz="2400">
                <a:latin typeface="+mn-lt"/>
                <a:ea typeface="Arial" charset="0"/>
              </a:rPr>
              <a:t>Representação de uma solução: s = (</a:t>
            </a:r>
            <a:r>
              <a:rPr lang="pt-BR" altLang="x-none" sz="2400" i="1">
                <a:latin typeface="+mn-lt"/>
                <a:ea typeface="Arial" charset="0"/>
              </a:rPr>
              <a:t>s</a:t>
            </a:r>
            <a:r>
              <a:rPr lang="pt-BR" altLang="x-none" sz="2400" i="1" baseline="-25000">
                <a:latin typeface="+mn-lt"/>
                <a:ea typeface="Arial" charset="0"/>
              </a:rPr>
              <a:t>1</a:t>
            </a:r>
            <a:r>
              <a:rPr lang="pt-BR" altLang="x-none" sz="2400" i="1">
                <a:latin typeface="+mn-lt"/>
                <a:ea typeface="Arial" charset="0"/>
              </a:rPr>
              <a:t>, s</a:t>
            </a:r>
            <a:r>
              <a:rPr lang="pt-BR" altLang="x-none" sz="2400" i="1" baseline="-25000">
                <a:latin typeface="+mn-lt"/>
                <a:ea typeface="Arial" charset="0"/>
              </a:rPr>
              <a:t>2</a:t>
            </a:r>
            <a:r>
              <a:rPr lang="pt-BR" altLang="x-none" sz="2400" i="1">
                <a:latin typeface="+mn-lt"/>
                <a:ea typeface="Arial" charset="0"/>
              </a:rPr>
              <a:t>, ..., s</a:t>
            </a:r>
            <a:r>
              <a:rPr lang="pt-BR" altLang="x-none" sz="2400" i="1" baseline="-25000">
                <a:latin typeface="+mn-lt"/>
                <a:ea typeface="Arial" charset="0"/>
              </a:rPr>
              <a:t>5</a:t>
            </a:r>
            <a:r>
              <a:rPr lang="pt-BR" altLang="x-none" sz="2400">
                <a:latin typeface="+mn-lt"/>
                <a:ea typeface="Arial" charset="0"/>
              </a:rPr>
              <a:t>), onde </a:t>
            </a:r>
            <a:r>
              <a:rPr lang="pt-BR" altLang="x-none" sz="2400" i="1" err="1">
                <a:latin typeface="+mn-lt"/>
                <a:ea typeface="Arial" charset="0"/>
              </a:rPr>
              <a:t>s</a:t>
            </a:r>
            <a:r>
              <a:rPr lang="pt-BR" altLang="x-none" sz="2400" i="1" baseline="-25000" err="1">
                <a:latin typeface="+mn-lt"/>
                <a:ea typeface="Arial" charset="0"/>
              </a:rPr>
              <a:t>j</a:t>
            </a:r>
            <a:r>
              <a:rPr lang="pt-BR" altLang="x-none" sz="2400">
                <a:latin typeface="+mn-lt"/>
                <a:ea typeface="Arial" charset="0"/>
              </a:rPr>
              <a:t> </a:t>
            </a:r>
            <a:r>
              <a:rPr lang="pt-BR" altLang="x-none" sz="2400">
                <a:latin typeface="+mn-lt"/>
                <a:ea typeface="Arial" charset="0"/>
                <a:sym typeface="Symbol" pitchFamily="18" charset="2"/>
              </a:rPr>
              <a:t> {0,1}</a:t>
            </a:r>
            <a:endParaRPr lang="pt-BR" altLang="x-none" sz="2400">
              <a:latin typeface="+mn-lt"/>
              <a:ea typeface="Arial" charset="0"/>
              <a:sym typeface="Symbol" pitchFamily="18" charset="2"/>
            </a:endParaRPr>
          </a:p>
          <a:p>
            <a:pPr lvl="0">
              <a:spcBef>
                <a:spcPct val="50000"/>
              </a:spcBef>
            </a:pPr>
            <a:r>
              <a:rPr lang="pt-BR" altLang="x-none" sz="2400">
                <a:latin typeface="+mn-lt"/>
                <a:ea typeface="Arial" charset="0"/>
                <a:sym typeface="Symbol" pitchFamily="18" charset="2"/>
              </a:rPr>
              <a:t>Movimento </a:t>
            </a:r>
            <a:r>
              <a:rPr lang="pt-BR" altLang="x-none" sz="2400" i="1">
                <a:latin typeface="+mn-lt"/>
                <a:ea typeface="Arial" charset="0"/>
                <a:sym typeface="Symbol" pitchFamily="18" charset="2"/>
              </a:rPr>
              <a:t>m</a:t>
            </a:r>
            <a:r>
              <a:rPr lang="pt-BR" altLang="x-none" sz="2400">
                <a:latin typeface="+mn-lt"/>
                <a:ea typeface="Arial" charset="0"/>
                <a:sym typeface="Symbol" pitchFamily="18" charset="2"/>
              </a:rPr>
              <a:t> = troca no valor de um bit</a:t>
            </a:r>
            <a:endParaRPr lang="pt-BR" altLang="x-none" sz="2400">
              <a:latin typeface="+mn-lt"/>
              <a:ea typeface="Arial" charset="0"/>
              <a:sym typeface="Symbol" pitchFamily="18" charset="2"/>
            </a:endParaRPr>
          </a:p>
          <a:p>
            <a:pPr lvl="0">
              <a:spcBef>
                <a:spcPct val="50000"/>
              </a:spcBef>
            </a:pPr>
            <a:r>
              <a:rPr lang="pt-BR" altLang="x-none" sz="2400">
                <a:latin typeface="+mn-lt"/>
                <a:ea typeface="Arial" charset="0"/>
                <a:sym typeface="Symbol" pitchFamily="18" charset="2"/>
              </a:rPr>
              <a:t>Lista tabu = {&lt;posição do bit alterado&gt;}</a:t>
            </a:r>
            <a:endParaRPr lang="pt-BR" altLang="x-none" sz="2400">
              <a:latin typeface="+mn-lt"/>
              <a:ea typeface="Arial" charset="0"/>
              <a:sym typeface="Symbol" pitchFamily="18" charset="2"/>
            </a:endParaRPr>
          </a:p>
          <a:p>
            <a:pPr lvl="0">
              <a:spcBef>
                <a:spcPct val="50000"/>
              </a:spcBef>
            </a:pPr>
            <a:r>
              <a:rPr lang="pt-BR" altLang="x-none" sz="2400">
                <a:latin typeface="+mn-lt"/>
                <a:ea typeface="Arial" charset="0"/>
                <a:sym typeface="Symbol" pitchFamily="18" charset="2"/>
              </a:rPr>
              <a:t>|T| = 1;  </a:t>
            </a:r>
            <a:endParaRPr lang="pt-BR" altLang="x-none" sz="2400">
              <a:latin typeface="+mn-lt"/>
              <a:ea typeface="Arial" charset="0"/>
              <a:sym typeface="Symbol" pitchFamily="18" charset="2"/>
            </a:endParaRPr>
          </a:p>
          <a:p>
            <a:pPr lvl="0">
              <a:spcBef>
                <a:spcPct val="50000"/>
              </a:spcBef>
            </a:pPr>
            <a:r>
              <a:rPr lang="pt-BR" altLang="x-none" sz="2400" err="1">
                <a:latin typeface="+mn-lt"/>
                <a:ea typeface="Arial" charset="0"/>
                <a:sym typeface="Symbol" pitchFamily="18" charset="2"/>
              </a:rPr>
              <a:t>BTmax</a:t>
            </a:r>
            <a:r>
              <a:rPr lang="pt-BR" altLang="x-none" sz="2400">
                <a:latin typeface="+mn-lt"/>
                <a:ea typeface="Arial" charset="0"/>
                <a:sym typeface="Symbol" pitchFamily="18" charset="2"/>
              </a:rPr>
              <a:t> = </a:t>
            </a:r>
            <a:r>
              <a:rPr lang="pt-BR" altLang="x-none" sz="2400" dirty="0">
                <a:latin typeface="+mn-lt"/>
                <a:ea typeface="Arial" charset="0"/>
                <a:sym typeface="Symbol" pitchFamily="18" charset="2"/>
              </a:rPr>
              <a:t>1;</a:t>
            </a:r>
            <a:endParaRPr lang="pt-BR" altLang="x-none" sz="2400" dirty="0">
              <a:latin typeface="+mn-lt"/>
              <a:ea typeface="Arial" charset="0"/>
              <a:sym typeface="Symbol" pitchFamily="18" charset="2"/>
            </a:endParaRPr>
          </a:p>
          <a:p>
            <a:pPr lvl="0">
              <a:spcBef>
                <a:spcPct val="50000"/>
              </a:spcBef>
            </a:pPr>
            <a:r>
              <a:rPr lang="pt-BR" altLang="x-none" sz="2400" dirty="0">
                <a:latin typeface="+mn-lt"/>
                <a:ea typeface="Arial" charset="0"/>
                <a:sym typeface="Symbol" pitchFamily="18" charset="2"/>
              </a:rPr>
              <a:t>Aspiração</a:t>
            </a:r>
            <a:r>
              <a:rPr lang="pt-BR" altLang="x-none" sz="2400">
                <a:latin typeface="+mn-lt"/>
                <a:ea typeface="Arial" charset="0"/>
                <a:sym typeface="Symbol" pitchFamily="18" charset="2"/>
              </a:rPr>
              <a:t> por objetivo.</a:t>
            </a:r>
            <a:endParaRPr lang="pt-BR" altLang="x-none" sz="2400">
              <a:latin typeface="+mn-lt"/>
              <a:ea typeface="Arial" charset="0"/>
              <a:sym typeface="Symbol" pitchFamily="18" charset="2"/>
            </a:endParaRPr>
          </a:p>
        </p:txBody>
      </p:sp>
      <p:sp>
        <p:nvSpPr>
          <p:cNvPr id="101381" name="Title 101380"/>
          <p:cNvSpPr>
            <a:spLocks noGrp="1"/>
          </p:cNvSpPr>
          <p:nvPr>
            <p:ph type="title"/>
          </p:nvPr>
        </p:nvSpPr>
        <p:spPr>
          <a:xfrm>
            <a:off x="438150" y="712470"/>
            <a:ext cx="8272463" cy="700088"/>
          </a:xfrm>
        </p:spPr>
        <p:txBody>
          <a:bodyPr vert="horz" wrap="square" lIns="91440" tIns="45720" rIns="91440" bIns="45720" anchor="b"/>
          <a:p>
            <a:pPr algn="l"/>
            <a:r>
              <a:rPr lang="pt-BR" altLang="x-none"/>
              <a:t>Busca Tabu aplicada ao </a:t>
            </a:r>
            <a:r>
              <a:rPr lang="x-none" altLang="pt-BR"/>
              <a:t>P</a:t>
            </a:r>
            <a:r>
              <a:rPr lang="pt-BR" altLang="x-none"/>
              <a:t>roblema da Mochila 0-1</a:t>
            </a:r>
            <a:endParaRPr lang="pt-BR" altLang="x-non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TextBox 95235"/>
          <p:cNvSpPr txBox="1"/>
          <p:nvPr/>
        </p:nvSpPr>
        <p:spPr>
          <a:xfrm>
            <a:off x="425768" y="1628140"/>
            <a:ext cx="7200900" cy="8686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 sz="2400">
                <a:latin typeface="+mn-lt"/>
                <a:ea typeface="Arial" charset="0"/>
              </a:rPr>
              <a:t>Função de avaliação:</a:t>
            </a:r>
            <a:endParaRPr lang="pt-BR" altLang="x-none" sz="2400">
              <a:latin typeface="+mn-lt"/>
              <a:ea typeface="Arial" charset="0"/>
            </a:endParaRPr>
          </a:p>
          <a:p>
            <a:pPr lvl="0">
              <a:spcBef>
                <a:spcPct val="50000"/>
              </a:spcBef>
            </a:pPr>
            <a:endParaRPr lang="pt-BR" altLang="x-none">
              <a:latin typeface="Tahoma" pitchFamily="34" charset="0"/>
              <a:ea typeface="Arial" charset="0"/>
            </a:endParaRPr>
          </a:p>
        </p:txBody>
      </p:sp>
      <p:sp>
        <p:nvSpPr>
          <p:cNvPr id="95240" name="Title 95239"/>
          <p:cNvSpPr>
            <a:spLocks noGrp="1"/>
          </p:cNvSpPr>
          <p:nvPr>
            <p:ph type="title"/>
          </p:nvPr>
        </p:nvSpPr>
        <p:spPr>
          <a:xfrm>
            <a:off x="438150" y="646430"/>
            <a:ext cx="8272463" cy="700088"/>
          </a:xfrm>
        </p:spPr>
        <p:txBody>
          <a:bodyPr vert="horz" wrap="square" lIns="91440" tIns="45720" rIns="91440" bIns="45720" anchor="b"/>
          <a:p>
            <a:pPr algn="l"/>
            <a:r>
              <a:rPr lang="pt-BR" altLang="x-none"/>
              <a:t>Busca Tabu aplicada ao Problema da Mochila 0-1</a:t>
            </a:r>
            <a:endParaRPr lang="pt-BR" altLang="x-none"/>
          </a:p>
        </p:txBody>
      </p:sp>
      <p:pic>
        <p:nvPicPr>
          <p:cNvPr id="95243" name="Picture 95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433955"/>
            <a:ext cx="8762365" cy="172085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6259" name="Content Placeholder 962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4750" y="1350645"/>
            <a:ext cx="6243955" cy="5401945"/>
          </a:xfrm>
        </p:spPr>
      </p:pic>
      <p:sp>
        <p:nvSpPr>
          <p:cNvPr id="96261" name="Title 96260"/>
          <p:cNvSpPr>
            <a:spLocks noGrp="1"/>
          </p:cNvSpPr>
          <p:nvPr>
            <p:ph type="title"/>
          </p:nvPr>
        </p:nvSpPr>
        <p:spPr>
          <a:xfrm>
            <a:off x="394335" y="198755"/>
            <a:ext cx="8001000" cy="1143000"/>
          </a:xfrm>
        </p:spPr>
        <p:txBody>
          <a:bodyPr vert="horz" wrap="square" lIns="91440" tIns="45720" rIns="91440" bIns="45720" anchor="b"/>
          <a:p>
            <a:pPr algn="l"/>
            <a:r>
              <a:rPr lang="pt-BR" altLang="x-none"/>
              <a:t>Busca Tabu aplicada ao Problema da Mochila 0-1</a:t>
            </a:r>
            <a:endParaRPr lang="pt-BR" altLang="x-non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7283" name="Content Placeholder 9728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94690" y="3691890"/>
            <a:ext cx="7743825" cy="2775585"/>
          </a:xfrm>
        </p:spPr>
      </p:pic>
      <p:pic>
        <p:nvPicPr>
          <p:cNvPr id="97284" name="Content Placeholder 9728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" y="1299845"/>
            <a:ext cx="7950835" cy="2255520"/>
          </a:xfrm>
        </p:spPr>
      </p:pic>
      <p:sp>
        <p:nvSpPr>
          <p:cNvPr id="97286" name="Title 97285"/>
          <p:cNvSpPr>
            <a:spLocks noGrp="1"/>
          </p:cNvSpPr>
          <p:nvPr>
            <p:ph type="title"/>
          </p:nvPr>
        </p:nvSpPr>
        <p:spPr>
          <a:xfrm>
            <a:off x="398145" y="553085"/>
            <a:ext cx="8272463" cy="700088"/>
          </a:xfrm>
        </p:spPr>
        <p:txBody>
          <a:bodyPr vert="horz" wrap="square" lIns="91440" tIns="45720" rIns="91440" bIns="45720" anchor="b"/>
          <a:p>
            <a:pPr algn="l"/>
            <a:r>
              <a:rPr lang="pt-BR" altLang="x-none"/>
              <a:t>Busca Tabu aplicada ao Problema da Mochila 0-1</a:t>
            </a:r>
            <a:endParaRPr lang="pt-BR" altLang="x-non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8307" name="Content Placeholder 983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5920" y="1547495"/>
            <a:ext cx="8406130" cy="4778375"/>
          </a:xfrm>
        </p:spPr>
      </p:pic>
      <p:sp>
        <p:nvSpPr>
          <p:cNvPr id="98309" name="Title 98308"/>
          <p:cNvSpPr>
            <a:spLocks noGrp="1"/>
          </p:cNvSpPr>
          <p:nvPr>
            <p:ph type="title"/>
          </p:nvPr>
        </p:nvSpPr>
        <p:spPr>
          <a:xfrm>
            <a:off x="438150" y="646430"/>
            <a:ext cx="8272463" cy="700088"/>
          </a:xfrm>
        </p:spPr>
        <p:txBody>
          <a:bodyPr vert="horz" wrap="square" lIns="91440" tIns="45720" rIns="91440" bIns="45720" anchor="b"/>
          <a:p>
            <a:pPr algn="l"/>
            <a:r>
              <a:rPr lang="pt-BR" altLang="x-none"/>
              <a:t>Busca Tabu aplicada ao Problema da Mochila 0-1</a:t>
            </a:r>
            <a:endParaRPr lang="pt-BR" altLang="x-non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9331" name="Content Placeholder 9933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50875" y="1303655"/>
            <a:ext cx="7294245" cy="3876675"/>
          </a:xfrm>
        </p:spPr>
      </p:pic>
      <p:pic>
        <p:nvPicPr>
          <p:cNvPr id="99332" name="Content Placeholder 9933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2670" y="5154295"/>
            <a:ext cx="6970395" cy="1682115"/>
          </a:xfrm>
        </p:spPr>
      </p:pic>
      <p:sp>
        <p:nvSpPr>
          <p:cNvPr id="99334" name="Title 99333"/>
          <p:cNvSpPr>
            <a:spLocks noGrp="1"/>
          </p:cNvSpPr>
          <p:nvPr>
            <p:ph type="title"/>
          </p:nvPr>
        </p:nvSpPr>
        <p:spPr>
          <a:xfrm>
            <a:off x="487680" y="233998"/>
            <a:ext cx="8001000" cy="1143000"/>
          </a:xfrm>
        </p:spPr>
        <p:txBody>
          <a:bodyPr vert="horz" wrap="square" lIns="91440" tIns="45720" rIns="91440" bIns="45720" anchor="b"/>
          <a:p>
            <a:pPr algn="l"/>
            <a:r>
              <a:rPr lang="pt-BR" altLang="x-none"/>
              <a:t>Busca Tabu aplicada ao Problema da Mochila 0-1</a:t>
            </a:r>
            <a:endParaRPr lang="pt-BR" altLang="x-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pt-BR" altLang="x-none"/>
              <a:t>Metaheurísticas</a:t>
            </a:r>
            <a:endParaRPr lang="pt-BR" altLang="x-none"/>
          </a:p>
        </p:txBody>
      </p:sp>
      <p:sp>
        <p:nvSpPr>
          <p:cNvPr id="55299" name="Text Placeholder 55298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 eaLnBrk="1" latinLnBrk="0" hangingPunct="1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x-none" sz="2400"/>
              <a:t>Os métodos baseados em Busca Local são fundamentados na noção de vizinhança:</a:t>
            </a:r>
            <a:endParaRPr lang="pt-BR" altLang="x-none" sz="2400"/>
          </a:p>
          <a:p>
            <a:pPr marL="342900" lvl="2" indent="-342900" eaLnBrk="1" latinLnBrk="0" hangingPunct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pt-BR" altLang="x-none"/>
              <a:t>Dada uma solução </a:t>
            </a:r>
            <a:r>
              <a:rPr lang="pt-BR" altLang="x-none" i="1">
                <a:solidFill>
                  <a:srgbClr val="CC0000"/>
                </a:solidFill>
              </a:rPr>
              <a:t>s</a:t>
            </a:r>
            <a:r>
              <a:rPr lang="pt-BR" altLang="x-none"/>
              <a:t>, diz-se que </a:t>
            </a:r>
            <a:r>
              <a:rPr lang="pt-BR" altLang="x-none" i="1">
                <a:solidFill>
                  <a:srgbClr val="CC0000"/>
                </a:solidFill>
              </a:rPr>
              <a:t>s’</a:t>
            </a:r>
            <a:r>
              <a:rPr lang="pt-BR" altLang="x-none"/>
              <a:t> é um vizinho de </a:t>
            </a:r>
            <a:r>
              <a:rPr lang="pt-BR" altLang="x-none" i="1">
                <a:solidFill>
                  <a:srgbClr val="CC0000"/>
                </a:solidFill>
              </a:rPr>
              <a:t>s</a:t>
            </a:r>
            <a:r>
              <a:rPr lang="pt-BR" altLang="x-none"/>
              <a:t>, se </a:t>
            </a:r>
            <a:r>
              <a:rPr lang="pt-BR" altLang="x-none" i="1">
                <a:solidFill>
                  <a:srgbClr val="CC0000"/>
                </a:solidFill>
              </a:rPr>
              <a:t>s’</a:t>
            </a:r>
            <a:r>
              <a:rPr lang="pt-BR" altLang="x-none"/>
              <a:t> é obtido de </a:t>
            </a:r>
            <a:r>
              <a:rPr lang="pt-BR" altLang="x-none" i="1">
                <a:solidFill>
                  <a:srgbClr val="CC0000"/>
                </a:solidFill>
              </a:rPr>
              <a:t>s</a:t>
            </a:r>
            <a:r>
              <a:rPr lang="pt-BR" altLang="x-none"/>
              <a:t> a partir de um movimento </a:t>
            </a:r>
            <a:r>
              <a:rPr lang="pt-BR" altLang="x-none" i="1">
                <a:solidFill>
                  <a:srgbClr val="CC0000"/>
                </a:solidFill>
              </a:rPr>
              <a:t>m</a:t>
            </a:r>
            <a:r>
              <a:rPr lang="pt-BR" altLang="x-none"/>
              <a:t>, isto é: </a:t>
            </a:r>
            <a:r>
              <a:rPr lang="pt-BR" altLang="x-none" i="1">
                <a:solidFill>
                  <a:srgbClr val="CC0000"/>
                </a:solidFill>
              </a:rPr>
              <a:t>s’</a:t>
            </a:r>
            <a:r>
              <a:rPr lang="pt-BR" altLang="x-none"/>
              <a:t> </a:t>
            </a:r>
            <a:r>
              <a:rPr lang="pt-BR" altLang="x-none">
                <a:solidFill>
                  <a:srgbClr val="CC0000"/>
                </a:solidFill>
                <a:sym typeface="Symbol" pitchFamily="18" charset="2"/>
              </a:rPr>
              <a:t></a:t>
            </a:r>
            <a:r>
              <a:rPr lang="pt-BR" altLang="x-none">
                <a:sym typeface="Symbol" pitchFamily="18" charset="2"/>
              </a:rPr>
              <a:t> </a:t>
            </a:r>
            <a:r>
              <a:rPr lang="pt-BR" altLang="x-none" i="1">
                <a:solidFill>
                  <a:srgbClr val="CC0000"/>
                </a:solidFill>
              </a:rPr>
              <a:t>s</a:t>
            </a:r>
            <a:r>
              <a:rPr lang="pt-BR" altLang="x-none">
                <a:sym typeface="Symbol" pitchFamily="18" charset="2"/>
              </a:rPr>
              <a:t> </a:t>
            </a:r>
            <a:r>
              <a:rPr lang="pt-BR" altLang="x-none">
                <a:solidFill>
                  <a:srgbClr val="CC0000"/>
                </a:solidFill>
                <a:sym typeface="Symbol" pitchFamily="18" charset="2"/>
              </a:rPr>
              <a:t></a:t>
            </a:r>
            <a:r>
              <a:rPr lang="pt-BR" altLang="x-none">
                <a:sym typeface="Symbol" pitchFamily="18" charset="2"/>
              </a:rPr>
              <a:t> </a:t>
            </a:r>
            <a:r>
              <a:rPr lang="pt-BR" altLang="x-none" i="1">
                <a:solidFill>
                  <a:srgbClr val="CC0000"/>
                </a:solidFill>
                <a:sym typeface="Symbol" pitchFamily="18" charset="2"/>
              </a:rPr>
              <a:t>m</a:t>
            </a:r>
            <a:endParaRPr lang="pt-BR" altLang="x-none" i="1">
              <a:solidFill>
                <a:srgbClr val="CC0000"/>
              </a:solidFill>
              <a:sym typeface="Symbol" pitchFamily="18" charset="2"/>
            </a:endParaRPr>
          </a:p>
          <a:p>
            <a:pPr marL="342900" lvl="2" indent="-342900" eaLnBrk="1" latinLnBrk="0" hangingPunct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pt-BR" altLang="x-none"/>
              <a:t>A estrutura de vizinhança varia de acordo com o problema tratado</a:t>
            </a:r>
            <a:endParaRPr lang="pt-BR" altLang="x-none"/>
          </a:p>
          <a:p>
            <a:pPr marL="0" indent="0" eaLnBrk="1" latinLnBrk="0" hangingPunct="1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altLang="x-none" sz="2400"/>
              <a:t>Os métodos baseados em </a:t>
            </a:r>
            <a:r>
              <a:rPr lang="x-none" altLang="pt-BR" sz="2400" u="sng"/>
              <a:t>b</a:t>
            </a:r>
            <a:r>
              <a:rPr lang="pt-BR" altLang="x-none" sz="2400" u="sng"/>
              <a:t>usca </a:t>
            </a:r>
            <a:r>
              <a:rPr lang="x-none" altLang="pt-BR" sz="2400" u="sng"/>
              <a:t>p</a:t>
            </a:r>
            <a:r>
              <a:rPr lang="pt-BR" altLang="x-none" sz="2400" u="sng"/>
              <a:t>opulacional</a:t>
            </a:r>
            <a:r>
              <a:rPr lang="pt-BR" altLang="x-none" sz="2400"/>
              <a:t> partem de um conjunto de soluções, aplicando sobre est</a:t>
            </a:r>
            <a:r>
              <a:rPr lang="x-none" altLang="pt-BR" sz="2400"/>
              <a:t>a</a:t>
            </a:r>
            <a:r>
              <a:rPr lang="pt-BR" altLang="x-none" sz="2400"/>
              <a:t>s operadores que visam à melhoria desse conjunto.</a:t>
            </a:r>
            <a:endParaRPr lang="pt-BR" altLang="x-none" sz="2400"/>
          </a:p>
          <a:p>
            <a:pPr>
              <a:lnSpc>
                <a:spcPct val="90000"/>
              </a:lnSpc>
            </a:pPr>
            <a:endParaRPr lang="pt-BR" altLang="x-none" sz="2400" i="1">
              <a:solidFill>
                <a:srgbClr val="CC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141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218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338" end="4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403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5" name="Content Placeholder 10035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7535" y="1304925"/>
            <a:ext cx="7850505" cy="5520690"/>
          </a:xfrm>
        </p:spPr>
      </p:pic>
      <p:sp>
        <p:nvSpPr>
          <p:cNvPr id="100357" name="Title 100356"/>
          <p:cNvSpPr>
            <a:spLocks noGrp="1"/>
          </p:cNvSpPr>
          <p:nvPr>
            <p:ph type="title"/>
          </p:nvPr>
        </p:nvSpPr>
        <p:spPr>
          <a:xfrm>
            <a:off x="541020" y="233998"/>
            <a:ext cx="8001000" cy="1143000"/>
          </a:xfrm>
        </p:spPr>
        <p:txBody>
          <a:bodyPr vert="horz" wrap="square" lIns="91440" tIns="45720" rIns="91440" bIns="45720" anchor="b"/>
          <a:p>
            <a:pPr algn="l"/>
            <a:r>
              <a:rPr lang="pt-BR" altLang="x-none"/>
              <a:t>Busca Tabu aplicada ao Problema da Mochila 0-1</a:t>
            </a:r>
            <a:endParaRPr lang="pt-BR" altLang="x-non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Title 86017"/>
          <p:cNvSpPr>
            <a:spLocks noGrp="1"/>
          </p:cNvSpPr>
          <p:nvPr>
            <p:ph type="title"/>
          </p:nvPr>
        </p:nvSpPr>
        <p:spPr>
          <a:xfrm>
            <a:off x="411480" y="473075"/>
            <a:ext cx="8272463" cy="700088"/>
          </a:xfrm>
        </p:spPr>
        <p:txBody>
          <a:bodyPr anchor="b"/>
          <a:p>
            <a:pPr algn="l"/>
            <a:r>
              <a:rPr lang="x-none" altLang="pt-BR"/>
              <a:t>O Problema da </a:t>
            </a:r>
            <a:r>
              <a:rPr lang="pt-BR" altLang="x-none"/>
              <a:t>Escala de motoristas e cobradores </a:t>
            </a:r>
            <a:r>
              <a:rPr lang="pt-BR" altLang="x-none" i="1"/>
              <a:t>(Bus </a:t>
            </a:r>
            <a:r>
              <a:rPr lang="pt-BR" altLang="x-none" i="1" err="1"/>
              <a:t>Crew</a:t>
            </a:r>
            <a:r>
              <a:rPr lang="pt-BR" altLang="x-none" i="1"/>
              <a:t> </a:t>
            </a:r>
            <a:r>
              <a:rPr lang="pt-BR" altLang="x-none" i="1" err="1"/>
              <a:t>Scheduling</a:t>
            </a:r>
            <a:r>
              <a:rPr lang="pt-BR" altLang="x-none" i="1"/>
              <a:t>)</a:t>
            </a:r>
            <a:endParaRPr lang="pt-BR" altLang="x-none" i="1"/>
          </a:p>
        </p:txBody>
      </p:sp>
      <p:sp>
        <p:nvSpPr>
          <p:cNvPr id="86019" name="Text Placeholder 86018"/>
          <p:cNvSpPr>
            <a:spLocks noGrp="1"/>
          </p:cNvSpPr>
          <p:nvPr>
            <p:ph type="body" idx="1"/>
          </p:nvPr>
        </p:nvSpPr>
        <p:spPr>
          <a:xfrm>
            <a:off x="358775" y="1528445"/>
            <a:ext cx="8263255" cy="4989830"/>
          </a:xfrm>
        </p:spPr>
        <p:txBody>
          <a:bodyPr/>
          <a:p>
            <a:pPr marL="342900" indent="-342900" algn="just" eaLnBrk="1" latinLnBrk="0" hangingPunct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x-none" altLang="pt-BR" sz="2400">
                <a:solidFill>
                  <a:schemeClr val="accent2">
                    <a:lumMod val="50000"/>
                  </a:schemeClr>
                </a:solidFill>
              </a:rPr>
              <a:t>Baseado no problema de programação de tripulações (PPT), o objetivo é estabelecer</a:t>
            </a:r>
            <a:r>
              <a:rPr lang="pt-BR" altLang="x-none" sz="2400">
                <a:solidFill>
                  <a:schemeClr val="accent2">
                    <a:lumMod val="50000"/>
                  </a:schemeClr>
                </a:solidFill>
              </a:rPr>
              <a:t> a programação d</a:t>
            </a:r>
            <a:r>
              <a:rPr lang="x-none" altLang="pt-BR" sz="2400">
                <a:solidFill>
                  <a:schemeClr val="accent2">
                    <a:lumMod val="50000"/>
                  </a:schemeClr>
                </a:solidFill>
              </a:rPr>
              <a:t>os funcionários</a:t>
            </a:r>
            <a:r>
              <a:rPr lang="pt-BR" altLang="x-none" sz="2400">
                <a:solidFill>
                  <a:schemeClr val="accent2">
                    <a:lumMod val="50000"/>
                  </a:schemeClr>
                </a:solidFill>
              </a:rPr>
              <a:t> de uma empresa do Sistema de Transporte Público satisfazendo a uma série de requisitos, tais como:</a:t>
            </a:r>
            <a:endParaRPr lang="pt-BR" altLang="x-none" sz="240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 eaLnBrk="1" latinLnBrk="0" hangingPunct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endParaRPr lang="pt-BR" altLang="x-none" sz="800">
              <a:solidFill>
                <a:schemeClr val="accent2">
                  <a:lumMod val="50000"/>
                </a:schemeClr>
              </a:solidFill>
            </a:endParaRPr>
          </a:p>
          <a:p>
            <a:pPr marL="800100" lvl="2" indent="-342900" algn="just">
              <a:lnSpc>
                <a:spcPct val="100000"/>
              </a:lnSpc>
              <a:buFont typeface="Arial" charset="0"/>
              <a:buChar char="•"/>
            </a:pPr>
            <a:r>
              <a:rPr lang="pt-BR" altLang="x-none">
                <a:solidFill>
                  <a:schemeClr val="accent2">
                    <a:lumMod val="50000"/>
                  </a:schemeClr>
                </a:solidFill>
                <a:sym typeface="+mn-ea"/>
              </a:rPr>
              <a:t>A jornada de trabalho diária é de 6h40min para quem faz pegada dupla ou 7h para quem faz pegada simples</a:t>
            </a:r>
            <a:r>
              <a:rPr lang="x-none" altLang="pt-BR">
                <a:solidFill>
                  <a:schemeClr val="accent2">
                    <a:lumMod val="50000"/>
                  </a:schemeClr>
                </a:solidFill>
                <a:sym typeface="+mn-ea"/>
              </a:rPr>
              <a:t>;</a:t>
            </a:r>
            <a:endParaRPr lang="x-none" altLang="pt-BR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marL="800100" lvl="2" indent="-342900" algn="just">
              <a:lnSpc>
                <a:spcPct val="100000"/>
              </a:lnSpc>
              <a:buFont typeface="Arial" charset="0"/>
              <a:buChar char="•"/>
            </a:pPr>
            <a:endParaRPr lang="pt-BR" altLang="x-none" sz="800">
              <a:solidFill>
                <a:schemeClr val="accent2">
                  <a:lumMod val="50000"/>
                </a:schemeClr>
              </a:solidFill>
            </a:endParaRPr>
          </a:p>
          <a:p>
            <a:pPr marL="800100" lvl="2" indent="-342900" algn="just">
              <a:lnSpc>
                <a:spcPct val="100000"/>
              </a:lnSpc>
              <a:buFont typeface="Arial" charset="0"/>
              <a:buChar char="•"/>
            </a:pPr>
            <a:r>
              <a:rPr lang="pt-BR" altLang="x-none">
                <a:solidFill>
                  <a:schemeClr val="accent2">
                    <a:lumMod val="50000"/>
                  </a:schemeClr>
                </a:solidFill>
                <a:sym typeface="+mn-ea"/>
              </a:rPr>
              <a:t>Em sua jornada diária de trabalho, o tripulante que faz pegada simples deve ter 20 minutos de intervalo para repouso e alimentação, o qual pode ser dividido em dois intervalos de 10 minutos</a:t>
            </a:r>
            <a:r>
              <a:rPr lang="x-none" altLang="pt-BR">
                <a:solidFill>
                  <a:schemeClr val="accent2">
                    <a:lumMod val="50000"/>
                  </a:schemeClr>
                </a:solidFill>
                <a:sym typeface="+mn-ea"/>
              </a:rPr>
              <a:t>;</a:t>
            </a:r>
            <a:endParaRPr lang="x-none" altLang="pt-BR">
              <a:solidFill>
                <a:schemeClr val="accent2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Title 86017"/>
          <p:cNvSpPr>
            <a:spLocks noGrp="1"/>
          </p:cNvSpPr>
          <p:nvPr>
            <p:ph type="title"/>
          </p:nvPr>
        </p:nvSpPr>
        <p:spPr>
          <a:xfrm>
            <a:off x="411480" y="473075"/>
            <a:ext cx="8272463" cy="700088"/>
          </a:xfrm>
        </p:spPr>
        <p:txBody>
          <a:bodyPr anchor="b"/>
          <a:p>
            <a:pPr algn="l"/>
            <a:r>
              <a:rPr lang="pt-BR" altLang="x-none"/>
              <a:t>Escala de motoristas e cobradores</a:t>
            </a:r>
            <a:br>
              <a:rPr lang="pt-BR" altLang="x-none" i="1"/>
            </a:br>
            <a:r>
              <a:rPr lang="pt-BR" altLang="x-none" i="1"/>
              <a:t>(Bus </a:t>
            </a:r>
            <a:r>
              <a:rPr lang="pt-BR" altLang="x-none" i="1" err="1"/>
              <a:t>Crew</a:t>
            </a:r>
            <a:r>
              <a:rPr lang="pt-BR" altLang="x-none" i="1"/>
              <a:t> </a:t>
            </a:r>
            <a:r>
              <a:rPr lang="pt-BR" altLang="x-none" i="1" err="1"/>
              <a:t>Scheduling</a:t>
            </a:r>
            <a:r>
              <a:rPr lang="pt-BR" altLang="x-none" i="1"/>
              <a:t>)</a:t>
            </a:r>
            <a:endParaRPr lang="pt-BR" altLang="x-none" i="1"/>
          </a:p>
        </p:txBody>
      </p:sp>
      <p:sp>
        <p:nvSpPr>
          <p:cNvPr id="86019" name="Text Placeholder 86018"/>
          <p:cNvSpPr>
            <a:spLocks noGrp="1"/>
          </p:cNvSpPr>
          <p:nvPr>
            <p:ph type="body" idx="1"/>
          </p:nvPr>
        </p:nvSpPr>
        <p:spPr>
          <a:xfrm>
            <a:off x="358140" y="1325245"/>
            <a:ext cx="8262938" cy="5192713"/>
          </a:xfrm>
        </p:spPr>
        <p:txBody>
          <a:bodyPr/>
          <a:p>
            <a:pPr marL="800100" lvl="2" indent="-342900" algn="just">
              <a:lnSpc>
                <a:spcPct val="100000"/>
              </a:lnSpc>
              <a:buFont typeface="Arial" charset="0"/>
              <a:buChar char="•"/>
            </a:pPr>
            <a:r>
              <a:rPr lang="pt-BR" altLang="x-none">
                <a:solidFill>
                  <a:schemeClr val="accent2">
                    <a:lumMod val="50000"/>
                  </a:schemeClr>
                </a:solidFill>
              </a:rPr>
              <a:t>O que exceder a 6h40min de trabalho no caso de pegada dupla (ou 7h no caso de pegada simples) é computado como hora extra</a:t>
            </a:r>
            <a:endParaRPr lang="pt-BR" altLang="x-none">
              <a:solidFill>
                <a:schemeClr val="accent2">
                  <a:lumMod val="50000"/>
                </a:schemeClr>
              </a:solidFill>
            </a:endParaRPr>
          </a:p>
          <a:p>
            <a:pPr marL="800100" lvl="2" indent="-342900" algn="just">
              <a:lnSpc>
                <a:spcPct val="100000"/>
              </a:lnSpc>
              <a:buFont typeface="Arial" charset="0"/>
              <a:buChar char="•"/>
            </a:pPr>
            <a:r>
              <a:rPr lang="pt-BR" altLang="x-none">
                <a:solidFill>
                  <a:schemeClr val="accent2">
                    <a:lumMod val="50000"/>
                  </a:schemeClr>
                </a:solidFill>
              </a:rPr>
              <a:t>Entre uma jornada de trabalho diária e outra deve haver um período de descanso de pelo menos 11 horas.</a:t>
            </a:r>
            <a:endParaRPr lang="pt-BR" altLang="x-none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pt-BR" altLang="x-none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Title 8192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Movimento de realocação</a:t>
            </a:r>
            <a:endParaRPr lang="pt-BR" altLang="x-none" i="1"/>
          </a:p>
        </p:txBody>
      </p:sp>
      <p:sp>
        <p:nvSpPr>
          <p:cNvPr id="81923" name="Rectangle 81922"/>
          <p:cNvSpPr/>
          <p:nvPr/>
        </p:nvSpPr>
        <p:spPr>
          <a:xfrm>
            <a:off x="189230" y="1306830"/>
            <a:ext cx="8734425" cy="4860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24" name="Straight Connector 81923"/>
          <p:cNvSpPr/>
          <p:nvPr/>
        </p:nvSpPr>
        <p:spPr>
          <a:xfrm>
            <a:off x="1355725" y="1981835"/>
            <a:ext cx="53340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25" name="Straight Connector 81924"/>
          <p:cNvSpPr/>
          <p:nvPr/>
        </p:nvSpPr>
        <p:spPr>
          <a:xfrm>
            <a:off x="2949575" y="1972310"/>
            <a:ext cx="65786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26" name="Straight Connector 81925"/>
          <p:cNvSpPr/>
          <p:nvPr/>
        </p:nvSpPr>
        <p:spPr>
          <a:xfrm>
            <a:off x="4690745" y="1989455"/>
            <a:ext cx="65659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27" name="TextBox 81926"/>
          <p:cNvSpPr txBox="1"/>
          <p:nvPr/>
        </p:nvSpPr>
        <p:spPr>
          <a:xfrm>
            <a:off x="5308600" y="1751330"/>
            <a:ext cx="1250950" cy="4032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d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28" name="TextBox 81927"/>
          <p:cNvSpPr txBox="1"/>
          <p:nvPr/>
        </p:nvSpPr>
        <p:spPr>
          <a:xfrm>
            <a:off x="1840230" y="1754505"/>
            <a:ext cx="1251585" cy="40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a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29" name="TextBox 81928"/>
          <p:cNvSpPr txBox="1"/>
          <p:nvPr/>
        </p:nvSpPr>
        <p:spPr>
          <a:xfrm>
            <a:off x="3554730" y="1739900"/>
            <a:ext cx="1251585" cy="40132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c</a:t>
            </a:r>
            <a:endParaRPr lang="pt-BR" altLang="x-none" sz="1000">
              <a:effectLst>
                <a:outerShdw blurRad="38100" dist="38100" dir="2700000">
                  <a:srgbClr val="FFFFFF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30" name="TextBox 81929"/>
          <p:cNvSpPr txBox="1"/>
          <p:nvPr/>
        </p:nvSpPr>
        <p:spPr>
          <a:xfrm>
            <a:off x="220345" y="1754505"/>
            <a:ext cx="1248410" cy="401955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Tripulação i</a:t>
            </a:r>
            <a:endParaRPr lang="pt-BR" altLang="x-none" sz="1000">
              <a:effectLst>
                <a:outerShdw blurRad="38100" dist="38100" dir="2700000">
                  <a:srgbClr val="FFFFFF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31" name="Straight Connector 81930"/>
          <p:cNvSpPr/>
          <p:nvPr/>
        </p:nvSpPr>
        <p:spPr>
          <a:xfrm>
            <a:off x="6442075" y="1989455"/>
            <a:ext cx="47752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32" name="TextBox 81931"/>
          <p:cNvSpPr txBox="1"/>
          <p:nvPr/>
        </p:nvSpPr>
        <p:spPr>
          <a:xfrm>
            <a:off x="6951980" y="1703070"/>
            <a:ext cx="831215" cy="5257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pt-BR" altLang="x-none" sz="1800">
                <a:latin typeface="Times New Roman" charset="0"/>
                <a:ea typeface="Arial" charset="0"/>
              </a:rPr>
              <a:t>...</a:t>
            </a:r>
            <a:endParaRPr lang="pt-BR" altLang="x-none">
              <a:effectLst>
                <a:outerShdw blurRad="38100" dist="38100" dir="2700000">
                  <a:srgbClr val="C0C0C0"/>
                </a:outerShdw>
              </a:effectLst>
              <a:latin typeface="Times New Roman" charset="0"/>
              <a:ea typeface="Arial" charset="0"/>
            </a:endParaRPr>
          </a:p>
        </p:txBody>
      </p:sp>
      <p:sp>
        <p:nvSpPr>
          <p:cNvPr id="81933" name="Straight Connector 81932"/>
          <p:cNvSpPr/>
          <p:nvPr/>
        </p:nvSpPr>
        <p:spPr>
          <a:xfrm>
            <a:off x="1391920" y="2737485"/>
            <a:ext cx="52324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34" name="Straight Connector 81933"/>
          <p:cNvSpPr/>
          <p:nvPr/>
        </p:nvSpPr>
        <p:spPr>
          <a:xfrm>
            <a:off x="2982595" y="2727960"/>
            <a:ext cx="255524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35" name="TextBox 81934"/>
          <p:cNvSpPr txBox="1"/>
          <p:nvPr/>
        </p:nvSpPr>
        <p:spPr>
          <a:xfrm>
            <a:off x="1840230" y="2501900"/>
            <a:ext cx="1251585" cy="401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b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36" name="TextBox 81935"/>
          <p:cNvSpPr txBox="1"/>
          <p:nvPr/>
        </p:nvSpPr>
        <p:spPr>
          <a:xfrm>
            <a:off x="5308600" y="2514600"/>
            <a:ext cx="1250950" cy="401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e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37" name="TextBox 81936"/>
          <p:cNvSpPr txBox="1"/>
          <p:nvPr/>
        </p:nvSpPr>
        <p:spPr>
          <a:xfrm>
            <a:off x="239395" y="2517775"/>
            <a:ext cx="1248410" cy="40132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Tripulação j</a:t>
            </a:r>
            <a:endParaRPr lang="pt-BR" altLang="x-none" sz="1000">
              <a:effectLst>
                <a:outerShdw blurRad="38100" dist="38100" dir="2700000">
                  <a:srgbClr val="FFFFFF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38" name="Straight Connector 81937"/>
          <p:cNvSpPr/>
          <p:nvPr/>
        </p:nvSpPr>
        <p:spPr>
          <a:xfrm>
            <a:off x="6442075" y="2735580"/>
            <a:ext cx="47752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39" name="TextBox 81938"/>
          <p:cNvSpPr txBox="1"/>
          <p:nvPr/>
        </p:nvSpPr>
        <p:spPr>
          <a:xfrm>
            <a:off x="7009130" y="2449830"/>
            <a:ext cx="831215" cy="5232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pt-BR" altLang="x-none" sz="1800">
                <a:latin typeface="Times New Roman" charset="0"/>
                <a:ea typeface="Arial" charset="0"/>
              </a:rPr>
              <a:t>...</a:t>
            </a:r>
            <a:endParaRPr lang="pt-BR" altLang="x-none">
              <a:effectLst>
                <a:outerShdw blurRad="38100" dist="38100" dir="2700000">
                  <a:srgbClr val="C0C0C0"/>
                </a:outerShdw>
              </a:effectLst>
              <a:latin typeface="Times New Roman" charset="0"/>
              <a:ea typeface="Arial" charset="0"/>
            </a:endParaRPr>
          </a:p>
        </p:txBody>
      </p:sp>
      <p:sp>
        <p:nvSpPr>
          <p:cNvPr id="81940" name="Straight Connector 81939"/>
          <p:cNvSpPr/>
          <p:nvPr/>
        </p:nvSpPr>
        <p:spPr>
          <a:xfrm>
            <a:off x="1405255" y="3497580"/>
            <a:ext cx="53403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41" name="Straight Connector 81940"/>
          <p:cNvSpPr/>
          <p:nvPr/>
        </p:nvSpPr>
        <p:spPr>
          <a:xfrm>
            <a:off x="2998470" y="3493135"/>
            <a:ext cx="65786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dash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42" name="Straight Connector 81941"/>
          <p:cNvSpPr/>
          <p:nvPr/>
        </p:nvSpPr>
        <p:spPr>
          <a:xfrm>
            <a:off x="4740910" y="3507105"/>
            <a:ext cx="65595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dash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43" name="TextBox 81942"/>
          <p:cNvSpPr txBox="1"/>
          <p:nvPr/>
        </p:nvSpPr>
        <p:spPr>
          <a:xfrm>
            <a:off x="1868805" y="3257550"/>
            <a:ext cx="1251585" cy="401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a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44" name="TextBox 81943"/>
          <p:cNvSpPr txBox="1"/>
          <p:nvPr/>
        </p:nvSpPr>
        <p:spPr>
          <a:xfrm>
            <a:off x="3603625" y="3319780"/>
            <a:ext cx="1250950" cy="40195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c</a:t>
            </a:r>
            <a:endParaRPr lang="pt-BR" altLang="x-none" sz="1000">
              <a:effectLst>
                <a:outerShdw blurRad="38100" dist="38100" dir="2700000">
                  <a:srgbClr val="FFFFFF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45" name="TextBox 81944"/>
          <p:cNvSpPr txBox="1"/>
          <p:nvPr/>
        </p:nvSpPr>
        <p:spPr>
          <a:xfrm>
            <a:off x="5346700" y="3311525"/>
            <a:ext cx="1250950" cy="401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d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46" name="TextBox 81945"/>
          <p:cNvSpPr txBox="1"/>
          <p:nvPr/>
        </p:nvSpPr>
        <p:spPr>
          <a:xfrm>
            <a:off x="245745" y="3270885"/>
            <a:ext cx="1248410" cy="403225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Tripulação i</a:t>
            </a:r>
            <a:endParaRPr lang="pt-BR" altLang="x-none" sz="1000">
              <a:effectLst>
                <a:outerShdw blurRad="38100" dist="38100" dir="2700000">
                  <a:srgbClr val="FFFFFF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47" name="Straight Connector 81946"/>
          <p:cNvSpPr/>
          <p:nvPr/>
        </p:nvSpPr>
        <p:spPr>
          <a:xfrm>
            <a:off x="6496050" y="3529330"/>
            <a:ext cx="47752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48" name="TextBox 81947"/>
          <p:cNvSpPr txBox="1"/>
          <p:nvPr/>
        </p:nvSpPr>
        <p:spPr>
          <a:xfrm>
            <a:off x="7063105" y="3241040"/>
            <a:ext cx="831215" cy="5257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pt-BR" altLang="x-none" sz="1800">
                <a:latin typeface="Times New Roman" charset="0"/>
                <a:ea typeface="Arial" charset="0"/>
              </a:rPr>
              <a:t>...</a:t>
            </a:r>
            <a:endParaRPr lang="pt-BR" altLang="x-none">
              <a:effectLst>
                <a:outerShdw blurRad="38100" dist="38100" dir="2700000">
                  <a:srgbClr val="C0C0C0"/>
                </a:outerShdw>
              </a:effectLst>
              <a:latin typeface="Times New Roman" charset="0"/>
              <a:ea typeface="Arial" charset="0"/>
            </a:endParaRPr>
          </a:p>
        </p:txBody>
      </p:sp>
      <p:sp>
        <p:nvSpPr>
          <p:cNvPr id="81949" name="Straight Connector 81948"/>
          <p:cNvSpPr/>
          <p:nvPr/>
        </p:nvSpPr>
        <p:spPr>
          <a:xfrm>
            <a:off x="1377950" y="4877435"/>
            <a:ext cx="53340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50" name="Straight Connector 81949"/>
          <p:cNvSpPr/>
          <p:nvPr/>
        </p:nvSpPr>
        <p:spPr>
          <a:xfrm>
            <a:off x="3013710" y="4858385"/>
            <a:ext cx="260921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51" name="TextBox 81950"/>
          <p:cNvSpPr txBox="1"/>
          <p:nvPr/>
        </p:nvSpPr>
        <p:spPr>
          <a:xfrm>
            <a:off x="1852930" y="4656455"/>
            <a:ext cx="1251585" cy="40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a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52" name="TextBox 81951"/>
          <p:cNvSpPr txBox="1"/>
          <p:nvPr/>
        </p:nvSpPr>
        <p:spPr>
          <a:xfrm>
            <a:off x="5381625" y="4610100"/>
            <a:ext cx="1250950" cy="401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d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53" name="TextBox 81952"/>
          <p:cNvSpPr txBox="1"/>
          <p:nvPr/>
        </p:nvSpPr>
        <p:spPr>
          <a:xfrm>
            <a:off x="245745" y="4640580"/>
            <a:ext cx="1248410" cy="401955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Tripulação i</a:t>
            </a:r>
            <a:endParaRPr lang="pt-BR" altLang="x-none" sz="1000">
              <a:effectLst>
                <a:outerShdw blurRad="38100" dist="38100" dir="2700000">
                  <a:srgbClr val="FFFFFF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54" name="Straight Connector 81953"/>
          <p:cNvSpPr/>
          <p:nvPr/>
        </p:nvSpPr>
        <p:spPr>
          <a:xfrm>
            <a:off x="6523355" y="4836160"/>
            <a:ext cx="47815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55" name="TextBox 81954"/>
          <p:cNvSpPr txBox="1"/>
          <p:nvPr/>
        </p:nvSpPr>
        <p:spPr>
          <a:xfrm>
            <a:off x="7089775" y="4547870"/>
            <a:ext cx="830580" cy="5257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pt-BR" altLang="x-none" sz="1800">
                <a:latin typeface="Times New Roman" charset="0"/>
                <a:ea typeface="Arial" charset="0"/>
              </a:rPr>
              <a:t>...</a:t>
            </a:r>
            <a:endParaRPr lang="pt-BR" altLang="x-none">
              <a:effectLst>
                <a:outerShdw blurRad="38100" dist="38100" dir="2700000">
                  <a:srgbClr val="C0C0C0"/>
                </a:outerShdw>
              </a:effectLst>
              <a:latin typeface="Times New Roman" charset="0"/>
              <a:ea typeface="Arial" charset="0"/>
            </a:endParaRPr>
          </a:p>
        </p:txBody>
      </p:sp>
      <p:sp>
        <p:nvSpPr>
          <p:cNvPr id="81956" name="Straight Connector 81955"/>
          <p:cNvSpPr/>
          <p:nvPr/>
        </p:nvSpPr>
        <p:spPr>
          <a:xfrm>
            <a:off x="3032760" y="4056380"/>
            <a:ext cx="23431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57" name="Straight Connector 81956"/>
          <p:cNvSpPr/>
          <p:nvPr/>
        </p:nvSpPr>
        <p:spPr>
          <a:xfrm flipV="1">
            <a:off x="5085080" y="4064000"/>
            <a:ext cx="349885" cy="635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58" name="Straight Connector 81957"/>
          <p:cNvSpPr/>
          <p:nvPr/>
        </p:nvSpPr>
        <p:spPr>
          <a:xfrm>
            <a:off x="1377950" y="4199255"/>
            <a:ext cx="53340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59" name="Straight Connector 81958"/>
          <p:cNvSpPr/>
          <p:nvPr/>
        </p:nvSpPr>
        <p:spPr>
          <a:xfrm>
            <a:off x="3052445" y="4173855"/>
            <a:ext cx="255524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dash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60" name="Straight Connector 81959"/>
          <p:cNvSpPr/>
          <p:nvPr/>
        </p:nvSpPr>
        <p:spPr>
          <a:xfrm>
            <a:off x="3258185" y="3608705"/>
            <a:ext cx="39306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61" name="Straight Connector 81960"/>
          <p:cNvSpPr/>
          <p:nvPr/>
        </p:nvSpPr>
        <p:spPr>
          <a:xfrm flipH="1">
            <a:off x="3252470" y="3573780"/>
            <a:ext cx="5080" cy="49022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62" name="Straight Connector 81961"/>
          <p:cNvSpPr/>
          <p:nvPr/>
        </p:nvSpPr>
        <p:spPr>
          <a:xfrm>
            <a:off x="4734560" y="3597910"/>
            <a:ext cx="39306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63" name="Straight Connector 81962"/>
          <p:cNvSpPr/>
          <p:nvPr/>
        </p:nvSpPr>
        <p:spPr>
          <a:xfrm flipH="1">
            <a:off x="5084445" y="3566795"/>
            <a:ext cx="5080" cy="48958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64" name="TextBox 81963"/>
          <p:cNvSpPr txBox="1"/>
          <p:nvPr/>
        </p:nvSpPr>
        <p:spPr>
          <a:xfrm>
            <a:off x="1873250" y="3933825"/>
            <a:ext cx="1250950" cy="401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b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65" name="TextBox 81964"/>
          <p:cNvSpPr txBox="1"/>
          <p:nvPr/>
        </p:nvSpPr>
        <p:spPr>
          <a:xfrm>
            <a:off x="5383530" y="3937000"/>
            <a:ext cx="1252855" cy="401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e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66" name="Straight Connector 81965"/>
          <p:cNvSpPr/>
          <p:nvPr/>
        </p:nvSpPr>
        <p:spPr>
          <a:xfrm>
            <a:off x="6523355" y="4182110"/>
            <a:ext cx="47815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67" name="TextBox 81966"/>
          <p:cNvSpPr txBox="1"/>
          <p:nvPr/>
        </p:nvSpPr>
        <p:spPr>
          <a:xfrm>
            <a:off x="7089775" y="3881755"/>
            <a:ext cx="830580" cy="5232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pt-BR" altLang="x-none" sz="1800">
                <a:latin typeface="Times New Roman" charset="0"/>
                <a:ea typeface="Arial" charset="0"/>
              </a:rPr>
              <a:t>...</a:t>
            </a:r>
            <a:endParaRPr lang="pt-BR" altLang="x-none">
              <a:effectLst>
                <a:outerShdw blurRad="38100" dist="38100" dir="2700000">
                  <a:srgbClr val="C0C0C0"/>
                </a:outerShdw>
              </a:effectLst>
              <a:latin typeface="Times New Roman" charset="0"/>
              <a:ea typeface="Arial" charset="0"/>
            </a:endParaRPr>
          </a:p>
        </p:txBody>
      </p:sp>
      <p:sp>
        <p:nvSpPr>
          <p:cNvPr id="81968" name="TextBox 81967"/>
          <p:cNvSpPr txBox="1"/>
          <p:nvPr/>
        </p:nvSpPr>
        <p:spPr>
          <a:xfrm>
            <a:off x="219075" y="3986530"/>
            <a:ext cx="1247140" cy="401955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Tripulação j</a:t>
            </a:r>
            <a:endParaRPr lang="pt-BR" altLang="x-none" sz="1000">
              <a:effectLst>
                <a:outerShdw blurRad="38100" dist="38100" dir="2700000">
                  <a:srgbClr val="FFFFFF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69" name="Straight Connector 81968"/>
          <p:cNvSpPr/>
          <p:nvPr/>
        </p:nvSpPr>
        <p:spPr>
          <a:xfrm>
            <a:off x="1387475" y="5591810"/>
            <a:ext cx="58928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70" name="Straight Connector 81969"/>
          <p:cNvSpPr/>
          <p:nvPr/>
        </p:nvSpPr>
        <p:spPr>
          <a:xfrm>
            <a:off x="3048635" y="5598160"/>
            <a:ext cx="65595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71" name="Straight Connector 81970"/>
          <p:cNvSpPr/>
          <p:nvPr/>
        </p:nvSpPr>
        <p:spPr>
          <a:xfrm>
            <a:off x="4788535" y="5614035"/>
            <a:ext cx="65595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72" name="TextBox 81971"/>
          <p:cNvSpPr txBox="1"/>
          <p:nvPr/>
        </p:nvSpPr>
        <p:spPr>
          <a:xfrm>
            <a:off x="1910080" y="5378450"/>
            <a:ext cx="1252855" cy="401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b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73" name="TextBox 81972"/>
          <p:cNvSpPr txBox="1"/>
          <p:nvPr/>
        </p:nvSpPr>
        <p:spPr>
          <a:xfrm>
            <a:off x="3640455" y="5386705"/>
            <a:ext cx="1251585" cy="40195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c</a:t>
            </a:r>
            <a:endParaRPr lang="pt-BR" altLang="x-none" sz="1000">
              <a:effectLst>
                <a:outerShdw blurRad="38100" dist="38100" dir="2700000">
                  <a:srgbClr val="FFFFFF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74" name="TextBox 81973"/>
          <p:cNvSpPr txBox="1"/>
          <p:nvPr/>
        </p:nvSpPr>
        <p:spPr>
          <a:xfrm>
            <a:off x="5378450" y="5377180"/>
            <a:ext cx="1250950" cy="40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Tarefa e</a:t>
            </a:r>
            <a:endParaRPr lang="pt-BR" altLang="x-none" sz="1000">
              <a:effectLst>
                <a:outerShdw blurRad="38100" dist="38100" dir="2700000">
                  <a:srgbClr val="C0C0C0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75" name="TextBox 81974"/>
          <p:cNvSpPr txBox="1"/>
          <p:nvPr/>
        </p:nvSpPr>
        <p:spPr>
          <a:xfrm>
            <a:off x="266700" y="5348605"/>
            <a:ext cx="1247140" cy="401955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/>
            <a:r>
              <a:rPr lang="pt-BR" altLang="x-none" sz="1000" b="1">
                <a:latin typeface="Arial Unicode MS" pitchFamily="34" charset="-128"/>
                <a:ea typeface="Arial" charset="0"/>
              </a:rPr>
              <a:t>Tripulação j</a:t>
            </a:r>
            <a:endParaRPr lang="pt-BR" altLang="x-none" sz="1000">
              <a:effectLst>
                <a:outerShdw blurRad="38100" dist="38100" dir="2700000">
                  <a:srgbClr val="FFFFFF"/>
                </a:outerShdw>
              </a:effectLst>
              <a:latin typeface="Arial Unicode MS" pitchFamily="34" charset="-128"/>
              <a:ea typeface="Arial" charset="0"/>
            </a:endParaRPr>
          </a:p>
        </p:txBody>
      </p:sp>
      <p:sp>
        <p:nvSpPr>
          <p:cNvPr id="81976" name="Straight Connector 81975"/>
          <p:cNvSpPr/>
          <p:nvPr/>
        </p:nvSpPr>
        <p:spPr>
          <a:xfrm>
            <a:off x="6523355" y="5598160"/>
            <a:ext cx="47815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77" name="TextBox 81976"/>
          <p:cNvSpPr txBox="1"/>
          <p:nvPr/>
        </p:nvSpPr>
        <p:spPr>
          <a:xfrm>
            <a:off x="7089775" y="5295265"/>
            <a:ext cx="830580" cy="5257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pt-BR" altLang="x-none" sz="1800">
                <a:latin typeface="Times New Roman" charset="0"/>
                <a:ea typeface="Arial" charset="0"/>
              </a:rPr>
              <a:t>...</a:t>
            </a:r>
            <a:endParaRPr lang="pt-BR" altLang="x-none">
              <a:effectLst>
                <a:outerShdw blurRad="38100" dist="38100" dir="2700000">
                  <a:srgbClr val="C0C0C0"/>
                </a:outerShdw>
              </a:effectLst>
              <a:latin typeface="Times New Roman" charset="0"/>
              <a:ea typeface="Arial" charset="0"/>
            </a:endParaRPr>
          </a:p>
        </p:txBody>
      </p:sp>
      <p:sp>
        <p:nvSpPr>
          <p:cNvPr id="81978" name="Straight Connector 81977"/>
          <p:cNvSpPr/>
          <p:nvPr/>
        </p:nvSpPr>
        <p:spPr>
          <a:xfrm>
            <a:off x="192405" y="3134360"/>
            <a:ext cx="8734425" cy="635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1979" name="Straight Connector 81978"/>
          <p:cNvSpPr/>
          <p:nvPr/>
        </p:nvSpPr>
        <p:spPr>
          <a:xfrm>
            <a:off x="192405" y="4573905"/>
            <a:ext cx="8734425" cy="635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Title 8089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pt-BR" altLang="x-none"/>
              <a:t>Movimento de troca</a:t>
            </a:r>
            <a:endParaRPr lang="pt-BR" altLang="x-none" i="1"/>
          </a:p>
        </p:txBody>
      </p:sp>
      <p:sp>
        <p:nvSpPr>
          <p:cNvPr id="80899" name="Rectangle 80898"/>
          <p:cNvSpPr/>
          <p:nvPr/>
        </p:nvSpPr>
        <p:spPr>
          <a:xfrm>
            <a:off x="345440" y="1377950"/>
            <a:ext cx="8475980" cy="49999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0927" name="Straight Connector 80926"/>
          <p:cNvSpPr/>
          <p:nvPr/>
        </p:nvSpPr>
        <p:spPr>
          <a:xfrm>
            <a:off x="6942455" y="4559300"/>
            <a:ext cx="462915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0934" name="Straight Connector 80933"/>
          <p:cNvSpPr/>
          <p:nvPr/>
        </p:nvSpPr>
        <p:spPr>
          <a:xfrm>
            <a:off x="5170170" y="5272405"/>
            <a:ext cx="63627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80948" name="Straight Connector 80947"/>
          <p:cNvSpPr/>
          <p:nvPr/>
        </p:nvSpPr>
        <p:spPr>
          <a:xfrm flipV="1">
            <a:off x="3371215" y="3820795"/>
            <a:ext cx="631190" cy="61595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grpSp>
        <p:nvGrpSpPr>
          <p:cNvPr id="80960" name="Group 80959"/>
          <p:cNvGrpSpPr/>
          <p:nvPr/>
        </p:nvGrpSpPr>
        <p:grpSpPr>
          <a:xfrm>
            <a:off x="331470" y="1726565"/>
            <a:ext cx="8475980" cy="4369435"/>
            <a:chOff x="385" y="1435"/>
            <a:chExt cx="5126" cy="2497"/>
          </a:xfrm>
        </p:grpSpPr>
        <p:sp>
          <p:nvSpPr>
            <p:cNvPr id="80900" name="Straight Connector 80899"/>
            <p:cNvSpPr/>
            <p:nvPr/>
          </p:nvSpPr>
          <p:spPr>
            <a:xfrm>
              <a:off x="1224" y="1600"/>
              <a:ext cx="31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01" name="Straight Connector 80900"/>
            <p:cNvSpPr/>
            <p:nvPr/>
          </p:nvSpPr>
          <p:spPr>
            <a:xfrm>
              <a:off x="2256" y="1595"/>
              <a:ext cx="38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02" name="Straight Connector 80901"/>
            <p:cNvSpPr/>
            <p:nvPr/>
          </p:nvSpPr>
          <p:spPr>
            <a:xfrm>
              <a:off x="3383" y="1605"/>
              <a:ext cx="3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03" name="Straight Connector 80902"/>
            <p:cNvSpPr/>
            <p:nvPr/>
          </p:nvSpPr>
          <p:spPr>
            <a:xfrm>
              <a:off x="4516" y="1605"/>
              <a:ext cx="2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04" name="TextBox 80903"/>
            <p:cNvSpPr txBox="1"/>
            <p:nvPr/>
          </p:nvSpPr>
          <p:spPr>
            <a:xfrm>
              <a:off x="3782" y="1480"/>
              <a:ext cx="734" cy="22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e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05" name="TextBox 80904"/>
            <p:cNvSpPr txBox="1"/>
            <p:nvPr/>
          </p:nvSpPr>
          <p:spPr>
            <a:xfrm>
              <a:off x="1538" y="1481"/>
              <a:ext cx="735" cy="22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a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06" name="TextBox 80905"/>
            <p:cNvSpPr txBox="1"/>
            <p:nvPr/>
          </p:nvSpPr>
          <p:spPr>
            <a:xfrm>
              <a:off x="2647" y="1473"/>
              <a:ext cx="734" cy="221"/>
            </a:xfrm>
            <a:prstGeom prst="rect">
              <a:avLst/>
            </a:prstGeom>
            <a:solidFill>
              <a:srgbClr val="3366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c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07" name="TextBox 80906"/>
            <p:cNvSpPr txBox="1"/>
            <p:nvPr/>
          </p:nvSpPr>
          <p:spPr>
            <a:xfrm>
              <a:off x="490" y="1481"/>
              <a:ext cx="732" cy="222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Tripulação i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08" name="Straight Connector 80907"/>
            <p:cNvSpPr/>
            <p:nvPr/>
          </p:nvSpPr>
          <p:spPr>
            <a:xfrm>
              <a:off x="1240" y="2044"/>
              <a:ext cx="31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09" name="Straight Connector 80908"/>
            <p:cNvSpPr/>
            <p:nvPr/>
          </p:nvSpPr>
          <p:spPr>
            <a:xfrm>
              <a:off x="2272" y="2039"/>
              <a:ext cx="3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10" name="Straight Connector 80909"/>
            <p:cNvSpPr/>
            <p:nvPr/>
          </p:nvSpPr>
          <p:spPr>
            <a:xfrm>
              <a:off x="3398" y="2048"/>
              <a:ext cx="38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11" name="Straight Connector 80910"/>
            <p:cNvSpPr/>
            <p:nvPr/>
          </p:nvSpPr>
          <p:spPr>
            <a:xfrm>
              <a:off x="4532" y="2048"/>
              <a:ext cx="2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12" name="TextBox 80911"/>
            <p:cNvSpPr txBox="1"/>
            <p:nvPr/>
          </p:nvSpPr>
          <p:spPr>
            <a:xfrm>
              <a:off x="3798" y="1924"/>
              <a:ext cx="734" cy="22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f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13" name="TextBox 80912"/>
            <p:cNvSpPr txBox="1"/>
            <p:nvPr/>
          </p:nvSpPr>
          <p:spPr>
            <a:xfrm>
              <a:off x="1554" y="1925"/>
              <a:ext cx="734" cy="22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b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14" name="TextBox 80913"/>
            <p:cNvSpPr txBox="1"/>
            <p:nvPr/>
          </p:nvSpPr>
          <p:spPr>
            <a:xfrm>
              <a:off x="2662" y="1917"/>
              <a:ext cx="735" cy="221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d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15" name="TextBox 80914"/>
            <p:cNvSpPr txBox="1"/>
            <p:nvPr/>
          </p:nvSpPr>
          <p:spPr>
            <a:xfrm>
              <a:off x="506" y="1925"/>
              <a:ext cx="732" cy="222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Tripulação j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16" name="Straight Connector 80915"/>
            <p:cNvSpPr/>
            <p:nvPr/>
          </p:nvSpPr>
          <p:spPr>
            <a:xfrm>
              <a:off x="1257" y="2501"/>
              <a:ext cx="31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17" name="Straight Connector 80916"/>
            <p:cNvSpPr/>
            <p:nvPr/>
          </p:nvSpPr>
          <p:spPr>
            <a:xfrm>
              <a:off x="2289" y="2496"/>
              <a:ext cx="38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18" name="Straight Connector 80917"/>
            <p:cNvSpPr/>
            <p:nvPr/>
          </p:nvSpPr>
          <p:spPr>
            <a:xfrm>
              <a:off x="3416" y="2506"/>
              <a:ext cx="3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19" name="Straight Connector 80918"/>
            <p:cNvSpPr/>
            <p:nvPr/>
          </p:nvSpPr>
          <p:spPr>
            <a:xfrm>
              <a:off x="4549" y="2506"/>
              <a:ext cx="2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20" name="TextBox 80919"/>
            <p:cNvSpPr txBox="1"/>
            <p:nvPr/>
          </p:nvSpPr>
          <p:spPr>
            <a:xfrm>
              <a:off x="3815" y="2382"/>
              <a:ext cx="735" cy="22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e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21" name="TextBox 80920"/>
            <p:cNvSpPr txBox="1"/>
            <p:nvPr/>
          </p:nvSpPr>
          <p:spPr>
            <a:xfrm>
              <a:off x="1571" y="2383"/>
              <a:ext cx="735" cy="22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a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22" name="TextBox 80921"/>
            <p:cNvSpPr txBox="1"/>
            <p:nvPr/>
          </p:nvSpPr>
          <p:spPr>
            <a:xfrm>
              <a:off x="2680" y="2374"/>
              <a:ext cx="735" cy="222"/>
            </a:xfrm>
            <a:prstGeom prst="rect">
              <a:avLst/>
            </a:prstGeom>
            <a:solidFill>
              <a:srgbClr val="3366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c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23" name="TextBox 80922"/>
            <p:cNvSpPr txBox="1"/>
            <p:nvPr/>
          </p:nvSpPr>
          <p:spPr>
            <a:xfrm>
              <a:off x="523" y="2383"/>
              <a:ext cx="732" cy="222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Tripulação i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24" name="Straight Connector 80923"/>
            <p:cNvSpPr/>
            <p:nvPr/>
          </p:nvSpPr>
          <p:spPr>
            <a:xfrm>
              <a:off x="1257" y="2959"/>
              <a:ext cx="31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25" name="Straight Connector 80924"/>
            <p:cNvSpPr/>
            <p:nvPr/>
          </p:nvSpPr>
          <p:spPr>
            <a:xfrm>
              <a:off x="2289" y="2954"/>
              <a:ext cx="38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26" name="Straight Connector 80925"/>
            <p:cNvSpPr/>
            <p:nvPr/>
          </p:nvSpPr>
          <p:spPr>
            <a:xfrm>
              <a:off x="3416" y="2964"/>
              <a:ext cx="3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28" name="TextBox 80927"/>
            <p:cNvSpPr txBox="1"/>
            <p:nvPr/>
          </p:nvSpPr>
          <p:spPr>
            <a:xfrm>
              <a:off x="3815" y="2840"/>
              <a:ext cx="735" cy="22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f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29" name="TextBox 80928"/>
            <p:cNvSpPr txBox="1"/>
            <p:nvPr/>
          </p:nvSpPr>
          <p:spPr>
            <a:xfrm>
              <a:off x="1571" y="2841"/>
              <a:ext cx="735" cy="22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b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30" name="TextBox 80929"/>
            <p:cNvSpPr txBox="1"/>
            <p:nvPr/>
          </p:nvSpPr>
          <p:spPr>
            <a:xfrm>
              <a:off x="2680" y="2832"/>
              <a:ext cx="735" cy="222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d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31" name="TextBox 80930"/>
            <p:cNvSpPr txBox="1"/>
            <p:nvPr/>
          </p:nvSpPr>
          <p:spPr>
            <a:xfrm>
              <a:off x="523" y="2841"/>
              <a:ext cx="732" cy="221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Tripulação j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32" name="Straight Connector 80931"/>
            <p:cNvSpPr/>
            <p:nvPr/>
          </p:nvSpPr>
          <p:spPr>
            <a:xfrm>
              <a:off x="1275" y="3408"/>
              <a:ext cx="31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33" name="Straight Connector 80932"/>
            <p:cNvSpPr/>
            <p:nvPr/>
          </p:nvSpPr>
          <p:spPr>
            <a:xfrm>
              <a:off x="2307" y="3403"/>
              <a:ext cx="3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35" name="Straight Connector 80934"/>
            <p:cNvSpPr/>
            <p:nvPr/>
          </p:nvSpPr>
          <p:spPr>
            <a:xfrm>
              <a:off x="4566" y="3413"/>
              <a:ext cx="28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36" name="TextBox 80935"/>
            <p:cNvSpPr txBox="1"/>
            <p:nvPr/>
          </p:nvSpPr>
          <p:spPr>
            <a:xfrm>
              <a:off x="3832" y="3288"/>
              <a:ext cx="735" cy="22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e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37" name="TextBox 80936"/>
            <p:cNvSpPr txBox="1"/>
            <p:nvPr/>
          </p:nvSpPr>
          <p:spPr>
            <a:xfrm>
              <a:off x="1588" y="3289"/>
              <a:ext cx="735" cy="22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a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38" name="TextBox 80937"/>
            <p:cNvSpPr txBox="1"/>
            <p:nvPr/>
          </p:nvSpPr>
          <p:spPr>
            <a:xfrm>
              <a:off x="2697" y="3281"/>
              <a:ext cx="735" cy="222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d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39" name="TextBox 80938"/>
            <p:cNvSpPr txBox="1"/>
            <p:nvPr/>
          </p:nvSpPr>
          <p:spPr>
            <a:xfrm>
              <a:off x="541" y="3289"/>
              <a:ext cx="732" cy="222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Tripulação i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40" name="Straight Connector 80939"/>
            <p:cNvSpPr/>
            <p:nvPr/>
          </p:nvSpPr>
          <p:spPr>
            <a:xfrm>
              <a:off x="1275" y="3811"/>
              <a:ext cx="31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41" name="Straight Connector 80940"/>
            <p:cNvSpPr/>
            <p:nvPr/>
          </p:nvSpPr>
          <p:spPr>
            <a:xfrm>
              <a:off x="2307" y="3806"/>
              <a:ext cx="3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42" name="Straight Connector 80941"/>
            <p:cNvSpPr/>
            <p:nvPr/>
          </p:nvSpPr>
          <p:spPr>
            <a:xfrm>
              <a:off x="3433" y="3816"/>
              <a:ext cx="38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43" name="Straight Connector 80942"/>
            <p:cNvSpPr/>
            <p:nvPr/>
          </p:nvSpPr>
          <p:spPr>
            <a:xfrm>
              <a:off x="4566" y="3816"/>
              <a:ext cx="28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44" name="TextBox 80943"/>
            <p:cNvSpPr txBox="1"/>
            <p:nvPr/>
          </p:nvSpPr>
          <p:spPr>
            <a:xfrm>
              <a:off x="3832" y="3691"/>
              <a:ext cx="735" cy="22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f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45" name="TextBox 80944"/>
            <p:cNvSpPr txBox="1"/>
            <p:nvPr/>
          </p:nvSpPr>
          <p:spPr>
            <a:xfrm>
              <a:off x="1588" y="3692"/>
              <a:ext cx="735" cy="22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b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46" name="TextBox 80945"/>
            <p:cNvSpPr txBox="1"/>
            <p:nvPr/>
          </p:nvSpPr>
          <p:spPr>
            <a:xfrm>
              <a:off x="2697" y="3684"/>
              <a:ext cx="735" cy="221"/>
            </a:xfrm>
            <a:prstGeom prst="rect">
              <a:avLst/>
            </a:prstGeom>
            <a:solidFill>
              <a:srgbClr val="3366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Tarefa c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47" name="TextBox 80946"/>
            <p:cNvSpPr txBox="1"/>
            <p:nvPr/>
          </p:nvSpPr>
          <p:spPr>
            <a:xfrm>
              <a:off x="541" y="3692"/>
              <a:ext cx="732" cy="222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>
                <a:buClr>
                  <a:srgbClr val="000000"/>
                </a:buClr>
              </a:pPr>
              <a:r>
                <a:rPr lang="pt-BR" altLang="x-none" sz="1000" b="1">
                  <a:latin typeface="Arial Unicode MS" pitchFamily="34" charset="-128"/>
                  <a:ea typeface="Arial" charset="0"/>
                </a:rPr>
                <a:t>Tripulação j</a:t>
              </a:r>
              <a:endParaRPr lang="pt-BR" altLang="x-none" sz="1000">
                <a:latin typeface="Arial Unicode MS" pitchFamily="34" charset="-128"/>
                <a:ea typeface="Arial" charset="0"/>
              </a:endParaRPr>
            </a:p>
          </p:txBody>
        </p:sp>
        <p:sp>
          <p:nvSpPr>
            <p:cNvPr id="80949" name="Straight Connector 80948"/>
            <p:cNvSpPr/>
            <p:nvPr/>
          </p:nvSpPr>
          <p:spPr>
            <a:xfrm flipV="1">
              <a:off x="3430" y="2549"/>
              <a:ext cx="382" cy="352"/>
            </a:xfrm>
            <a:prstGeom prst="line">
              <a:avLst/>
            </a:prstGeom>
            <a:ln w="9525" cap="flat" cmpd="sng">
              <a:solidFill>
                <a:srgbClr val="99CC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50" name="Straight Connector 80949"/>
            <p:cNvSpPr/>
            <p:nvPr/>
          </p:nvSpPr>
          <p:spPr>
            <a:xfrm>
              <a:off x="3419" y="2580"/>
              <a:ext cx="395" cy="30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51" name="Straight Connector 80950"/>
            <p:cNvSpPr/>
            <p:nvPr/>
          </p:nvSpPr>
          <p:spPr>
            <a:xfrm>
              <a:off x="2300" y="2567"/>
              <a:ext cx="395" cy="308"/>
            </a:xfrm>
            <a:prstGeom prst="line">
              <a:avLst/>
            </a:prstGeom>
            <a:ln w="9525" cap="flat" cmpd="sng">
              <a:solidFill>
                <a:srgbClr val="99CC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52" name="TextBox 80951"/>
            <p:cNvSpPr txBox="1"/>
            <p:nvPr/>
          </p:nvSpPr>
          <p:spPr>
            <a:xfrm>
              <a:off x="4831" y="1435"/>
              <a:ext cx="489" cy="28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>
                <a:buClr>
                  <a:srgbClr val="000000"/>
                </a:buClr>
              </a:pPr>
              <a:r>
                <a:rPr lang="pt-BR" altLang="x-none" sz="1800">
                  <a:latin typeface="Tahoma" pitchFamily="34" charset="0"/>
                  <a:ea typeface="Arial" charset="0"/>
                </a:rPr>
                <a:t>...</a:t>
              </a:r>
              <a:endParaRPr lang="pt-BR" altLang="x-none" sz="1800">
                <a:latin typeface="Tahoma" pitchFamily="34" charset="0"/>
                <a:ea typeface="Arial" charset="0"/>
              </a:endParaRPr>
            </a:p>
          </p:txBody>
        </p:sp>
        <p:sp>
          <p:nvSpPr>
            <p:cNvPr id="80953" name="TextBox 80952"/>
            <p:cNvSpPr txBox="1"/>
            <p:nvPr/>
          </p:nvSpPr>
          <p:spPr>
            <a:xfrm>
              <a:off x="4849" y="1883"/>
              <a:ext cx="488" cy="3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>
                <a:buClr>
                  <a:srgbClr val="000000"/>
                </a:buClr>
              </a:pPr>
              <a:r>
                <a:rPr lang="pt-BR" altLang="x-none" sz="1800">
                  <a:latin typeface="Tahoma" pitchFamily="34" charset="0"/>
                  <a:ea typeface="Arial" charset="0"/>
                </a:rPr>
                <a:t>...</a:t>
              </a:r>
              <a:endParaRPr lang="pt-BR" altLang="x-none" sz="1800">
                <a:latin typeface="Tahoma" pitchFamily="34" charset="0"/>
                <a:ea typeface="Arial" charset="0"/>
              </a:endParaRPr>
            </a:p>
          </p:txBody>
        </p:sp>
        <p:sp>
          <p:nvSpPr>
            <p:cNvPr id="80954" name="TextBox 80953"/>
            <p:cNvSpPr txBox="1"/>
            <p:nvPr/>
          </p:nvSpPr>
          <p:spPr>
            <a:xfrm>
              <a:off x="4884" y="2790"/>
              <a:ext cx="488" cy="29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>
                <a:buClr>
                  <a:srgbClr val="000000"/>
                </a:buClr>
              </a:pPr>
              <a:r>
                <a:rPr lang="pt-BR" altLang="x-none" sz="1800">
                  <a:latin typeface="Tahoma" pitchFamily="34" charset="0"/>
                  <a:ea typeface="Arial" charset="0"/>
                </a:rPr>
                <a:t>...</a:t>
              </a:r>
              <a:endParaRPr lang="pt-BR" altLang="x-none" sz="1800">
                <a:latin typeface="Tahoma" pitchFamily="34" charset="0"/>
                <a:ea typeface="Arial" charset="0"/>
              </a:endParaRPr>
            </a:p>
          </p:txBody>
        </p:sp>
        <p:sp>
          <p:nvSpPr>
            <p:cNvPr id="80955" name="TextBox 80954"/>
            <p:cNvSpPr txBox="1"/>
            <p:nvPr/>
          </p:nvSpPr>
          <p:spPr>
            <a:xfrm>
              <a:off x="4876" y="2341"/>
              <a:ext cx="488" cy="28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>
                <a:buClr>
                  <a:srgbClr val="000000"/>
                </a:buClr>
              </a:pPr>
              <a:r>
                <a:rPr lang="pt-BR" altLang="x-none" sz="1800">
                  <a:latin typeface="Tahoma" pitchFamily="34" charset="0"/>
                  <a:ea typeface="Arial" charset="0"/>
                </a:rPr>
                <a:t>...</a:t>
              </a:r>
              <a:endParaRPr lang="pt-BR" altLang="x-none" sz="1800">
                <a:latin typeface="Tahoma" pitchFamily="34" charset="0"/>
                <a:ea typeface="Arial" charset="0"/>
              </a:endParaRPr>
            </a:p>
          </p:txBody>
        </p:sp>
        <p:sp>
          <p:nvSpPr>
            <p:cNvPr id="80956" name="TextBox 80955"/>
            <p:cNvSpPr txBox="1"/>
            <p:nvPr/>
          </p:nvSpPr>
          <p:spPr>
            <a:xfrm>
              <a:off x="4884" y="3239"/>
              <a:ext cx="488" cy="28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>
                <a:buClr>
                  <a:srgbClr val="000000"/>
                </a:buClr>
              </a:pPr>
              <a:r>
                <a:rPr lang="pt-BR" altLang="x-none" sz="1800">
                  <a:latin typeface="Tahoma" pitchFamily="34" charset="0"/>
                  <a:ea typeface="Arial" charset="0"/>
                </a:rPr>
                <a:t>...</a:t>
              </a:r>
              <a:endParaRPr lang="pt-BR" altLang="x-none" sz="1800">
                <a:latin typeface="Tahoma" pitchFamily="34" charset="0"/>
                <a:ea typeface="Arial" charset="0"/>
              </a:endParaRPr>
            </a:p>
          </p:txBody>
        </p:sp>
        <p:sp>
          <p:nvSpPr>
            <p:cNvPr id="80957" name="TextBox 80956"/>
            <p:cNvSpPr txBox="1"/>
            <p:nvPr/>
          </p:nvSpPr>
          <p:spPr>
            <a:xfrm>
              <a:off x="4884" y="3642"/>
              <a:ext cx="488" cy="29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>
                <a:buClr>
                  <a:srgbClr val="000000"/>
                </a:buClr>
              </a:pPr>
              <a:r>
                <a:rPr lang="pt-BR" altLang="x-none" sz="1800">
                  <a:latin typeface="Tahoma" pitchFamily="34" charset="0"/>
                  <a:ea typeface="Arial" charset="0"/>
                </a:rPr>
                <a:t>...</a:t>
              </a:r>
              <a:endParaRPr lang="pt-BR" altLang="x-none" sz="1800">
                <a:latin typeface="Tahoma" pitchFamily="34" charset="0"/>
                <a:ea typeface="Arial" charset="0"/>
              </a:endParaRPr>
            </a:p>
          </p:txBody>
        </p:sp>
        <p:sp>
          <p:nvSpPr>
            <p:cNvPr id="80958" name="Straight Connector 80957"/>
            <p:cNvSpPr/>
            <p:nvPr/>
          </p:nvSpPr>
          <p:spPr>
            <a:xfrm>
              <a:off x="385" y="2251"/>
              <a:ext cx="512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0959" name="Straight Connector 80958"/>
            <p:cNvSpPr/>
            <p:nvPr/>
          </p:nvSpPr>
          <p:spPr>
            <a:xfrm>
              <a:off x="385" y="3158"/>
              <a:ext cx="512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Title 58369"/>
          <p:cNvSpPr>
            <a:spLocks noGrp="1"/>
          </p:cNvSpPr>
          <p:nvPr>
            <p:ph type="title"/>
          </p:nvPr>
        </p:nvSpPr>
        <p:spPr>
          <a:xfrm>
            <a:off x="438150" y="579755"/>
            <a:ext cx="8272463" cy="700088"/>
          </a:xfrm>
        </p:spPr>
        <p:txBody>
          <a:bodyPr anchor="b"/>
          <a:p>
            <a:pPr algn="l"/>
            <a:r>
              <a:rPr lang="pt-BR" altLang="x-none"/>
              <a:t>Problema de Alocação de Salas</a:t>
            </a:r>
            <a:br>
              <a:rPr lang="pt-BR" altLang="x-none"/>
            </a:br>
            <a:r>
              <a:rPr lang="pt-BR" altLang="x-none"/>
              <a:t>(</a:t>
            </a:r>
            <a:r>
              <a:rPr lang="pt-BR" altLang="x-none" i="1" err="1"/>
              <a:t>Classroom</a:t>
            </a:r>
            <a:r>
              <a:rPr lang="pt-BR" altLang="x-none"/>
              <a:t> </a:t>
            </a:r>
            <a:r>
              <a:rPr lang="pt-BR" altLang="x-none" i="1" err="1"/>
              <a:t>Assignment</a:t>
            </a:r>
            <a:r>
              <a:rPr lang="pt-BR" altLang="x-none"/>
              <a:t> </a:t>
            </a:r>
            <a:r>
              <a:rPr lang="pt-BR" altLang="x-none" i="1" err="1"/>
              <a:t>Problem</a:t>
            </a:r>
            <a:r>
              <a:rPr lang="pt-BR" altLang="x-none"/>
              <a:t>)</a:t>
            </a:r>
            <a:endParaRPr lang="pt-BR" altLang="x-none"/>
          </a:p>
        </p:txBody>
      </p:sp>
      <p:sp>
        <p:nvSpPr>
          <p:cNvPr id="58371" name="Text Placeholder 58370"/>
          <p:cNvSpPr>
            <a:spLocks noGrp="1"/>
          </p:cNvSpPr>
          <p:nvPr>
            <p:ph type="body" idx="1"/>
          </p:nvPr>
        </p:nvSpPr>
        <p:spPr>
          <a:xfrm>
            <a:off x="331470" y="1498600"/>
            <a:ext cx="8262938" cy="5192713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x-none" altLang="pt-BR" sz="2400"/>
              <a:t>O </a:t>
            </a:r>
            <a:r>
              <a:rPr lang="x-none" altLang="pt-BR" sz="2400" i="1"/>
              <a:t>PAS</a:t>
            </a:r>
            <a:r>
              <a:rPr lang="pt-BR" altLang="x-none" sz="2400"/>
              <a:t> </a:t>
            </a:r>
            <a:r>
              <a:rPr lang="x-none" altLang="pt-BR" sz="2400"/>
              <a:t>é um problema conhecido pelo objetivo da</a:t>
            </a:r>
            <a:r>
              <a:rPr lang="pt-BR" altLang="x-none" sz="2400"/>
              <a:t> designação de salas para as aulas de uma instituição de ensino</a:t>
            </a:r>
            <a:r>
              <a:rPr lang="x-none" altLang="pt-BR" sz="2400"/>
              <a:t>, sendo o</a:t>
            </a:r>
            <a:r>
              <a:rPr lang="pt-BR" altLang="x-none" sz="2400"/>
              <a:t> horário das aulas previamente conhecido</a:t>
            </a:r>
            <a:endParaRPr lang="pt-BR" altLang="x-none" sz="2400"/>
          </a:p>
          <a:p>
            <a:pPr marL="0" indent="0">
              <a:lnSpc>
                <a:spcPct val="100000"/>
              </a:lnSpc>
              <a:buNone/>
            </a:pPr>
            <a:r>
              <a:rPr lang="x-none" altLang="pt-BR" sz="2400"/>
              <a:t>Trata-se de </a:t>
            </a:r>
            <a:r>
              <a:rPr lang="pt-BR" altLang="x-none" sz="2400"/>
              <a:t>um subproblema do Problema de Programação de Horários (</a:t>
            </a:r>
            <a:r>
              <a:rPr lang="pt-BR" altLang="x-none" sz="2400" i="1" err="1"/>
              <a:t>timetabling</a:t>
            </a:r>
            <a:r>
              <a:rPr lang="pt-BR" altLang="x-none" sz="2400"/>
              <a:t>)</a:t>
            </a:r>
            <a:r>
              <a:rPr lang="x-none" altLang="pt-BR" sz="2400"/>
              <a:t>, que encontra muitas aplicação na montagem de quadros de horários para cinemas, eventos esportivos, shows, etc.</a:t>
            </a:r>
            <a:endParaRPr lang="x-none" altLang="pt-BR" sz="2400"/>
          </a:p>
          <a:p>
            <a:pPr marL="0" indent="0">
              <a:lnSpc>
                <a:spcPct val="100000"/>
              </a:lnSpc>
              <a:buNone/>
            </a:pPr>
            <a:r>
              <a:rPr lang="pt-BR" altLang="x-none" sz="2400"/>
              <a:t>Pode ser tratado de forma isolada ou de forma integrada à programação de horários</a:t>
            </a:r>
            <a:r>
              <a:rPr lang="x-none" altLang="pt-BR" sz="2400"/>
              <a:t>, ou seja, também pode modificar o horário das aulas, se necessário, e conforme um conjunto de restrições estabelecidas</a:t>
            </a:r>
            <a:endParaRPr lang="x-none" altLang="pt-BR" sz="2400"/>
          </a:p>
          <a:p>
            <a:pPr>
              <a:lnSpc>
                <a:spcPct val="100000"/>
              </a:lnSpc>
            </a:pPr>
            <a:endParaRPr lang="pt-BR" altLang="x-none" sz="2400" i="1">
              <a:solidFill>
                <a:srgbClr val="CC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122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198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Title 59393"/>
          <p:cNvSpPr>
            <a:spLocks noGrp="1"/>
          </p:cNvSpPr>
          <p:nvPr>
            <p:ph type="title"/>
          </p:nvPr>
        </p:nvSpPr>
        <p:spPr>
          <a:xfrm>
            <a:off x="438150" y="579755"/>
            <a:ext cx="8272463" cy="700088"/>
          </a:xfrm>
        </p:spPr>
        <p:txBody>
          <a:bodyPr anchor="b"/>
          <a:p>
            <a:pPr algn="l"/>
            <a:r>
              <a:rPr lang="pt-BR" altLang="x-none"/>
              <a:t>Problema de Alocação de Salas</a:t>
            </a:r>
            <a:br>
              <a:rPr lang="pt-BR" altLang="x-none"/>
            </a:br>
            <a:r>
              <a:rPr lang="pt-BR" altLang="x-none"/>
              <a:t>(</a:t>
            </a:r>
            <a:r>
              <a:rPr lang="pt-BR" altLang="x-none" i="1" err="1"/>
              <a:t>Classroom</a:t>
            </a:r>
            <a:r>
              <a:rPr lang="pt-BR" altLang="x-none"/>
              <a:t> </a:t>
            </a:r>
            <a:r>
              <a:rPr lang="pt-BR" altLang="x-none" i="1" err="1"/>
              <a:t>Assignment</a:t>
            </a:r>
            <a:r>
              <a:rPr lang="pt-BR" altLang="x-none"/>
              <a:t> </a:t>
            </a:r>
            <a:r>
              <a:rPr lang="pt-BR" altLang="x-none" i="1" err="1"/>
              <a:t>Problem</a:t>
            </a:r>
            <a:r>
              <a:rPr lang="pt-BR" altLang="x-none"/>
              <a:t>)</a:t>
            </a:r>
            <a:endParaRPr lang="pt-BR" altLang="x-none"/>
          </a:p>
        </p:txBody>
      </p:sp>
      <p:sp>
        <p:nvSpPr>
          <p:cNvPr id="59395" name="Text Placeholder 59394"/>
          <p:cNvSpPr>
            <a:spLocks noGrp="1"/>
          </p:cNvSpPr>
          <p:nvPr>
            <p:ph type="body" idx="1"/>
          </p:nvPr>
        </p:nvSpPr>
        <p:spPr>
          <a:xfrm>
            <a:off x="438150" y="1445260"/>
            <a:ext cx="8262938" cy="5192713"/>
          </a:xfrm>
        </p:spPr>
        <p:txBody>
          <a:bodyPr/>
          <a:p>
            <a:pPr algn="just"/>
            <a:r>
              <a:rPr lang="pt-BR" altLang="x-none" sz="2400"/>
              <a:t>Restrições </a:t>
            </a:r>
            <a:r>
              <a:rPr lang="x-none" altLang="pt-BR" sz="2400"/>
              <a:t>(básicas)</a:t>
            </a:r>
            <a:r>
              <a:rPr lang="pt-BR" altLang="x-none" sz="2400"/>
              <a:t>:</a:t>
            </a:r>
            <a:endParaRPr lang="pt-BR" altLang="x-none" sz="2400"/>
          </a:p>
          <a:p>
            <a:pPr lvl="1" algn="just">
              <a:buFont typeface="Arial" charset="0"/>
              <a:buChar char="•"/>
            </a:pPr>
            <a:r>
              <a:rPr lang="pt-BR" altLang="x-none" sz="2000"/>
              <a:t>Não pode haver sobreposição de turmas;</a:t>
            </a:r>
            <a:endParaRPr lang="pt-BR" altLang="x-none" sz="2000"/>
          </a:p>
          <a:p>
            <a:pPr lvl="1" algn="just">
              <a:buFont typeface="Arial" charset="0"/>
              <a:buChar char="•"/>
            </a:pPr>
            <a:r>
              <a:rPr lang="pt-BR" altLang="x-none" sz="2000"/>
              <a:t>As salas têm que comportar as turmas</a:t>
            </a:r>
            <a:r>
              <a:rPr lang="x-none" altLang="pt-BR" sz="2000"/>
              <a:t>;</a:t>
            </a:r>
            <a:endParaRPr lang="x-none" altLang="pt-BR" sz="2000"/>
          </a:p>
          <a:p>
            <a:pPr lvl="1" algn="just">
              <a:buFont typeface="Arial" charset="0"/>
              <a:buChar char="•"/>
            </a:pPr>
            <a:r>
              <a:rPr lang="x-none" altLang="pt-BR" sz="2000"/>
              <a:t>etc.</a:t>
            </a:r>
            <a:endParaRPr lang="x-none" altLang="pt-BR" sz="2000"/>
          </a:p>
          <a:p>
            <a:pPr algn="just"/>
            <a:r>
              <a:rPr lang="pt-BR" altLang="x-none" sz="2400"/>
              <a:t>Objetivos:</a:t>
            </a:r>
            <a:endParaRPr lang="pt-BR" altLang="x-none" sz="2400"/>
          </a:p>
          <a:p>
            <a:pPr lvl="1" algn="just">
              <a:buFont typeface="Arial" charset="0"/>
              <a:buChar char="•"/>
            </a:pPr>
            <a:r>
              <a:rPr lang="pt-BR" altLang="x-none" sz="2000"/>
              <a:t>Manter as aulas de uma mesma turma em uma mesma sala ao longo da semana;</a:t>
            </a:r>
            <a:endParaRPr lang="pt-BR" altLang="x-none" sz="2000"/>
          </a:p>
          <a:p>
            <a:pPr lvl="1" algn="just">
              <a:buFont typeface="Arial" charset="0"/>
              <a:buChar char="•"/>
            </a:pPr>
            <a:r>
              <a:rPr lang="pt-BR" altLang="x-none" sz="2000"/>
              <a:t>Minimizar o fluxo de alunos mudando de sala após uma aula;</a:t>
            </a:r>
            <a:endParaRPr lang="pt-BR" altLang="x-none" sz="2000">
              <a:latin typeface="Times New Roman" charset="0"/>
            </a:endParaRPr>
          </a:p>
          <a:p>
            <a:pPr lvl="1" algn="just">
              <a:buFont typeface="Arial" charset="0"/>
              <a:buChar char="•"/>
            </a:pPr>
            <a:r>
              <a:rPr lang="pt-BR" altLang="x-none" sz="2000"/>
              <a:t>Sempre que possível, alocar a uma mesma sala </a:t>
            </a:r>
            <a:r>
              <a:rPr lang="x-none" altLang="pt-BR" sz="2000"/>
              <a:t>a </a:t>
            </a:r>
            <a:r>
              <a:rPr lang="pt-BR" altLang="x-none" sz="2000"/>
              <a:t>alunos de um mesmo curso e período</a:t>
            </a:r>
            <a:r>
              <a:rPr lang="x-none" altLang="pt-BR" sz="2000"/>
              <a:t>;</a:t>
            </a:r>
            <a:endParaRPr lang="x-none" altLang="pt-BR" sz="2000"/>
          </a:p>
          <a:p>
            <a:pPr lvl="1" algn="just">
              <a:buFont typeface="Arial" charset="0"/>
              <a:buChar char="•"/>
            </a:pPr>
            <a:r>
              <a:rPr lang="pt-BR" altLang="x-none" sz="2000"/>
              <a:t>etc.</a:t>
            </a:r>
            <a:endParaRPr lang="pt-BR" altLang="x-non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12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51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93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10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177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236" end="3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Title 56321"/>
          <p:cNvSpPr>
            <a:spLocks noGrp="1"/>
          </p:cNvSpPr>
          <p:nvPr>
            <p:ph type="title"/>
          </p:nvPr>
        </p:nvSpPr>
        <p:spPr>
          <a:xfrm>
            <a:off x="438150" y="513080"/>
            <a:ext cx="8272463" cy="700088"/>
          </a:xfrm>
        </p:spPr>
        <p:txBody>
          <a:bodyPr anchor="b"/>
          <a:p>
            <a:pPr algn="l"/>
            <a:r>
              <a:rPr lang="pt-BR" altLang="x-none"/>
              <a:t>Problema de Alocação de Salas</a:t>
            </a:r>
            <a:br>
              <a:rPr lang="pt-BR" altLang="x-none"/>
            </a:br>
            <a:r>
              <a:rPr lang="pt-BR" altLang="x-none"/>
              <a:t>(</a:t>
            </a:r>
            <a:r>
              <a:rPr lang="pt-BR" altLang="x-none" i="1" err="1"/>
              <a:t>Classroom</a:t>
            </a:r>
            <a:r>
              <a:rPr lang="pt-BR" altLang="x-none"/>
              <a:t> </a:t>
            </a:r>
            <a:r>
              <a:rPr lang="pt-BR" altLang="x-none" i="1" err="1"/>
              <a:t>Assignment</a:t>
            </a:r>
            <a:r>
              <a:rPr lang="pt-BR" altLang="x-none"/>
              <a:t> </a:t>
            </a:r>
            <a:r>
              <a:rPr lang="pt-BR" altLang="x-none" i="1" err="1"/>
              <a:t>Problem</a:t>
            </a:r>
            <a:r>
              <a:rPr lang="pt-BR" altLang="x-none"/>
              <a:t>)</a:t>
            </a:r>
            <a:endParaRPr lang="pt-BR" altLang="x-none"/>
          </a:p>
        </p:txBody>
      </p:sp>
      <p:pic>
        <p:nvPicPr>
          <p:cNvPr id="56324" name="Picture 56323" descr="Graphic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" y="1842135"/>
            <a:ext cx="7696200" cy="39227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6325" name="TextBox 56324"/>
          <p:cNvSpPr txBox="1"/>
          <p:nvPr/>
        </p:nvSpPr>
        <p:spPr>
          <a:xfrm>
            <a:off x="1771650" y="5775960"/>
            <a:ext cx="6400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b="1">
                <a:latin typeface="Times New Roman" charset="0"/>
                <a:ea typeface="Arial" charset="0"/>
              </a:rPr>
              <a:t>Movimento de </a:t>
            </a:r>
            <a:r>
              <a:rPr lang="pt-BR" altLang="x-none" b="1" err="1">
                <a:latin typeface="Times New Roman" charset="0"/>
                <a:ea typeface="Arial" charset="0"/>
              </a:rPr>
              <a:t>Realocação</a:t>
            </a:r>
            <a:endParaRPr lang="pt-BR" altLang="x-none" b="1">
              <a:latin typeface="Times New Roman" charset="0"/>
              <a:ea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Title 57345"/>
          <p:cNvSpPr>
            <a:spLocks noGrp="1"/>
          </p:cNvSpPr>
          <p:nvPr>
            <p:ph type="title"/>
          </p:nvPr>
        </p:nvSpPr>
        <p:spPr>
          <a:xfrm>
            <a:off x="438150" y="579755"/>
            <a:ext cx="8272463" cy="700088"/>
          </a:xfrm>
        </p:spPr>
        <p:txBody>
          <a:bodyPr anchor="b"/>
          <a:p>
            <a:pPr algn="l"/>
            <a:r>
              <a:rPr lang="pt-BR" altLang="x-none"/>
              <a:t>Problema de Alocação de Salas</a:t>
            </a:r>
            <a:br>
              <a:rPr lang="pt-BR" altLang="x-none"/>
            </a:br>
            <a:r>
              <a:rPr lang="pt-BR" altLang="x-none"/>
              <a:t>(</a:t>
            </a:r>
            <a:r>
              <a:rPr lang="pt-BR" altLang="x-none" i="1" err="1"/>
              <a:t>Classroom</a:t>
            </a:r>
            <a:r>
              <a:rPr lang="pt-BR" altLang="x-none"/>
              <a:t> </a:t>
            </a:r>
            <a:r>
              <a:rPr lang="pt-BR" altLang="x-none" i="1" err="1"/>
              <a:t>Assignment</a:t>
            </a:r>
            <a:r>
              <a:rPr lang="pt-BR" altLang="x-none"/>
              <a:t> </a:t>
            </a:r>
            <a:r>
              <a:rPr lang="pt-BR" altLang="x-none" i="1" err="1"/>
              <a:t>Problem</a:t>
            </a:r>
            <a:r>
              <a:rPr lang="pt-BR" altLang="x-none"/>
              <a:t>)</a:t>
            </a:r>
            <a:endParaRPr lang="pt-BR" altLang="x-none"/>
          </a:p>
        </p:txBody>
      </p:sp>
      <p:sp>
        <p:nvSpPr>
          <p:cNvPr id="57348" name="TextBox 57347"/>
          <p:cNvSpPr txBox="1"/>
          <p:nvPr/>
        </p:nvSpPr>
        <p:spPr>
          <a:xfrm>
            <a:off x="1558290" y="5758815"/>
            <a:ext cx="6400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b="1">
                <a:latin typeface="Times New Roman" charset="0"/>
                <a:ea typeface="Arial" charset="0"/>
              </a:rPr>
              <a:t>Movimento de Troca</a:t>
            </a:r>
            <a:endParaRPr lang="pt-BR" altLang="x-none" b="1">
              <a:latin typeface="Times New Roman" charset="0"/>
              <a:ea typeface="Arial" charset="0"/>
            </a:endParaRPr>
          </a:p>
        </p:txBody>
      </p:sp>
      <p:pic>
        <p:nvPicPr>
          <p:cNvPr id="57349" name="Picture 57348" descr="Graphic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370" y="1864995"/>
            <a:ext cx="7696200" cy="3810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Title 77825"/>
          <p:cNvSpPr>
            <a:spLocks noGrp="1"/>
          </p:cNvSpPr>
          <p:nvPr>
            <p:ph type="title"/>
          </p:nvPr>
        </p:nvSpPr>
        <p:spPr>
          <a:xfrm>
            <a:off x="438150" y="553085"/>
            <a:ext cx="8272463" cy="700088"/>
          </a:xfrm>
        </p:spPr>
        <p:txBody>
          <a:bodyPr anchor="b"/>
          <a:p>
            <a:pPr algn="l"/>
            <a:r>
              <a:rPr lang="pt-BR" altLang="x-none"/>
              <a:t>Problema de Alocação de Salas</a:t>
            </a:r>
            <a:br>
              <a:rPr lang="pt-BR" altLang="x-none"/>
            </a:br>
            <a:r>
              <a:rPr lang="pt-BR" altLang="x-none"/>
              <a:t>(</a:t>
            </a:r>
            <a:r>
              <a:rPr lang="pt-BR" altLang="x-none" i="1" err="1"/>
              <a:t>Classroom</a:t>
            </a:r>
            <a:r>
              <a:rPr lang="pt-BR" altLang="x-none"/>
              <a:t> </a:t>
            </a:r>
            <a:r>
              <a:rPr lang="pt-BR" altLang="x-none" i="1" err="1"/>
              <a:t>Assignment</a:t>
            </a:r>
            <a:r>
              <a:rPr lang="pt-BR" altLang="x-none"/>
              <a:t> </a:t>
            </a:r>
            <a:r>
              <a:rPr lang="pt-BR" altLang="x-none" i="1" err="1"/>
              <a:t>Problem</a:t>
            </a:r>
            <a:r>
              <a:rPr lang="pt-BR" altLang="x-none"/>
              <a:t>)</a:t>
            </a:r>
            <a:endParaRPr lang="pt-BR" altLang="x-none"/>
          </a:p>
        </p:txBody>
      </p:sp>
      <p:sp>
        <p:nvSpPr>
          <p:cNvPr id="77827" name="Text Placeholder 77826"/>
          <p:cNvSpPr>
            <a:spLocks noGrp="1"/>
          </p:cNvSpPr>
          <p:nvPr>
            <p:ph type="body" idx="1"/>
          </p:nvPr>
        </p:nvSpPr>
        <p:spPr>
          <a:xfrm>
            <a:off x="438785" y="1658620"/>
            <a:ext cx="8263255" cy="3526790"/>
          </a:xfrm>
        </p:spPr>
        <p:txBody>
          <a:bodyPr/>
          <a:p>
            <a:pPr algn="l">
              <a:lnSpc>
                <a:spcPct val="100000"/>
              </a:lnSpc>
              <a:buNone/>
            </a:pPr>
            <a:r>
              <a:rPr lang="pt-BR" altLang="x-none" sz="2400"/>
              <a:t>Algumas possíveis estruturas de vizinhança:</a:t>
            </a:r>
            <a:endParaRPr lang="pt-BR" altLang="x-none" sz="2400"/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pt-BR" altLang="x-none">
                <a:sym typeface="Symbol" pitchFamily="18" charset="2"/>
              </a:rPr>
              <a:t>N</a:t>
            </a:r>
            <a:r>
              <a:rPr lang="pt-BR" altLang="x-none" baseline="36000">
                <a:sym typeface="Symbol" pitchFamily="18" charset="2"/>
              </a:rPr>
              <a:t>1</a:t>
            </a:r>
            <a:r>
              <a:rPr lang="pt-BR" altLang="x-none">
                <a:sym typeface="Symbol" pitchFamily="18" charset="2"/>
              </a:rPr>
              <a:t>(</a:t>
            </a:r>
            <a:r>
              <a:rPr lang="pt-BR" altLang="x-none" i="1">
                <a:sym typeface="Symbol" pitchFamily="18" charset="2"/>
              </a:rPr>
              <a:t>s</a:t>
            </a:r>
            <a:r>
              <a:rPr lang="pt-BR" altLang="x-none">
                <a:sym typeface="Symbol" pitchFamily="18" charset="2"/>
              </a:rPr>
              <a:t>) = {</a:t>
            </a:r>
            <a:r>
              <a:rPr lang="pt-BR" altLang="x-none" i="1">
                <a:sym typeface="Symbol" pitchFamily="18" charset="2"/>
              </a:rPr>
              <a:t>s’</a:t>
            </a:r>
            <a:r>
              <a:rPr lang="pt-BR" altLang="x-none">
                <a:sym typeface="Symbol" pitchFamily="18" charset="2"/>
              </a:rPr>
              <a:t> | </a:t>
            </a:r>
            <a:r>
              <a:rPr lang="pt-BR" altLang="x-none" i="1"/>
              <a:t>s’</a:t>
            </a:r>
            <a:r>
              <a:rPr lang="pt-BR" altLang="x-none"/>
              <a:t> </a:t>
            </a:r>
            <a:r>
              <a:rPr lang="pt-BR" altLang="x-none">
                <a:sym typeface="Symbol" pitchFamily="18" charset="2"/>
              </a:rPr>
              <a:t> </a:t>
            </a:r>
            <a:r>
              <a:rPr lang="pt-BR" altLang="x-none" i="1"/>
              <a:t>s</a:t>
            </a:r>
            <a:r>
              <a:rPr lang="pt-BR" altLang="x-none">
                <a:sym typeface="Symbol" pitchFamily="18" charset="2"/>
              </a:rPr>
              <a:t>  </a:t>
            </a:r>
            <a:r>
              <a:rPr lang="pt-BR" altLang="x-none" i="1">
                <a:sym typeface="Symbol" pitchFamily="18" charset="2"/>
              </a:rPr>
              <a:t>movimento de</a:t>
            </a:r>
            <a:r>
              <a:rPr lang="pt-BR" altLang="x-none" i="1">
                <a:solidFill>
                  <a:srgbClr val="CC0000"/>
                </a:solidFill>
                <a:sym typeface="Symbol" pitchFamily="18" charset="2"/>
              </a:rPr>
              <a:t> realocação</a:t>
            </a:r>
            <a:r>
              <a:rPr lang="pt-BR" altLang="x-none">
                <a:sym typeface="Symbol" pitchFamily="18" charset="2"/>
              </a:rPr>
              <a:t>}</a:t>
            </a:r>
            <a:endParaRPr lang="pt-BR" altLang="x-none">
              <a:sym typeface="Symbol" pitchFamily="18" charset="2"/>
            </a:endParaRP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pt-BR" altLang="x-none">
                <a:sym typeface="Symbol" pitchFamily="18" charset="2"/>
              </a:rPr>
              <a:t>N</a:t>
            </a:r>
            <a:r>
              <a:rPr lang="pt-BR" altLang="x-none" baseline="36000">
                <a:sym typeface="Symbol" pitchFamily="18" charset="2"/>
              </a:rPr>
              <a:t>2</a:t>
            </a:r>
            <a:r>
              <a:rPr lang="pt-BR" altLang="x-none">
                <a:sym typeface="Symbol" pitchFamily="18" charset="2"/>
              </a:rPr>
              <a:t>(</a:t>
            </a:r>
            <a:r>
              <a:rPr lang="pt-BR" altLang="x-none" i="1">
                <a:sym typeface="Symbol" pitchFamily="18" charset="2"/>
              </a:rPr>
              <a:t>s</a:t>
            </a:r>
            <a:r>
              <a:rPr lang="pt-BR" altLang="x-none">
                <a:sym typeface="Symbol" pitchFamily="18" charset="2"/>
              </a:rPr>
              <a:t>) = {</a:t>
            </a:r>
            <a:r>
              <a:rPr lang="pt-BR" altLang="x-none" i="1">
                <a:sym typeface="Symbol" pitchFamily="18" charset="2"/>
              </a:rPr>
              <a:t>s’</a:t>
            </a:r>
            <a:r>
              <a:rPr lang="pt-BR" altLang="x-none">
                <a:sym typeface="Symbol" pitchFamily="18" charset="2"/>
              </a:rPr>
              <a:t> | </a:t>
            </a:r>
            <a:r>
              <a:rPr lang="pt-BR" altLang="x-none" i="1"/>
              <a:t>s’</a:t>
            </a:r>
            <a:r>
              <a:rPr lang="pt-BR" altLang="x-none"/>
              <a:t> </a:t>
            </a:r>
            <a:r>
              <a:rPr lang="pt-BR" altLang="x-none">
                <a:sym typeface="Symbol" pitchFamily="18" charset="2"/>
              </a:rPr>
              <a:t> </a:t>
            </a:r>
            <a:r>
              <a:rPr lang="pt-BR" altLang="x-none" i="1"/>
              <a:t>s</a:t>
            </a:r>
            <a:r>
              <a:rPr lang="pt-BR" altLang="x-none">
                <a:sym typeface="Symbol" pitchFamily="18" charset="2"/>
              </a:rPr>
              <a:t>  </a:t>
            </a:r>
            <a:r>
              <a:rPr lang="pt-BR" altLang="x-none" i="1">
                <a:sym typeface="Symbol" pitchFamily="18" charset="2"/>
              </a:rPr>
              <a:t>movimento de</a:t>
            </a:r>
            <a:r>
              <a:rPr lang="pt-BR" altLang="x-none" i="1">
                <a:solidFill>
                  <a:srgbClr val="CC0000"/>
                </a:solidFill>
                <a:sym typeface="Symbol" pitchFamily="18" charset="2"/>
              </a:rPr>
              <a:t> troca</a:t>
            </a:r>
            <a:r>
              <a:rPr lang="pt-BR" altLang="x-none">
                <a:sym typeface="Symbol" pitchFamily="18" charset="2"/>
              </a:rPr>
              <a:t>}</a:t>
            </a:r>
            <a:endParaRPr lang="pt-BR" altLang="x-none">
              <a:sym typeface="Symbol" pitchFamily="18" charset="2"/>
            </a:endParaRPr>
          </a:p>
          <a:p>
            <a:pPr algn="l">
              <a:lnSpc>
                <a:spcPct val="100000"/>
              </a:lnSpc>
              <a:buFont typeface="Arial" charset="0"/>
              <a:buChar char="•"/>
            </a:pPr>
            <a:r>
              <a:rPr lang="pt-BR" altLang="x-none">
                <a:sym typeface="Symbol" pitchFamily="18" charset="2"/>
              </a:rPr>
              <a:t>N(</a:t>
            </a:r>
            <a:r>
              <a:rPr lang="pt-BR" altLang="x-none" i="1">
                <a:sym typeface="Symbol" pitchFamily="18" charset="2"/>
              </a:rPr>
              <a:t>s</a:t>
            </a:r>
            <a:r>
              <a:rPr lang="pt-BR" altLang="x-none">
                <a:sym typeface="Symbol" pitchFamily="18" charset="2"/>
              </a:rPr>
              <a:t>)  = {</a:t>
            </a:r>
            <a:r>
              <a:rPr lang="pt-BR" altLang="x-none" i="1">
                <a:sym typeface="Symbol" pitchFamily="18" charset="2"/>
              </a:rPr>
              <a:t>s’</a:t>
            </a:r>
            <a:r>
              <a:rPr lang="pt-BR" altLang="x-none">
                <a:sym typeface="Symbol" pitchFamily="18" charset="2"/>
              </a:rPr>
              <a:t> | </a:t>
            </a:r>
            <a:r>
              <a:rPr lang="pt-BR" altLang="x-none" i="1"/>
              <a:t>s’</a:t>
            </a:r>
            <a:r>
              <a:rPr lang="pt-BR" altLang="x-none"/>
              <a:t> </a:t>
            </a:r>
            <a:r>
              <a:rPr lang="pt-BR" altLang="x-none">
                <a:sym typeface="Symbol" pitchFamily="18" charset="2"/>
              </a:rPr>
              <a:t> </a:t>
            </a:r>
            <a:r>
              <a:rPr lang="pt-BR" altLang="x-none" i="1"/>
              <a:t>s</a:t>
            </a:r>
            <a:r>
              <a:rPr lang="pt-BR" altLang="x-none">
                <a:sym typeface="Symbol" pitchFamily="18" charset="2"/>
              </a:rPr>
              <a:t>  </a:t>
            </a:r>
            <a:r>
              <a:rPr lang="pt-BR" altLang="x-none" i="1" err="1">
                <a:sym typeface="Symbol" pitchFamily="18" charset="2"/>
              </a:rPr>
              <a:t>mov</a:t>
            </a:r>
            <a:r>
              <a:rPr lang="pt-BR" altLang="x-none" i="1">
                <a:sym typeface="Symbol" pitchFamily="18" charset="2"/>
              </a:rPr>
              <a:t>. de</a:t>
            </a:r>
            <a:r>
              <a:rPr lang="pt-BR" altLang="x-none" i="1">
                <a:solidFill>
                  <a:srgbClr val="CC0000"/>
                </a:solidFill>
                <a:sym typeface="Symbol" pitchFamily="18" charset="2"/>
              </a:rPr>
              <a:t> realocação </a:t>
            </a:r>
            <a:r>
              <a:rPr lang="pt-BR" altLang="x-none" i="1">
                <a:sym typeface="Symbol" pitchFamily="18" charset="2"/>
              </a:rPr>
              <a:t>ou</a:t>
            </a:r>
            <a:r>
              <a:rPr lang="pt-BR" altLang="x-none" i="1">
                <a:solidFill>
                  <a:srgbClr val="CC0000"/>
                </a:solidFill>
                <a:sym typeface="Symbol" pitchFamily="18" charset="2"/>
              </a:rPr>
              <a:t> troca</a:t>
            </a:r>
            <a:r>
              <a:rPr lang="pt-BR" altLang="x-none">
                <a:sym typeface="Symbol" pitchFamily="18" charset="2"/>
              </a:rPr>
              <a:t>}</a:t>
            </a:r>
            <a:endParaRPr lang="pt-BR" altLang="x-none">
              <a:sym typeface="Symbol" pitchFamily="18" charset="2"/>
            </a:endParaRPr>
          </a:p>
          <a:p>
            <a:endParaRPr lang="pt-BR" altLang="x-none" sz="3200">
              <a:sym typeface="Symbol" pitchFamily="18" charset="2"/>
            </a:endParaRPr>
          </a:p>
          <a:p>
            <a:endParaRPr lang="pt-BR" altLang="x-none" sz="320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itle 41985"/>
          <p:cNvSpPr>
            <a:spLocks noGrp="1"/>
          </p:cNvSpPr>
          <p:nvPr>
            <p:ph type="title"/>
          </p:nvPr>
        </p:nvSpPr>
        <p:spPr>
          <a:xfrm>
            <a:off x="438150" y="566420"/>
            <a:ext cx="8272463" cy="700088"/>
          </a:xfrm>
        </p:spPr>
        <p:txBody>
          <a:bodyPr anchor="b"/>
          <a:p>
            <a:pPr algn="l"/>
            <a:r>
              <a:rPr lang="pt-BR" altLang="x-none"/>
              <a:t>Busca Tabu</a:t>
            </a:r>
            <a:br>
              <a:rPr lang="pt-BR" altLang="x-none"/>
            </a:br>
            <a:r>
              <a:rPr lang="pt-BR" altLang="x-none" sz="2800"/>
              <a:t>Fred </a:t>
            </a:r>
            <a:r>
              <a:rPr lang="pt-BR" altLang="x-none" sz="2800" err="1"/>
              <a:t>Glover</a:t>
            </a:r>
            <a:r>
              <a:rPr lang="pt-BR" altLang="x-none" sz="2800"/>
              <a:t> &amp; </a:t>
            </a:r>
            <a:r>
              <a:rPr lang="x-none" altLang="pt-BR" sz="2800"/>
              <a:t>Manuel Laguna</a:t>
            </a:r>
            <a:r>
              <a:rPr lang="pt-BR" altLang="x-none" sz="2800"/>
              <a:t> (1986)</a:t>
            </a:r>
            <a:endParaRPr lang="pt-BR" altLang="x-none" sz="2800"/>
          </a:p>
        </p:txBody>
      </p:sp>
      <p:grpSp>
        <p:nvGrpSpPr>
          <p:cNvPr id="41995" name="Group 41994"/>
          <p:cNvGrpSpPr/>
          <p:nvPr/>
        </p:nvGrpSpPr>
        <p:grpSpPr>
          <a:xfrm>
            <a:off x="2197100" y="2895600"/>
            <a:ext cx="5118100" cy="3033713"/>
            <a:chOff x="1797" y="2679"/>
            <a:chExt cx="8060" cy="4779"/>
          </a:xfrm>
        </p:grpSpPr>
        <p:sp>
          <p:nvSpPr>
            <p:cNvPr id="41996" name="Straight Connector 41995"/>
            <p:cNvSpPr/>
            <p:nvPr/>
          </p:nvSpPr>
          <p:spPr>
            <a:xfrm flipV="1">
              <a:off x="2447" y="2679"/>
              <a:ext cx="0" cy="47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1997" name="Freeform 41996"/>
            <p:cNvSpPr/>
            <p:nvPr/>
          </p:nvSpPr>
          <p:spPr>
            <a:xfrm>
              <a:off x="2967" y="3564"/>
              <a:ext cx="6033" cy="2936"/>
            </a:xfrm>
            <a:custGeom>
              <a:avLst/>
              <a:gdLst/>
              <a:ahLst/>
              <a:cxnLst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41998" name="Straight Connector 41997"/>
            <p:cNvSpPr/>
            <p:nvPr/>
          </p:nvSpPr>
          <p:spPr>
            <a:xfrm>
              <a:off x="1797" y="6927"/>
              <a:ext cx="806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77827" name="Text Placeholder 77826"/>
          <p:cNvSpPr>
            <a:spLocks noGrp="1"/>
          </p:cNvSpPr>
          <p:nvPr>
            <p:ph type="body" idx="1"/>
          </p:nvPr>
        </p:nvSpPr>
        <p:spPr>
          <a:xfrm>
            <a:off x="439420" y="1671955"/>
            <a:ext cx="8263255" cy="1113790"/>
          </a:xfrm>
        </p:spPr>
        <p:txBody>
          <a:bodyPr/>
          <a:p>
            <a:pPr marL="15875" indent="0" algn="l">
              <a:lnSpc>
                <a:spcPct val="100000"/>
              </a:lnSpc>
              <a:buNone/>
            </a:pPr>
            <a:r>
              <a:rPr lang="x-none" altLang="pt-BR" sz="2400"/>
              <a:t>Considere o espaço de estados a seguir, para um   problema de minimização. Como obter o ótimo global?</a:t>
            </a:r>
            <a:endParaRPr lang="x-none" altLang="pt-BR" sz="2400">
              <a:sym typeface="Symbol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A000120140530A89PPBG</Template>
  <TotalTime>0</TotalTime>
  <Words>9018</Words>
  <Application>Kingsoft Office WPP</Application>
  <PresentationFormat>On-screen Show (4:3)</PresentationFormat>
  <Paragraphs>472</Paragraphs>
  <Slides>34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12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A000120140530A89PPBG</vt:lpstr>
      <vt:lpstr>1_A000120140530A89PPBG</vt:lpstr>
      <vt:lpstr>2_A000120140530A89PPBG</vt:lpstr>
      <vt:lpstr>3_A000120140530A89PPBG</vt:lpstr>
      <vt:lpstr>4_A000120140530A89PPBG</vt:lpstr>
      <vt:lpstr>5_A000120140530A89PPBG</vt:lpstr>
      <vt:lpstr>6_A000120140530A89PPBG</vt:lpstr>
      <vt:lpstr>7_A000120140530A89PPBG</vt:lpstr>
      <vt:lpstr>8_A000120140530A89PPBG</vt:lpstr>
      <vt:lpstr>9_A000120140530A89PPBG</vt:lpstr>
      <vt:lpstr>10_A000120140530A89PPBG</vt:lpstr>
      <vt:lpstr>11_A000120140530A89PPBG</vt:lpstr>
      <vt:lpstr>Busca Tabu</vt:lpstr>
      <vt:lpstr>Metaheurísticas</vt:lpstr>
      <vt:lpstr>Metaheurísticas</vt:lpstr>
      <vt:lpstr>Problema de Alocação de Salas (Classroom Assignment Problem)</vt:lpstr>
      <vt:lpstr>Problema de Alocação de Salas (Classroom Assignment Problem)</vt:lpstr>
      <vt:lpstr>Problema de Alocação de Salas (Classroom Assignment Problem)</vt:lpstr>
      <vt:lpstr>Problema de Alocação de Salas (Classroom Assignment Problem)</vt:lpstr>
      <vt:lpstr>Problema de Alocação de Salas (Classroom Assignment Problem)</vt:lpstr>
      <vt:lpstr>Busca Tabu Fred Glover &amp; Manuel Laguna (1986)</vt:lpstr>
      <vt:lpstr>1ª ideia: Utilizar uma heurística de descida</vt:lpstr>
      <vt:lpstr>1ª ideia: Utilizar uma heurística de descida</vt:lpstr>
      <vt:lpstr>1ª ideia: Utilizar uma heurística de descida</vt:lpstr>
      <vt:lpstr>2ª ideia: Mover para o melhor vizinho</vt:lpstr>
      <vt:lpstr>2ª ideia: Mover para o melhor vizinho</vt:lpstr>
      <vt:lpstr>3ª ideia: Criar uma lista tabu</vt:lpstr>
      <vt:lpstr>3ª ideia: Criar uma lista tabu</vt:lpstr>
      <vt:lpstr>Problemas com uma Lista Tabu de soluções:</vt:lpstr>
      <vt:lpstr>Exemplo de que uma Lista Tabu de movimentos pode ser restritiva</vt:lpstr>
      <vt:lpstr>Exemplo de que uma Lista Tabu de movimentos pode ser restritiva</vt:lpstr>
      <vt:lpstr>4ª ideia: Critério de Aspiração</vt:lpstr>
      <vt:lpstr>Procedimento Busca Tabu</vt:lpstr>
      <vt:lpstr>Adaptações do uso de Listas Tabu</vt:lpstr>
      <vt:lpstr>Busca Tabu aplicada ao Problema da Mochila 0-1</vt:lpstr>
      <vt:lpstr>Busca Tabu aplicada ao Problema da Mochila 0-1</vt:lpstr>
      <vt:lpstr>Busca Tabu aplicada ao Problema da Mochila 0-1</vt:lpstr>
      <vt:lpstr>Busca Tabu aplicada ao Problema da Mochila 0-1</vt:lpstr>
      <vt:lpstr>Busca Tabu aplicada ao Problema da Mochila 0-1</vt:lpstr>
      <vt:lpstr>Busca Tabu aplicada ao Problema da Mochila 0-1</vt:lpstr>
      <vt:lpstr>Busca Tabu aplicada ao Problema da Mochila 0-1</vt:lpstr>
      <vt:lpstr>Busca Tabu aplicada ao Problema da Mochila 0-1</vt:lpstr>
      <vt:lpstr>Escala de motoristas e cobradores (Bus Crew Scheduling)</vt:lpstr>
      <vt:lpstr>Escala de motoristas e cobradores (Bus Crew Scheduling)</vt:lpstr>
      <vt:lpstr>Movimento de realocação</vt:lpstr>
      <vt:lpstr>Movimento de troca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marcos</cp:lastModifiedBy>
  <cp:revision>117</cp:revision>
  <dcterms:created xsi:type="dcterms:W3CDTF">2017-09-19T12:59:38Z</dcterms:created>
  <dcterms:modified xsi:type="dcterms:W3CDTF">2017-09-19T12:59:38Z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̳_A000120140530A89PPBG</vt:lpwstr>
  </property>
  <property fmtid="{D5CDD505-2E9C-101B-9397-08002B2CF9AE}" pid="4" name="关键字">
    <vt:lpwstr>  4:3  ɫ  װ  V1 ɫ</vt:lpwstr>
  </property>
  <property fmtid="{D5CDD505-2E9C-101B-9397-08002B2CF9AE}" pid="5" name="KSOProductBuildVer">
    <vt:lpwstr>1046-10.1.0.5707</vt:lpwstr>
  </property>
</Properties>
</file>