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3"/>
    <p:sldId id="291" r:id="rId4"/>
    <p:sldId id="292" r:id="rId5"/>
    <p:sldId id="293" r:id="rId6"/>
    <p:sldId id="284" r:id="rId7"/>
    <p:sldId id="343" r:id="rId8"/>
    <p:sldId id="345" r:id="rId9"/>
    <p:sldId id="348" r:id="rId10"/>
    <p:sldId id="347" r:id="rId11"/>
    <p:sldId id="346" r:id="rId12"/>
    <p:sldId id="285" r:id="rId13"/>
    <p:sldId id="288" r:id="rId14"/>
    <p:sldId id="289" r:id="rId15"/>
    <p:sldId id="290" r:id="rId16"/>
    <p:sldId id="294" r:id="rId17"/>
    <p:sldId id="295" r:id="rId18"/>
    <p:sldId id="287" r:id="rId19"/>
    <p:sldId id="257" r:id="rId20"/>
    <p:sldId id="259" r:id="rId21"/>
    <p:sldId id="260" r:id="rId22"/>
    <p:sldId id="261" r:id="rId23"/>
    <p:sldId id="263" r:id="rId24"/>
    <p:sldId id="264" r:id="rId25"/>
    <p:sldId id="265" r:id="rId26"/>
    <p:sldId id="267" r:id="rId27"/>
    <p:sldId id="296" r:id="rId28"/>
    <p:sldId id="266" r:id="rId29"/>
    <p:sldId id="262" r:id="rId30"/>
    <p:sldId id="268" r:id="rId31"/>
    <p:sldId id="271" r:id="rId32"/>
    <p:sldId id="273" r:id="rId33"/>
    <p:sldId id="274" r:id="rId34"/>
    <p:sldId id="275" r:id="rId35"/>
    <p:sldId id="276" r:id="rId36"/>
    <p:sldId id="277" r:id="rId37"/>
    <p:sldId id="278" r:id="rId38"/>
    <p:sldId id="279" r:id="rId39"/>
    <p:sldId id="297" r:id="rId40"/>
    <p:sldId id="298" r:id="rId41"/>
    <p:sldId id="307" r:id="rId42"/>
    <p:sldId id="308" r:id="rId43"/>
    <p:sldId id="301" r:id="rId44"/>
    <p:sldId id="309" r:id="rId45"/>
    <p:sldId id="310" r:id="rId46"/>
    <p:sldId id="311" r:id="rId47"/>
    <p:sldId id="312" r:id="rId48"/>
    <p:sldId id="313" r:id="rId49"/>
    <p:sldId id="314" r:id="rId50"/>
    <p:sldId id="315" r:id="rId51"/>
    <p:sldId id="302" r:id="rId52"/>
    <p:sldId id="303" r:id="rId53"/>
    <p:sldId id="304" r:id="rId54"/>
    <p:sldId id="258" r:id="rId55"/>
    <p:sldId id="280" r:id="rId56"/>
    <p:sldId id="281" r:id="rId57"/>
    <p:sldId id="283" r:id="rId58"/>
    <p:sldId id="282" r:id="rId5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ä¸­åº¦æ ·å¼ 2 - å¼ºè°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12" autoAdjust="0"/>
    <p:restoredTop sz="94660"/>
  </p:normalViewPr>
  <p:slideViewPr>
    <p:cSldViewPr>
      <p:cViewPr>
        <p:scale>
          <a:sx n="66" d="100"/>
          <a:sy n="66" d="100"/>
        </p:scale>
        <p:origin x="-171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2" Type="http://schemas.openxmlformats.org/officeDocument/2006/relationships/tableStyles" Target="tableStyles.xml"/><Relationship Id="rId61" Type="http://schemas.openxmlformats.org/officeDocument/2006/relationships/viewProps" Target="viewProps.xml"/><Relationship Id="rId60" Type="http://schemas.openxmlformats.org/officeDocument/2006/relationships/presProps" Target="presProps.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hasCustomPrompt="1"/>
          </p:nvPr>
        </p:nvSpPr>
        <p:spPr>
          <a:xfrm>
            <a:off x="2286000" y="3124200"/>
            <a:ext cx="6172200" cy="1894362"/>
          </a:xfrm>
        </p:spPr>
        <p:txBody>
          <a:bodyPr/>
          <a:lstStyle>
            <a:lvl1pPr>
              <a:defRPr b="1"/>
            </a:lvl1pPr>
          </a:lstStyle>
          <a:p>
            <a:r>
              <a:rPr kumimoji="0" lang="pt-BR" smtClean="0"/>
              <a:t>Clique para editar o título mestre</a:t>
            </a:r>
            <a:endParaRPr kumimoji="0" lang="en-US"/>
          </a:p>
        </p:txBody>
      </p:sp>
      <p:sp>
        <p:nvSpPr>
          <p:cNvPr id="9" name="Subtítulo 8"/>
          <p:cNvSpPr>
            <a:spLocks noGrp="1"/>
          </p:cNvSpPr>
          <p:nvPr>
            <p:ph type="subTitle" idx="1" hasCustomPrompt="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F01A29EC-9946-4C90-91E5-41CED9F110F3}" type="datetimeFigureOut">
              <a:rPr lang="pt-BR" smtClean="0"/>
            </a:fld>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C33188EC-5FB6-4C31-A9AC-4F109FE00326}" type="slidenum">
              <a:rPr lang="pt-BR" smtClean="0"/>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kumimoji="0" lang="pt-BR" smtClean="0"/>
              <a:t>Clique para editar o título mestre</a:t>
            </a:r>
            <a:endParaRPr kumimoji="0" lang="en-US"/>
          </a:p>
        </p:txBody>
      </p:sp>
      <p:sp>
        <p:nvSpPr>
          <p:cNvPr id="3" name="Espaço Reservado para Texto Vertical 2"/>
          <p:cNvSpPr>
            <a:spLocks noGrp="1"/>
          </p:cNvSpPr>
          <p:nvPr>
            <p:ph type="body" orient="vert" idx="1" hasCustomPrompt="1"/>
          </p:nvPr>
        </p:nvSpPr>
        <p:spPr/>
        <p:txBody>
          <a:bodyPr vert="eaVert"/>
          <a:lstStyle/>
          <a:p>
            <a:pPr lvl="0" eaLnBrk="1" latinLnBrk="0" hangingPunct="1"/>
            <a:r>
              <a:rPr lang="pt-BR" smtClean="0"/>
              <a:t>Clique para editar o texto mestre</a:t>
            </a:r>
            <a:endParaRPr lang="pt-BR" smtClean="0"/>
          </a:p>
          <a:p>
            <a:pPr lvl="1" eaLnBrk="1" latinLnBrk="0" hangingPunct="1"/>
            <a:r>
              <a:rPr lang="pt-BR" smtClean="0"/>
              <a:t>Segundo nível</a:t>
            </a:r>
            <a:endParaRPr lang="pt-BR" smtClean="0"/>
          </a:p>
          <a:p>
            <a:pPr lvl="2" eaLnBrk="1" latinLnBrk="0" hangingPunct="1"/>
            <a:r>
              <a:rPr lang="pt-BR" smtClean="0"/>
              <a:t>Terceiro nível</a:t>
            </a:r>
            <a:endParaRPr lang="pt-BR" smtClean="0"/>
          </a:p>
          <a:p>
            <a:pPr lvl="3" eaLnBrk="1" latinLnBrk="0" hangingPunct="1"/>
            <a:r>
              <a:rPr lang="pt-BR" smtClean="0"/>
              <a:t>Quarto nível</a:t>
            </a:r>
            <a:endParaRPr lang="pt-BR" smtClean="0"/>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F01A29EC-9946-4C90-91E5-41CED9F110F3}" type="datetimeFigureOut">
              <a:rPr lang="pt-BR" smtClean="0"/>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33188EC-5FB6-4C31-A9AC-4F109FE00326}" type="slidenum">
              <a:rPr lang="pt-BR" smtClean="0"/>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hasCustomPrompt="1"/>
          </p:nvPr>
        </p:nvSpPr>
        <p:spPr>
          <a:xfrm>
            <a:off x="6629400" y="274639"/>
            <a:ext cx="1676400" cy="5851525"/>
          </a:xfrm>
        </p:spPr>
        <p:txBody>
          <a:bodyPr vert="eaVert"/>
          <a:lstStyle/>
          <a:p>
            <a:r>
              <a:rPr kumimoji="0" lang="pt-BR" smtClean="0"/>
              <a:t>Clique para editar o título mestre</a:t>
            </a:r>
            <a:endParaRPr kumimoji="0" lang="en-US"/>
          </a:p>
        </p:txBody>
      </p:sp>
      <p:sp>
        <p:nvSpPr>
          <p:cNvPr id="3" name="Espaço Reservado para Texto Vertical 2"/>
          <p:cNvSpPr>
            <a:spLocks noGrp="1"/>
          </p:cNvSpPr>
          <p:nvPr>
            <p:ph type="body" orient="vert" idx="1" hasCustomPrompt="1"/>
          </p:nvPr>
        </p:nvSpPr>
        <p:spPr>
          <a:xfrm>
            <a:off x="457200" y="274638"/>
            <a:ext cx="6019800" cy="5851525"/>
          </a:xfrm>
        </p:spPr>
        <p:txBody>
          <a:bodyPr vert="eaVert"/>
          <a:lstStyle/>
          <a:p>
            <a:pPr lvl="0" eaLnBrk="1" latinLnBrk="0" hangingPunct="1"/>
            <a:r>
              <a:rPr lang="pt-BR" smtClean="0"/>
              <a:t>Clique para editar o texto mestre</a:t>
            </a:r>
            <a:endParaRPr lang="pt-BR" smtClean="0"/>
          </a:p>
          <a:p>
            <a:pPr lvl="1" eaLnBrk="1" latinLnBrk="0" hangingPunct="1"/>
            <a:r>
              <a:rPr lang="pt-BR" smtClean="0"/>
              <a:t>Segundo nível</a:t>
            </a:r>
            <a:endParaRPr lang="pt-BR" smtClean="0"/>
          </a:p>
          <a:p>
            <a:pPr lvl="2" eaLnBrk="1" latinLnBrk="0" hangingPunct="1"/>
            <a:r>
              <a:rPr lang="pt-BR" smtClean="0"/>
              <a:t>Terceiro nível</a:t>
            </a:r>
            <a:endParaRPr lang="pt-BR" smtClean="0"/>
          </a:p>
          <a:p>
            <a:pPr lvl="3" eaLnBrk="1" latinLnBrk="0" hangingPunct="1"/>
            <a:r>
              <a:rPr lang="pt-BR" smtClean="0"/>
              <a:t>Quarto nível</a:t>
            </a:r>
            <a:endParaRPr lang="pt-BR" smtClean="0"/>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F01A29EC-9946-4C90-91E5-41CED9F110F3}" type="datetimeFigureOut">
              <a:rPr lang="pt-BR" smtClean="0"/>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33188EC-5FB6-4C31-A9AC-4F109FE00326}" type="slidenum">
              <a:rPr lang="pt-BR" smtClean="0"/>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kumimoji="0" lang="pt-BR" smtClean="0"/>
              <a:t>Clique para editar o título mestre</a:t>
            </a:r>
            <a:endParaRPr kumimoji="0" lang="en-US"/>
          </a:p>
        </p:txBody>
      </p:sp>
      <p:sp>
        <p:nvSpPr>
          <p:cNvPr id="8" name="Espaço Reservado para Conteúdo 7"/>
          <p:cNvSpPr>
            <a:spLocks noGrp="1"/>
          </p:cNvSpPr>
          <p:nvPr>
            <p:ph sz="quarter" idx="1" hasCustomPrompt="1"/>
          </p:nvPr>
        </p:nvSpPr>
        <p:spPr>
          <a:xfrm>
            <a:off x="457200" y="1600200"/>
            <a:ext cx="7467600" cy="4873752"/>
          </a:xfrm>
        </p:spPr>
        <p:txBody>
          <a:bodyPr/>
          <a:lstStyle>
            <a:lvl4pPr algn="just">
              <a:defRPr/>
            </a:lvl4pPr>
          </a:lstStyle>
          <a:p>
            <a:pPr lvl="0" eaLnBrk="1" latinLnBrk="0" hangingPunct="1"/>
            <a:r>
              <a:rPr lang="pt-BR" dirty="0" smtClean="0"/>
              <a:t>Clique para editar o texto mestre</a:t>
            </a:r>
            <a:endParaRPr lang="pt-BR" dirty="0" smtClean="0"/>
          </a:p>
          <a:p>
            <a:pPr lvl="1" eaLnBrk="1" latinLnBrk="0" hangingPunct="1"/>
            <a:r>
              <a:rPr lang="pt-BR" dirty="0" smtClean="0"/>
              <a:t>Segundo nível</a:t>
            </a:r>
            <a:endParaRPr lang="pt-BR" dirty="0" smtClean="0"/>
          </a:p>
          <a:p>
            <a:pPr lvl="2" eaLnBrk="1" latinLnBrk="0" hangingPunct="1"/>
            <a:r>
              <a:rPr lang="pt-BR" dirty="0" smtClean="0"/>
              <a:t>Terceiro nível</a:t>
            </a:r>
            <a:endParaRPr lang="pt-BR" dirty="0" smtClean="0"/>
          </a:p>
          <a:p>
            <a:pPr lvl="3" eaLnBrk="1" latinLnBrk="0" hangingPunct="1"/>
            <a:r>
              <a:rPr lang="pt-BR" dirty="0" smtClean="0"/>
              <a:t>Quarto nível</a:t>
            </a:r>
            <a:endParaRPr lang="pt-BR" dirty="0" smtClean="0"/>
          </a:p>
          <a:p>
            <a:pPr lvl="4" eaLnBrk="1" latinLnBrk="0" hangingPunct="1"/>
            <a:r>
              <a:rPr lang="pt-BR" dirty="0" smtClean="0"/>
              <a:t>Quinto nível</a:t>
            </a:r>
            <a:endParaRPr kumimoji="0" lang="en-US" dirty="0"/>
          </a:p>
        </p:txBody>
      </p:sp>
      <p:sp>
        <p:nvSpPr>
          <p:cNvPr id="7" name="Espaço Reservado para Data 6"/>
          <p:cNvSpPr>
            <a:spLocks noGrp="1"/>
          </p:cNvSpPr>
          <p:nvPr>
            <p:ph type="dt" sz="half" idx="14"/>
          </p:nvPr>
        </p:nvSpPr>
        <p:spPr/>
        <p:txBody>
          <a:bodyPr rtlCol="0"/>
          <a:lstStyle/>
          <a:p>
            <a:fld id="{F01A29EC-9946-4C90-91E5-41CED9F110F3}" type="datetimeFigureOut">
              <a:rPr lang="pt-BR" smtClean="0"/>
            </a:fld>
            <a:endParaRPr lang="pt-BR"/>
          </a:p>
        </p:txBody>
      </p:sp>
      <p:sp>
        <p:nvSpPr>
          <p:cNvPr id="9" name="Espaço Reservado para Número de Slide 8"/>
          <p:cNvSpPr>
            <a:spLocks noGrp="1"/>
          </p:cNvSpPr>
          <p:nvPr>
            <p:ph type="sldNum" sz="quarter" idx="15"/>
          </p:nvPr>
        </p:nvSpPr>
        <p:spPr/>
        <p:txBody>
          <a:bodyPr rtlCol="0"/>
          <a:lstStyle/>
          <a:p>
            <a:fld id="{C33188EC-5FB6-4C31-A9AC-4F109FE00326}" type="slidenum">
              <a:rPr lang="pt-BR" smtClean="0"/>
            </a:fld>
            <a:endParaRPr lang="pt-BR"/>
          </a:p>
        </p:txBody>
      </p:sp>
      <p:sp>
        <p:nvSpPr>
          <p:cNvPr id="10" name="Espaço Reservado para Rodapé 9"/>
          <p:cNvSpPr>
            <a:spLocks noGrp="1"/>
          </p:cNvSpPr>
          <p:nvPr>
            <p:ph type="ftr" sz="quarter" idx="16"/>
          </p:nvPr>
        </p:nvSpPr>
        <p:spPr/>
        <p:txBody>
          <a:bodyPr rtlCol="0"/>
          <a:lstStyle/>
          <a:p>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2286000" y="2895600"/>
            <a:ext cx="6172200" cy="2053590"/>
          </a:xfrm>
        </p:spPr>
        <p:txBody>
          <a:bodyPr/>
          <a:lstStyle>
            <a:lvl1pPr algn="l">
              <a:buNone/>
              <a:defRPr sz="3000" b="1" cap="small" baseline="0"/>
            </a:lvl1pPr>
          </a:lstStyle>
          <a:p>
            <a:r>
              <a:rPr kumimoji="0" lang="pt-BR" smtClean="0"/>
              <a:t>Clique para editar o título mestre</a:t>
            </a:r>
            <a:endParaRPr kumimoji="0" lang="en-US"/>
          </a:p>
        </p:txBody>
      </p:sp>
      <p:sp>
        <p:nvSpPr>
          <p:cNvPr id="3" name="Espaço Reservado para Texto 2"/>
          <p:cNvSpPr>
            <a:spLocks noGrp="1"/>
          </p:cNvSpPr>
          <p:nvPr>
            <p:ph type="body" idx="1" hasCustomPrompt="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F01A29EC-9946-4C90-91E5-41CED9F110F3}" type="datetimeFigureOut">
              <a:rPr lang="pt-BR" smtClean="0"/>
            </a:fld>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C33188EC-5FB6-4C31-A9AC-4F109FE00326}" type="slidenum">
              <a:rPr lang="pt-BR" smtClean="0"/>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kumimoji="0" lang="pt-BR" smtClean="0"/>
              <a:t>Clique para editar o título mestre</a:t>
            </a:r>
            <a:endParaRPr kumimoji="0" lang="en-US"/>
          </a:p>
        </p:txBody>
      </p:sp>
      <p:sp>
        <p:nvSpPr>
          <p:cNvPr id="5" name="Espaço Reservado para Data 4"/>
          <p:cNvSpPr>
            <a:spLocks noGrp="1"/>
          </p:cNvSpPr>
          <p:nvPr>
            <p:ph type="dt" sz="half" idx="10"/>
          </p:nvPr>
        </p:nvSpPr>
        <p:spPr/>
        <p:txBody>
          <a:bodyPr/>
          <a:lstStyle/>
          <a:p>
            <a:fld id="{F01A29EC-9946-4C90-91E5-41CED9F110F3}" type="datetimeFigureOut">
              <a:rPr lang="pt-BR" smtClean="0"/>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33188EC-5FB6-4C31-A9AC-4F109FE00326}" type="slidenum">
              <a:rPr lang="pt-BR" smtClean="0"/>
            </a:fld>
            <a:endParaRPr lang="pt-BR"/>
          </a:p>
        </p:txBody>
      </p:sp>
      <p:sp>
        <p:nvSpPr>
          <p:cNvPr id="9" name="Espaço Reservado para Conteúdo 8"/>
          <p:cNvSpPr>
            <a:spLocks noGrp="1"/>
          </p:cNvSpPr>
          <p:nvPr>
            <p:ph sz="quarter" idx="1" hasCustomPrompt="1"/>
          </p:nvPr>
        </p:nvSpPr>
        <p:spPr>
          <a:xfrm>
            <a:off x="457200" y="1600200"/>
            <a:ext cx="3657600" cy="4572000"/>
          </a:xfrm>
        </p:spPr>
        <p:txBody>
          <a:bodyPr/>
          <a:lstStyle/>
          <a:p>
            <a:pPr lvl="0" eaLnBrk="1" latinLnBrk="0" hangingPunct="1"/>
            <a:r>
              <a:rPr lang="pt-BR" smtClean="0"/>
              <a:t>Clique para editar o texto mestre</a:t>
            </a:r>
            <a:endParaRPr lang="pt-BR" smtClean="0"/>
          </a:p>
          <a:p>
            <a:pPr lvl="1" eaLnBrk="1" latinLnBrk="0" hangingPunct="1"/>
            <a:r>
              <a:rPr lang="pt-BR" smtClean="0"/>
              <a:t>Segundo nível</a:t>
            </a:r>
            <a:endParaRPr lang="pt-BR" smtClean="0"/>
          </a:p>
          <a:p>
            <a:pPr lvl="2" eaLnBrk="1" latinLnBrk="0" hangingPunct="1"/>
            <a:r>
              <a:rPr lang="pt-BR" smtClean="0"/>
              <a:t>Terceiro nível</a:t>
            </a:r>
            <a:endParaRPr lang="pt-BR" smtClean="0"/>
          </a:p>
          <a:p>
            <a:pPr lvl="3" eaLnBrk="1" latinLnBrk="0" hangingPunct="1"/>
            <a:r>
              <a:rPr lang="pt-BR" smtClean="0"/>
              <a:t>Quarto nível</a:t>
            </a:r>
            <a:endParaRPr lang="pt-BR" smtClean="0"/>
          </a:p>
          <a:p>
            <a:pPr lvl="4" eaLnBrk="1" latinLnBrk="0" hangingPunct="1"/>
            <a:r>
              <a:rPr lang="pt-BR" smtClean="0"/>
              <a:t>Quinto nível</a:t>
            </a:r>
            <a:endParaRPr kumimoji="0" lang="en-US"/>
          </a:p>
        </p:txBody>
      </p:sp>
      <p:sp>
        <p:nvSpPr>
          <p:cNvPr id="11" name="Espaço Reservado para Conteúdo 10"/>
          <p:cNvSpPr>
            <a:spLocks noGrp="1"/>
          </p:cNvSpPr>
          <p:nvPr>
            <p:ph sz="quarter" idx="2" hasCustomPrompt="1"/>
          </p:nvPr>
        </p:nvSpPr>
        <p:spPr>
          <a:xfrm>
            <a:off x="4270248" y="1600200"/>
            <a:ext cx="3657600" cy="4572000"/>
          </a:xfrm>
        </p:spPr>
        <p:txBody>
          <a:bodyPr/>
          <a:lstStyle/>
          <a:p>
            <a:pPr lvl="0" eaLnBrk="1" latinLnBrk="0" hangingPunct="1"/>
            <a:r>
              <a:rPr lang="pt-BR" smtClean="0"/>
              <a:t>Clique para editar o texto mestre</a:t>
            </a:r>
            <a:endParaRPr lang="pt-BR" smtClean="0"/>
          </a:p>
          <a:p>
            <a:pPr lvl="1" eaLnBrk="1" latinLnBrk="0" hangingPunct="1"/>
            <a:r>
              <a:rPr lang="pt-BR" smtClean="0"/>
              <a:t>Segundo nível</a:t>
            </a:r>
            <a:endParaRPr lang="pt-BR" smtClean="0"/>
          </a:p>
          <a:p>
            <a:pPr lvl="2" eaLnBrk="1" latinLnBrk="0" hangingPunct="1"/>
            <a:r>
              <a:rPr lang="pt-BR" smtClean="0"/>
              <a:t>Terceiro nível</a:t>
            </a:r>
            <a:endParaRPr lang="pt-BR" smtClean="0"/>
          </a:p>
          <a:p>
            <a:pPr lvl="3" eaLnBrk="1" latinLnBrk="0" hangingPunct="1"/>
            <a:r>
              <a:rPr lang="pt-BR" smtClean="0"/>
              <a:t>Quarto nível</a:t>
            </a:r>
            <a:endParaRPr lang="pt-BR" smtClean="0"/>
          </a:p>
          <a:p>
            <a:pPr lvl="4" eaLnBrk="1" latinLnBrk="0" hangingPunct="1"/>
            <a:r>
              <a:rPr lang="pt-BR"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57200" y="273050"/>
            <a:ext cx="7543800" cy="1143000"/>
          </a:xfrm>
        </p:spPr>
        <p:txBody>
          <a:bodyPr anchor="b"/>
          <a:lstStyle>
            <a:lvl1pPr>
              <a:defRPr/>
            </a:lvl1pPr>
          </a:lstStyle>
          <a:p>
            <a:r>
              <a:rPr kumimoji="0" lang="pt-BR" smtClean="0"/>
              <a:t>Clique para editar o título mestre</a:t>
            </a:r>
            <a:endParaRPr kumimoji="0" lang="en-US"/>
          </a:p>
        </p:txBody>
      </p:sp>
      <p:sp>
        <p:nvSpPr>
          <p:cNvPr id="7" name="Espaço Reservado para Data 6"/>
          <p:cNvSpPr>
            <a:spLocks noGrp="1"/>
          </p:cNvSpPr>
          <p:nvPr>
            <p:ph type="dt" sz="half" idx="10"/>
          </p:nvPr>
        </p:nvSpPr>
        <p:spPr/>
        <p:txBody>
          <a:bodyPr/>
          <a:lstStyle/>
          <a:p>
            <a:fld id="{F01A29EC-9946-4C90-91E5-41CED9F110F3}" type="datetimeFigureOut">
              <a:rPr lang="pt-BR" smtClean="0"/>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C33188EC-5FB6-4C31-A9AC-4F109FE00326}" type="slidenum">
              <a:rPr lang="pt-BR" smtClean="0"/>
            </a:fld>
            <a:endParaRPr lang="pt-BR"/>
          </a:p>
        </p:txBody>
      </p:sp>
      <p:sp>
        <p:nvSpPr>
          <p:cNvPr id="11" name="Espaço Reservado para Conteúdo 10"/>
          <p:cNvSpPr>
            <a:spLocks noGrp="1"/>
          </p:cNvSpPr>
          <p:nvPr>
            <p:ph sz="quarter" idx="2" hasCustomPrompt="1"/>
          </p:nvPr>
        </p:nvSpPr>
        <p:spPr>
          <a:xfrm>
            <a:off x="457200" y="2362200"/>
            <a:ext cx="3657600" cy="3886200"/>
          </a:xfrm>
        </p:spPr>
        <p:txBody>
          <a:bodyPr/>
          <a:lstStyle/>
          <a:p>
            <a:pPr lvl="0" eaLnBrk="1" latinLnBrk="0" hangingPunct="1"/>
            <a:r>
              <a:rPr lang="pt-BR" smtClean="0"/>
              <a:t>Clique para editar o texto mestre</a:t>
            </a:r>
            <a:endParaRPr lang="pt-BR" smtClean="0"/>
          </a:p>
          <a:p>
            <a:pPr lvl="1" eaLnBrk="1" latinLnBrk="0" hangingPunct="1"/>
            <a:r>
              <a:rPr lang="pt-BR" smtClean="0"/>
              <a:t>Segundo nível</a:t>
            </a:r>
            <a:endParaRPr lang="pt-BR" smtClean="0"/>
          </a:p>
          <a:p>
            <a:pPr lvl="2" eaLnBrk="1" latinLnBrk="0" hangingPunct="1"/>
            <a:r>
              <a:rPr lang="pt-BR" smtClean="0"/>
              <a:t>Terceiro nível</a:t>
            </a:r>
            <a:endParaRPr lang="pt-BR" smtClean="0"/>
          </a:p>
          <a:p>
            <a:pPr lvl="3" eaLnBrk="1" latinLnBrk="0" hangingPunct="1"/>
            <a:r>
              <a:rPr lang="pt-BR" smtClean="0"/>
              <a:t>Quarto nível</a:t>
            </a:r>
            <a:endParaRPr lang="pt-BR" smtClean="0"/>
          </a:p>
          <a:p>
            <a:pPr lvl="4" eaLnBrk="1" latinLnBrk="0" hangingPunct="1"/>
            <a:r>
              <a:rPr lang="pt-BR" smtClean="0"/>
              <a:t>Quinto nível</a:t>
            </a:r>
            <a:endParaRPr kumimoji="0" lang="en-US"/>
          </a:p>
        </p:txBody>
      </p:sp>
      <p:sp>
        <p:nvSpPr>
          <p:cNvPr id="13" name="Espaço Reservado para Conteúdo 12"/>
          <p:cNvSpPr>
            <a:spLocks noGrp="1"/>
          </p:cNvSpPr>
          <p:nvPr>
            <p:ph sz="quarter" idx="4" hasCustomPrompt="1"/>
          </p:nvPr>
        </p:nvSpPr>
        <p:spPr>
          <a:xfrm>
            <a:off x="4371975" y="2362200"/>
            <a:ext cx="3657600" cy="3886200"/>
          </a:xfrm>
        </p:spPr>
        <p:txBody>
          <a:bodyPr/>
          <a:lstStyle/>
          <a:p>
            <a:pPr lvl="0" eaLnBrk="1" latinLnBrk="0" hangingPunct="1"/>
            <a:r>
              <a:rPr lang="pt-BR" smtClean="0"/>
              <a:t>Clique para editar o texto mestre</a:t>
            </a:r>
            <a:endParaRPr lang="pt-BR" smtClean="0"/>
          </a:p>
          <a:p>
            <a:pPr lvl="1" eaLnBrk="1" latinLnBrk="0" hangingPunct="1"/>
            <a:r>
              <a:rPr lang="pt-BR" smtClean="0"/>
              <a:t>Segundo nível</a:t>
            </a:r>
            <a:endParaRPr lang="pt-BR" smtClean="0"/>
          </a:p>
          <a:p>
            <a:pPr lvl="2" eaLnBrk="1" latinLnBrk="0" hangingPunct="1"/>
            <a:r>
              <a:rPr lang="pt-BR" smtClean="0"/>
              <a:t>Terceiro nível</a:t>
            </a:r>
            <a:endParaRPr lang="pt-BR" smtClean="0"/>
          </a:p>
          <a:p>
            <a:pPr lvl="3" eaLnBrk="1" latinLnBrk="0" hangingPunct="1"/>
            <a:r>
              <a:rPr lang="pt-BR" smtClean="0"/>
              <a:t>Quarto nível</a:t>
            </a:r>
            <a:endParaRPr lang="pt-BR" smtClean="0"/>
          </a:p>
          <a:p>
            <a:pPr lvl="4" eaLnBrk="1" latinLnBrk="0" hangingPunct="1"/>
            <a:r>
              <a:rPr lang="pt-BR" smtClean="0"/>
              <a:t>Quinto nível</a:t>
            </a:r>
            <a:endParaRPr kumimoji="0" lang="en-US"/>
          </a:p>
        </p:txBody>
      </p:sp>
      <p:sp>
        <p:nvSpPr>
          <p:cNvPr id="12" name="Espaço Reservado para Texto 11"/>
          <p:cNvSpPr>
            <a:spLocks noGrp="1"/>
          </p:cNvSpPr>
          <p:nvPr>
            <p:ph type="body" sz="quarter" idx="1" hasCustomPrompt="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smtClean="0"/>
              <a:t>Clique para editar o texto mestre</a:t>
            </a:r>
          </a:p>
        </p:txBody>
      </p:sp>
      <p:sp>
        <p:nvSpPr>
          <p:cNvPr id="14" name="Espaço Reservado para Texto 13"/>
          <p:cNvSpPr>
            <a:spLocks noGrp="1"/>
          </p:cNvSpPr>
          <p:nvPr>
            <p:ph type="body" sz="quarter" idx="3" hasCustomPrompt="1"/>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smtClean="0"/>
              <a:t>Clique para editar 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kumimoji="0" lang="pt-BR" smtClean="0"/>
              <a:t>Clique para editar o título mestre</a:t>
            </a:r>
            <a:endParaRPr kumimoji="0" lang="en-US"/>
          </a:p>
        </p:txBody>
      </p:sp>
      <p:sp>
        <p:nvSpPr>
          <p:cNvPr id="6" name="Espaço Reservado para Data 5"/>
          <p:cNvSpPr>
            <a:spLocks noGrp="1"/>
          </p:cNvSpPr>
          <p:nvPr>
            <p:ph type="dt" sz="half" idx="10"/>
          </p:nvPr>
        </p:nvSpPr>
        <p:spPr/>
        <p:txBody>
          <a:bodyPr rtlCol="0"/>
          <a:lstStyle/>
          <a:p>
            <a:fld id="{F01A29EC-9946-4C90-91E5-41CED9F110F3}" type="datetimeFigureOut">
              <a:rPr lang="pt-BR" smtClean="0"/>
            </a:fld>
            <a:endParaRPr lang="pt-BR"/>
          </a:p>
        </p:txBody>
      </p:sp>
      <p:sp>
        <p:nvSpPr>
          <p:cNvPr id="7" name="Espaço Reservado para Número de Slide 6"/>
          <p:cNvSpPr>
            <a:spLocks noGrp="1"/>
          </p:cNvSpPr>
          <p:nvPr>
            <p:ph type="sldNum" sz="quarter" idx="11"/>
          </p:nvPr>
        </p:nvSpPr>
        <p:spPr/>
        <p:txBody>
          <a:bodyPr rtlCol="0"/>
          <a:lstStyle/>
          <a:p>
            <a:fld id="{C33188EC-5FB6-4C31-A9AC-4F109FE00326}" type="slidenum">
              <a:rPr lang="pt-BR" smtClean="0"/>
            </a:fld>
            <a:endParaRPr lang="pt-BR"/>
          </a:p>
        </p:txBody>
      </p:sp>
      <p:sp>
        <p:nvSpPr>
          <p:cNvPr id="8" name="Espaço Reservado para Rodapé 7"/>
          <p:cNvSpPr>
            <a:spLocks noGrp="1"/>
          </p:cNvSpPr>
          <p:nvPr>
            <p:ph type="ftr" sz="quarter" idx="12"/>
          </p:nvPr>
        </p:nvSpPr>
        <p:spPr/>
        <p:txBody>
          <a:bodyPr rtlCol="0"/>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F01A29EC-9946-4C90-91E5-41CED9F110F3}" type="datetimeFigureOut">
              <a:rPr lang="pt-BR" smtClean="0"/>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C33188EC-5FB6-4C31-A9AC-4F109FE00326}" type="slidenum">
              <a:rPr lang="pt-BR" smtClean="0"/>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hasCustomPrompt="1"/>
          </p:nvPr>
        </p:nvSpPr>
        <p:spPr>
          <a:xfrm rot="5400000">
            <a:off x="3371850" y="3200400"/>
            <a:ext cx="6309360" cy="457200"/>
          </a:xfrm>
        </p:spPr>
        <p:txBody>
          <a:bodyPr anchor="b"/>
          <a:lstStyle>
            <a:lvl1pPr algn="l">
              <a:buNone/>
              <a:defRPr sz="2000" b="1" cap="small" baseline="0"/>
            </a:lvl1pPr>
          </a:lstStyle>
          <a:p>
            <a:r>
              <a:rPr kumimoji="0" lang="pt-BR" smtClean="0"/>
              <a:t>Clique para editar o título mestre</a:t>
            </a:r>
            <a:endParaRPr kumimoji="0" lang="en-US"/>
          </a:p>
        </p:txBody>
      </p:sp>
      <p:sp>
        <p:nvSpPr>
          <p:cNvPr id="3" name="Espaço Reservado para Texto 2"/>
          <p:cNvSpPr>
            <a:spLocks noGrp="1"/>
          </p:cNvSpPr>
          <p:nvPr>
            <p:ph type="body" idx="2" hasCustomPrompt="1"/>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hasCustomPrompt="1"/>
          </p:nvPr>
        </p:nvSpPr>
        <p:spPr>
          <a:xfrm>
            <a:off x="304800" y="274320"/>
            <a:ext cx="5638800" cy="6327648"/>
          </a:xfrm>
        </p:spPr>
        <p:txBody>
          <a:bodyPr/>
          <a:lstStyle/>
          <a:p>
            <a:pPr lvl="0" eaLnBrk="1" latinLnBrk="0" hangingPunct="1"/>
            <a:r>
              <a:rPr lang="pt-BR" smtClean="0"/>
              <a:t>Clique para editar o texto mestre</a:t>
            </a:r>
            <a:endParaRPr lang="pt-BR" smtClean="0"/>
          </a:p>
          <a:p>
            <a:pPr lvl="1" eaLnBrk="1" latinLnBrk="0" hangingPunct="1"/>
            <a:r>
              <a:rPr lang="pt-BR" smtClean="0"/>
              <a:t>Segundo nível</a:t>
            </a:r>
            <a:endParaRPr lang="pt-BR" smtClean="0"/>
          </a:p>
          <a:p>
            <a:pPr lvl="2" eaLnBrk="1" latinLnBrk="0" hangingPunct="1"/>
            <a:r>
              <a:rPr lang="pt-BR" smtClean="0"/>
              <a:t>Terceiro nível</a:t>
            </a:r>
            <a:endParaRPr lang="pt-BR" smtClean="0"/>
          </a:p>
          <a:p>
            <a:pPr lvl="3" eaLnBrk="1" latinLnBrk="0" hangingPunct="1"/>
            <a:r>
              <a:rPr lang="pt-BR" smtClean="0"/>
              <a:t>Quarto nível</a:t>
            </a:r>
            <a:endParaRPr lang="pt-BR" smtClean="0"/>
          </a:p>
          <a:p>
            <a:pPr lvl="4" eaLnBrk="1" latinLnBrk="0" hangingPunct="1"/>
            <a:r>
              <a:rPr lang="pt-BR" smtClean="0"/>
              <a:t>Quinto nível</a:t>
            </a:r>
            <a:endParaRPr kumimoji="0" lang="en-US"/>
          </a:p>
        </p:txBody>
      </p:sp>
      <p:sp>
        <p:nvSpPr>
          <p:cNvPr id="21" name="Espaço Reservado para Data 20"/>
          <p:cNvSpPr>
            <a:spLocks noGrp="1"/>
          </p:cNvSpPr>
          <p:nvPr>
            <p:ph type="dt" sz="half" idx="14"/>
          </p:nvPr>
        </p:nvSpPr>
        <p:spPr/>
        <p:txBody>
          <a:bodyPr rtlCol="0"/>
          <a:lstStyle/>
          <a:p>
            <a:fld id="{F01A29EC-9946-4C90-91E5-41CED9F110F3}" type="datetimeFigureOut">
              <a:rPr lang="pt-BR" smtClean="0"/>
            </a:fld>
            <a:endParaRPr lang="pt-BR"/>
          </a:p>
        </p:txBody>
      </p:sp>
      <p:sp>
        <p:nvSpPr>
          <p:cNvPr id="22" name="Espaço Reservado para Número de Slide 21"/>
          <p:cNvSpPr>
            <a:spLocks noGrp="1"/>
          </p:cNvSpPr>
          <p:nvPr>
            <p:ph type="sldNum" sz="quarter" idx="15"/>
          </p:nvPr>
        </p:nvSpPr>
        <p:spPr/>
        <p:txBody>
          <a:bodyPr rtlCol="0"/>
          <a:lstStyle/>
          <a:p>
            <a:fld id="{C33188EC-5FB6-4C31-A9AC-4F109FE00326}" type="slidenum">
              <a:rPr lang="pt-BR" smtClean="0"/>
            </a:fld>
            <a:endParaRPr lang="pt-BR"/>
          </a:p>
        </p:txBody>
      </p:sp>
      <p:sp>
        <p:nvSpPr>
          <p:cNvPr id="23" name="Espaço Reservado para Rodapé 22"/>
          <p:cNvSpPr>
            <a:spLocks noGrp="1"/>
          </p:cNvSpPr>
          <p:nvPr>
            <p:ph type="ftr" sz="quarter" idx="16"/>
          </p:nvPr>
        </p:nvSpPr>
        <p:spPr/>
        <p:txBody>
          <a:bodyPr rtlCol="0"/>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hasCustomPrompt="1"/>
          </p:nvPr>
        </p:nvSpPr>
        <p:spPr>
          <a:xfrm rot="5400000">
            <a:off x="3350133" y="3200400"/>
            <a:ext cx="6309360" cy="457200"/>
          </a:xfrm>
        </p:spPr>
        <p:txBody>
          <a:bodyPr anchor="b"/>
          <a:lstStyle>
            <a:lvl1pPr algn="l">
              <a:buNone/>
              <a:defRPr sz="2000" b="1"/>
            </a:lvl1pPr>
          </a:lstStyle>
          <a:p>
            <a:r>
              <a:rPr kumimoji="0" lang="pt-BR" smtClean="0"/>
              <a:t>Clique para editar o título mestre</a:t>
            </a:r>
            <a:endParaRPr kumimoji="0" lang="en-US"/>
          </a:p>
        </p:txBody>
      </p:sp>
      <p:sp>
        <p:nvSpPr>
          <p:cNvPr id="3" name="Espaço Reservado para Imagem 2"/>
          <p:cNvSpPr>
            <a:spLocks noGrp="1"/>
          </p:cNvSpPr>
          <p:nvPr>
            <p:ph type="pic" idx="1" hasCustomPrompt="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smtClean="0"/>
              <a:t>Clique no ícone para adicionar uma imagem</a:t>
            </a:r>
            <a:endParaRPr kumimoji="0" lang="en-US" dirty="0"/>
          </a:p>
        </p:txBody>
      </p:sp>
      <p:sp>
        <p:nvSpPr>
          <p:cNvPr id="4" name="Espaço Reservado para Texto 3"/>
          <p:cNvSpPr>
            <a:spLocks noGrp="1"/>
          </p:cNvSpPr>
          <p:nvPr>
            <p:ph type="body" sz="half" idx="2" hasCustomPrompt="1"/>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smtClean="0"/>
              <a:t>Clique para editar 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F01A29EC-9946-4C90-91E5-41CED9F110F3}" type="datetimeFigureOut">
              <a:rPr lang="pt-BR" smtClean="0"/>
            </a:fld>
            <a:endParaRPr lang="pt-BR"/>
          </a:p>
        </p:txBody>
      </p:sp>
      <p:sp>
        <p:nvSpPr>
          <p:cNvPr id="18" name="Espaço Reservado para Número de Slide 17"/>
          <p:cNvSpPr>
            <a:spLocks noGrp="1"/>
          </p:cNvSpPr>
          <p:nvPr>
            <p:ph type="sldNum" sz="quarter" idx="11"/>
          </p:nvPr>
        </p:nvSpPr>
        <p:spPr/>
        <p:txBody>
          <a:bodyPr rtlCol="0"/>
          <a:lstStyle/>
          <a:p>
            <a:fld id="{C33188EC-5FB6-4C31-A9AC-4F109FE00326}" type="slidenum">
              <a:rPr lang="pt-BR" smtClean="0"/>
            </a:fld>
            <a:endParaRPr lang="pt-BR"/>
          </a:p>
        </p:txBody>
      </p:sp>
      <p:sp>
        <p:nvSpPr>
          <p:cNvPr id="21" name="Espaço Reservado para Rodapé 20"/>
          <p:cNvSpPr>
            <a:spLocks noGrp="1"/>
          </p:cNvSpPr>
          <p:nvPr>
            <p:ph type="ftr" sz="quarter" idx="12"/>
          </p:nvPr>
        </p:nvSpPr>
        <p:spPr/>
        <p:txBody>
          <a:bodyPr rtlCol="0"/>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smtClean="0"/>
              <a:t>Clique para editar o texto mestre</a:t>
            </a:r>
            <a:endParaRPr kumimoji="0" lang="pt-BR" smtClean="0"/>
          </a:p>
          <a:p>
            <a:pPr lvl="1" eaLnBrk="1" latinLnBrk="0" hangingPunct="1"/>
            <a:r>
              <a:rPr kumimoji="0" lang="pt-BR" smtClean="0"/>
              <a:t>Segundo nível</a:t>
            </a:r>
            <a:endParaRPr kumimoji="0" lang="pt-BR" smtClean="0"/>
          </a:p>
          <a:p>
            <a:pPr lvl="2" eaLnBrk="1" latinLnBrk="0" hangingPunct="1"/>
            <a:r>
              <a:rPr kumimoji="0" lang="pt-BR" smtClean="0"/>
              <a:t>Terceiro nível</a:t>
            </a:r>
            <a:endParaRPr kumimoji="0" lang="pt-BR" smtClean="0"/>
          </a:p>
          <a:p>
            <a:pPr lvl="3" eaLnBrk="1" latinLnBrk="0" hangingPunct="1"/>
            <a:r>
              <a:rPr kumimoji="0" lang="pt-BR" smtClean="0"/>
              <a:t>Quarto nível</a:t>
            </a:r>
            <a:endParaRPr kumimoji="0" lang="pt-BR" smtClean="0"/>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01A29EC-9946-4C90-91E5-41CED9F110F3}" type="datetimeFigureOut">
              <a:rPr lang="pt-BR" smtClean="0"/>
            </a:fld>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33188EC-5FB6-4C31-A9AC-4F109FE00326}" type="slidenum">
              <a:rPr lang="pt-BR" smtClean="0"/>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charset="2"/>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charset="2"/>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charset="2"/>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charset="2"/>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67744" y="2348880"/>
            <a:ext cx="6172200" cy="2381650"/>
          </a:xfrm>
        </p:spPr>
        <p:txBody>
          <a:bodyPr>
            <a:normAutofit/>
          </a:bodyPr>
          <a:lstStyle/>
          <a:p>
            <a:pPr algn="ctr"/>
            <a:r>
              <a:rPr lang="pt-BR" dirty="0" smtClean="0"/>
              <a:t>Programação com Arquivos	</a:t>
            </a:r>
            <a:r>
              <a:rPr lang="pt-BR" sz="2400" dirty="0" smtClean="0"/>
              <a:t>Prof. Marcos </a:t>
            </a:r>
            <a:r>
              <a:rPr lang="pt-BR" sz="2400" dirty="0" err="1" smtClean="0"/>
              <a:t>Quinet</a:t>
            </a:r>
            <a:br>
              <a:rPr lang="pt-BR" dirty="0" smtClean="0"/>
            </a:br>
            <a:br>
              <a:rPr lang="pt-BR" dirty="0" smtClean="0"/>
            </a:br>
            <a:r>
              <a:rPr lang="pt-BR" sz="2200" dirty="0" smtClean="0"/>
              <a:t>(baseado no material original do prof. André Renato)</a:t>
            </a:r>
            <a:endParaRPr lang="pt-BR" sz="2200" dirty="0"/>
          </a:p>
        </p:txBody>
      </p:sp>
      <p:sp>
        <p:nvSpPr>
          <p:cNvPr id="4" name="Subtitle 3"/>
          <p:cNvSpPr/>
          <p:nvPr>
            <p:ph type="subTitle" idx="1"/>
          </p:nvPr>
        </p:nvSpPr>
        <p:spPr/>
        <p:txBody>
          <a:bodyPr/>
          <a:p>
            <a:endParaRPr lang="pt-BR"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entidades</a:t>
            </a:r>
            <a:endParaRPr lang="pt-BR" dirty="0"/>
          </a:p>
        </p:txBody>
      </p:sp>
      <p:sp>
        <p:nvSpPr>
          <p:cNvPr id="3" name="Espaço Reservado para Conteúdo 2"/>
          <p:cNvSpPr>
            <a:spLocks noGrp="1"/>
          </p:cNvSpPr>
          <p:nvPr>
            <p:ph sz="quarter" idx="1"/>
          </p:nvPr>
        </p:nvSpPr>
        <p:spPr/>
        <p:txBody>
          <a:bodyPr>
            <a:normAutofit lnSpcReduction="20000"/>
          </a:bodyPr>
          <a:lstStyle/>
          <a:p>
            <a:pPr algn="just"/>
            <a:r>
              <a:rPr lang="x-none" altLang="pt-BR" dirty="0" smtClean="0">
                <a:latin typeface="Century Schoolbook L" charset="0"/>
              </a:rPr>
              <a:t>Frequentemente, o conteúdo de arquivos representa a relação entre dados. </a:t>
            </a:r>
            <a:r>
              <a:rPr lang="pt-BR" dirty="0" smtClean="0"/>
              <a:t>Quaisquer atividades apresentam a necessidade de armazenar dados sobre uma ou mais </a:t>
            </a:r>
            <a:r>
              <a:rPr lang="pt-BR" b="1" dirty="0" smtClean="0"/>
              <a:t>entidades</a:t>
            </a:r>
            <a:r>
              <a:rPr lang="pt-BR" dirty="0" smtClean="0"/>
              <a:t>, que podem apresentar naturezas idênticas ou distintas</a:t>
            </a:r>
            <a:endParaRPr lang="pt-BR" dirty="0" smtClean="0"/>
          </a:p>
          <a:p>
            <a:pPr algn="just"/>
            <a:endParaRPr lang="pt-BR" sz="800" dirty="0" smtClean="0"/>
          </a:p>
          <a:p>
            <a:pPr algn="just"/>
            <a:r>
              <a:rPr lang="pt-BR" dirty="0" smtClean="0"/>
              <a:t>As entidades podem ser classificadas como </a:t>
            </a:r>
            <a:r>
              <a:rPr lang="pt-BR" b="1" dirty="0" smtClean="0"/>
              <a:t>concretas</a:t>
            </a:r>
            <a:r>
              <a:rPr lang="pt-BR" dirty="0" smtClean="0"/>
              <a:t> ou </a:t>
            </a:r>
            <a:r>
              <a:rPr lang="pt-BR" b="1" dirty="0" smtClean="0"/>
              <a:t>abstratas</a:t>
            </a:r>
            <a:r>
              <a:rPr lang="pt-BR" dirty="0" smtClean="0"/>
              <a:t>, por exemplo:</a:t>
            </a:r>
            <a:endParaRPr lang="pt-BR" dirty="0" smtClean="0"/>
          </a:p>
          <a:p>
            <a:pPr algn="just"/>
            <a:endParaRPr lang="pt-BR" sz="800" dirty="0" smtClean="0"/>
          </a:p>
          <a:p>
            <a:pPr lvl="1" algn="just"/>
            <a:r>
              <a:rPr lang="pt-BR" dirty="0" smtClean="0"/>
              <a:t>Funcionários de uma empresa (concreto)</a:t>
            </a:r>
            <a:endParaRPr lang="pt-BR" dirty="0" smtClean="0"/>
          </a:p>
          <a:p>
            <a:pPr lvl="1" algn="just"/>
            <a:r>
              <a:rPr lang="pt-BR" dirty="0" smtClean="0"/>
              <a:t>Carros de uma locadora de veículos (concreto)</a:t>
            </a:r>
            <a:endParaRPr lang="pt-BR" dirty="0" smtClean="0"/>
          </a:p>
          <a:p>
            <a:pPr lvl="1" algn="just"/>
            <a:r>
              <a:rPr lang="pt-BR" dirty="0" smtClean="0"/>
              <a:t>Contas dos clientes de um banco (abstrato)</a:t>
            </a:r>
            <a:endParaRPr lang="pt-BR" dirty="0" smtClean="0"/>
          </a:p>
          <a:p>
            <a:pPr lvl="1" algn="just"/>
            <a:r>
              <a:rPr lang="pt-BR" dirty="0" smtClean="0"/>
              <a:t>Ligações telefônicas dos clientes de uma empresa de telefonia (abstrato)</a:t>
            </a:r>
            <a:endParaRPr lang="pt-B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campos</a:t>
            </a:r>
            <a:endParaRPr lang="pt-BR" dirty="0"/>
          </a:p>
        </p:txBody>
      </p:sp>
      <p:sp>
        <p:nvSpPr>
          <p:cNvPr id="3" name="Espaço Reservado para Conteúdo 2"/>
          <p:cNvSpPr>
            <a:spLocks noGrp="1"/>
          </p:cNvSpPr>
          <p:nvPr>
            <p:ph sz="quarter" idx="1"/>
          </p:nvPr>
        </p:nvSpPr>
        <p:spPr/>
        <p:txBody>
          <a:bodyPr>
            <a:normAutofit/>
          </a:bodyPr>
          <a:lstStyle/>
          <a:p>
            <a:pPr algn="just"/>
            <a:r>
              <a:rPr lang="pt-BR" dirty="0" smtClean="0"/>
              <a:t>Independente do tipo e das características das entidades, elas podem ser representadas em um conjunto de dados por meio de um ou mais atributos, por exemplo: </a:t>
            </a:r>
            <a:endParaRPr lang="pt-BR" dirty="0" smtClean="0"/>
          </a:p>
          <a:p>
            <a:pPr algn="just"/>
            <a:endParaRPr lang="pt-BR" sz="900" dirty="0" smtClean="0"/>
          </a:p>
          <a:p>
            <a:pPr lvl="1" algn="just"/>
            <a:r>
              <a:rPr lang="pt-BR" dirty="0" smtClean="0"/>
              <a:t>Funcionário: nome, CPF, data-nascimento, salário</a:t>
            </a:r>
            <a:endParaRPr lang="pt-BR" dirty="0" smtClean="0"/>
          </a:p>
          <a:p>
            <a:pPr lvl="1" algn="just"/>
            <a:r>
              <a:rPr lang="pt-BR" dirty="0" smtClean="0"/>
              <a:t>Carro: marca, modelo, ano-fabricação, placa</a:t>
            </a:r>
            <a:endParaRPr lang="pt-BR" dirty="0" smtClean="0"/>
          </a:p>
          <a:p>
            <a:pPr lvl="1" algn="just"/>
            <a:r>
              <a:rPr lang="pt-BR" dirty="0" smtClean="0"/>
              <a:t>Conta-Corrente: agência, conta, saldo</a:t>
            </a:r>
            <a:endParaRPr lang="pt-BR" dirty="0" smtClean="0"/>
          </a:p>
          <a:p>
            <a:pPr lvl="1" algn="just"/>
            <a:r>
              <a:rPr lang="pt-BR" dirty="0" smtClean="0"/>
              <a:t>Ligações Telefônicas: data, origem, destino, duração</a:t>
            </a:r>
            <a:endParaRPr lang="pt-BR" dirty="0" smtClean="0"/>
          </a:p>
          <a:p>
            <a:pPr algn="just"/>
            <a:endParaRPr lang="pt-BR" sz="800" dirty="0" smtClean="0"/>
          </a:p>
          <a:p>
            <a:pPr algn="just"/>
            <a:r>
              <a:rPr lang="pt-BR" dirty="0" smtClean="0"/>
              <a:t>Tais atributos são geralmente referenciados em bases de dados como </a:t>
            </a:r>
            <a:r>
              <a:rPr lang="pt-BR" b="1" dirty="0" smtClean="0"/>
              <a:t>campos</a:t>
            </a:r>
            <a:endParaRPr lang="pt-BR"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registros</a:t>
            </a:r>
            <a:endParaRPr lang="pt-BR" dirty="0"/>
          </a:p>
        </p:txBody>
      </p:sp>
      <p:sp>
        <p:nvSpPr>
          <p:cNvPr id="3" name="Espaço Reservado para Conteúdo 2"/>
          <p:cNvSpPr>
            <a:spLocks noGrp="1"/>
          </p:cNvSpPr>
          <p:nvPr>
            <p:ph sz="quarter" idx="1"/>
          </p:nvPr>
        </p:nvSpPr>
        <p:spPr/>
        <p:txBody>
          <a:bodyPr/>
          <a:lstStyle/>
          <a:p>
            <a:pPr algn="just"/>
            <a:r>
              <a:rPr lang="pt-BR" dirty="0" smtClean="0"/>
              <a:t>Cada um dos indivíduos pertencentes à uma classe de entidades devem possuir um valor para cada um desses atributos (chamados de </a:t>
            </a:r>
            <a:r>
              <a:rPr lang="pt-BR" b="1" dirty="0" smtClean="0"/>
              <a:t>pares atributo-valor)</a:t>
            </a:r>
            <a:endParaRPr lang="pt-BR" b="1" dirty="0" smtClean="0"/>
          </a:p>
          <a:p>
            <a:pPr algn="just"/>
            <a:endParaRPr lang="pt-BR" sz="800" b="1" dirty="0" smtClean="0"/>
          </a:p>
          <a:p>
            <a:pPr algn="just"/>
            <a:r>
              <a:rPr lang="pt-BR" dirty="0" smtClean="0"/>
              <a:t>Um conjunto de pares atributo-valor que identifica um indivíduo de uma entidade é chamado de </a:t>
            </a:r>
            <a:r>
              <a:rPr lang="pt-BR" b="1" dirty="0" smtClean="0"/>
              <a:t>registro</a:t>
            </a:r>
            <a:endParaRPr lang="pt-B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 de registros</a:t>
            </a:r>
            <a:endParaRPr lang="pt-BR" dirty="0"/>
          </a:p>
        </p:txBody>
      </p:sp>
      <p:sp>
        <p:nvSpPr>
          <p:cNvPr id="3" name="Espaço Reservado para Conteúdo 2"/>
          <p:cNvSpPr>
            <a:spLocks noGrp="1"/>
          </p:cNvSpPr>
          <p:nvPr>
            <p:ph sz="quarter" idx="1"/>
          </p:nvPr>
        </p:nvSpPr>
        <p:spPr/>
        <p:txBody>
          <a:bodyPr>
            <a:normAutofit/>
          </a:bodyPr>
          <a:lstStyle/>
          <a:p>
            <a:pPr algn="just"/>
            <a:r>
              <a:rPr lang="pt-BR" sz="2000" dirty="0" smtClean="0"/>
              <a:t>Funcionário:</a:t>
            </a:r>
            <a:endParaRPr lang="pt-BR" sz="2000" dirty="0" smtClean="0"/>
          </a:p>
          <a:p>
            <a:pPr lvl="1" algn="just"/>
            <a:r>
              <a:rPr lang="pt-BR" sz="2000" dirty="0" smtClean="0"/>
              <a:t>&lt;nome, João&gt;, &lt;CPF, 012345678-90&gt;, &lt;data-nascimento,10/04/1980&gt;, &lt;salário, 3000&gt;</a:t>
            </a:r>
            <a:endParaRPr lang="pt-BR" sz="2000" dirty="0" smtClean="0"/>
          </a:p>
          <a:p>
            <a:pPr algn="just"/>
            <a:endParaRPr lang="pt-BR" sz="800" dirty="0" smtClean="0"/>
          </a:p>
          <a:p>
            <a:pPr algn="just"/>
            <a:r>
              <a:rPr lang="pt-BR" sz="2000" dirty="0" smtClean="0"/>
              <a:t>Carro:</a:t>
            </a:r>
            <a:endParaRPr lang="pt-BR" sz="2000" dirty="0" smtClean="0"/>
          </a:p>
          <a:p>
            <a:pPr lvl="1" algn="just"/>
            <a:r>
              <a:rPr lang="pt-BR" sz="2000" dirty="0" smtClean="0"/>
              <a:t>&lt;marca, Honda&gt;, &lt;modelo, </a:t>
            </a:r>
            <a:r>
              <a:rPr lang="pt-BR" sz="2000" dirty="0" err="1" smtClean="0"/>
              <a:t>Fit</a:t>
            </a:r>
            <a:r>
              <a:rPr lang="pt-BR" sz="2000" dirty="0" smtClean="0"/>
              <a:t>&gt;, &lt;ano-fabricação, 2010&gt;, &lt;placa, XYZ0123&gt;</a:t>
            </a:r>
            <a:endParaRPr lang="pt-BR" sz="2000" dirty="0" smtClean="0"/>
          </a:p>
          <a:p>
            <a:pPr algn="just"/>
            <a:endParaRPr lang="pt-BR" sz="800" dirty="0" smtClean="0"/>
          </a:p>
          <a:p>
            <a:pPr algn="just"/>
            <a:r>
              <a:rPr lang="pt-BR" sz="2000" dirty="0" smtClean="0"/>
              <a:t>Conta-Corrente:</a:t>
            </a:r>
            <a:endParaRPr lang="pt-BR" sz="2000" dirty="0" smtClean="0"/>
          </a:p>
          <a:p>
            <a:pPr lvl="1" algn="just"/>
            <a:r>
              <a:rPr lang="pt-BR" sz="2000" dirty="0" smtClean="0"/>
              <a:t>&lt;agencia, 0123&gt;, &lt;conta,  123456&gt;, &lt;saldo, 2000&gt;</a:t>
            </a:r>
            <a:endParaRPr lang="pt-BR" sz="2000" dirty="0" smtClean="0"/>
          </a:p>
          <a:p>
            <a:pPr algn="just"/>
            <a:endParaRPr lang="pt-BR" sz="800" dirty="0" smtClean="0"/>
          </a:p>
          <a:p>
            <a:pPr algn="just"/>
            <a:r>
              <a:rPr lang="pt-BR" sz="2000" dirty="0" smtClean="0"/>
              <a:t>Ligação Telefônica:</a:t>
            </a:r>
            <a:endParaRPr lang="pt-BR" sz="2000" dirty="0" smtClean="0"/>
          </a:p>
          <a:p>
            <a:pPr lvl="1" algn="just"/>
            <a:r>
              <a:rPr lang="pt-BR" sz="2000" dirty="0" smtClean="0"/>
              <a:t>&lt;data, 01/07/2010&gt;, &lt;origem, 21-2598-3311&gt;, &lt;destino, 21-2589-3322&gt;, &lt;duração, 10’36”&gt;</a:t>
            </a:r>
            <a:endParaRPr lang="pt-BR"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tabela</a:t>
            </a:r>
            <a:endParaRPr lang="pt-BR" dirty="0"/>
          </a:p>
        </p:txBody>
      </p:sp>
      <p:sp>
        <p:nvSpPr>
          <p:cNvPr id="3" name="Espaço Reservado para Conteúdo 2"/>
          <p:cNvSpPr>
            <a:spLocks noGrp="1"/>
          </p:cNvSpPr>
          <p:nvPr>
            <p:ph sz="quarter" idx="1"/>
          </p:nvPr>
        </p:nvSpPr>
        <p:spPr/>
        <p:txBody>
          <a:bodyPr/>
          <a:lstStyle/>
          <a:p>
            <a:pPr algn="just"/>
            <a:r>
              <a:rPr lang="pt-BR" dirty="0" smtClean="0"/>
              <a:t>Denominamos como </a:t>
            </a:r>
            <a:r>
              <a:rPr lang="pt-BR" b="1" dirty="0" smtClean="0"/>
              <a:t>tabela </a:t>
            </a:r>
            <a:r>
              <a:rPr lang="pt-BR" dirty="0" smtClean="0"/>
              <a:t>um conjunto de registros, organizados ou não</a:t>
            </a:r>
            <a:endParaRPr lang="pt-BR" dirty="0" smtClean="0"/>
          </a:p>
          <a:p>
            <a:pPr algn="just"/>
            <a:endParaRPr lang="pt-BR" sz="800" dirty="0" smtClean="0"/>
          </a:p>
          <a:p>
            <a:pPr algn="just"/>
            <a:r>
              <a:rPr lang="pt-BR" dirty="0" smtClean="0"/>
              <a:t>Uma tabela pode ser armazenada na memória principal ou em um dispositivo de memória secundária (disco rígido, memórias </a:t>
            </a:r>
            <a:r>
              <a:rPr lang="pt-BR" i="1" dirty="0" smtClean="0"/>
              <a:t>flash</a:t>
            </a:r>
            <a:r>
              <a:rPr lang="pt-BR" dirty="0" smtClean="0"/>
              <a:t>, mídia óptica ou até mesmo fitas magnéticas!)</a:t>
            </a:r>
            <a:endParaRPr lang="pt-BR" dirty="0" smtClean="0"/>
          </a:p>
          <a:p>
            <a:pPr algn="just"/>
            <a:endParaRPr lang="pt-BR" sz="800" dirty="0" smtClean="0"/>
          </a:p>
          <a:p>
            <a:pPr algn="just"/>
            <a:r>
              <a:rPr lang="x-none" altLang="pt-BR" dirty="0" smtClean="0">
                <a:latin typeface="Century Schoolbook L" charset="0"/>
              </a:rPr>
              <a:t>Uma vez salva em um dispositivo de memória não-volátil, a tabela já se caracteriza como um arquivo, podendo ser manipulado de acordo com as operações disponíveis pelo S.O.</a:t>
            </a:r>
            <a:endParaRPr lang="x-none" altLang="pt-BR" dirty="0" smtClean="0">
              <a:latin typeface="Century Schoolbook 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 de arquivo</a:t>
            </a:r>
            <a:endParaRPr lang="pt-BR" dirty="0"/>
          </a:p>
        </p:txBody>
      </p:sp>
      <p:graphicFrame>
        <p:nvGraphicFramePr>
          <p:cNvPr id="4" name="Espaço Reservado para Conteúdo 3"/>
          <p:cNvGraphicFramePr>
            <a:graphicFrameLocks noGrp="1"/>
          </p:cNvGraphicFramePr>
          <p:nvPr>
            <p:ph sz="quarter" idx="1"/>
          </p:nvPr>
        </p:nvGraphicFramePr>
        <p:xfrm>
          <a:off x="457200" y="1600200"/>
          <a:ext cx="7467600" cy="3014464"/>
        </p:xfrm>
        <a:graphic>
          <a:graphicData uri="http://schemas.openxmlformats.org/drawingml/2006/table">
            <a:tbl>
              <a:tblPr firstRow="1" bandRow="1">
                <a:tableStyleId>{5C22544A-7EE6-4342-B048-85BDC9FD1C3A}</a:tableStyleId>
              </a:tblPr>
              <a:tblGrid>
                <a:gridCol w="1866900"/>
                <a:gridCol w="1866900"/>
                <a:gridCol w="1866900"/>
                <a:gridCol w="1866900"/>
              </a:tblGrid>
              <a:tr h="753616">
                <a:tc>
                  <a:txBody>
                    <a:bodyPr/>
                    <a:lstStyle/>
                    <a:p>
                      <a:pPr algn="ctr"/>
                      <a:r>
                        <a:rPr lang="pt-BR" dirty="0" smtClean="0"/>
                        <a:t>Nome</a:t>
                      </a:r>
                      <a:endParaRPr lang="pt-BR" dirty="0"/>
                    </a:p>
                  </a:txBody>
                  <a:tcPr anchor="ctr"/>
                </a:tc>
                <a:tc>
                  <a:txBody>
                    <a:bodyPr/>
                    <a:lstStyle/>
                    <a:p>
                      <a:pPr algn="ctr"/>
                      <a:r>
                        <a:rPr lang="pt-BR" dirty="0" smtClean="0"/>
                        <a:t>CPF</a:t>
                      </a:r>
                      <a:endParaRPr lang="pt-BR" dirty="0"/>
                    </a:p>
                  </a:txBody>
                  <a:tcPr anchor="ctr"/>
                </a:tc>
                <a:tc>
                  <a:txBody>
                    <a:bodyPr/>
                    <a:lstStyle/>
                    <a:p>
                      <a:pPr algn="ctr"/>
                      <a:r>
                        <a:rPr lang="pt-BR" dirty="0" smtClean="0"/>
                        <a:t>Data de Nascimento</a:t>
                      </a:r>
                      <a:endParaRPr lang="pt-BR" dirty="0"/>
                    </a:p>
                  </a:txBody>
                  <a:tcPr anchor="ctr"/>
                </a:tc>
                <a:tc>
                  <a:txBody>
                    <a:bodyPr/>
                    <a:lstStyle/>
                    <a:p>
                      <a:pPr algn="ctr"/>
                      <a:r>
                        <a:rPr lang="pt-BR" dirty="0" smtClean="0"/>
                        <a:t>Salário</a:t>
                      </a:r>
                      <a:endParaRPr lang="pt-BR" dirty="0"/>
                    </a:p>
                  </a:txBody>
                  <a:tcPr anchor="ctr"/>
                </a:tc>
              </a:tr>
              <a:tr h="753616">
                <a:tc>
                  <a:txBody>
                    <a:bodyPr/>
                    <a:lstStyle/>
                    <a:p>
                      <a:pPr algn="ctr"/>
                      <a:r>
                        <a:rPr lang="pt-BR" dirty="0" smtClean="0"/>
                        <a:t>Ivan</a:t>
                      </a:r>
                      <a:endParaRPr lang="pt-BR" dirty="0"/>
                    </a:p>
                  </a:txBody>
                  <a:tcPr anchor="ctr"/>
                </a:tc>
                <a:tc>
                  <a:txBody>
                    <a:bodyPr/>
                    <a:lstStyle/>
                    <a:p>
                      <a:pPr algn="ctr"/>
                      <a:r>
                        <a:rPr lang="pt-BR" dirty="0" smtClean="0"/>
                        <a:t>000666000-66</a:t>
                      </a:r>
                      <a:endParaRPr lang="pt-BR" dirty="0"/>
                    </a:p>
                  </a:txBody>
                  <a:tcPr anchor="ctr"/>
                </a:tc>
                <a:tc>
                  <a:txBody>
                    <a:bodyPr/>
                    <a:lstStyle/>
                    <a:p>
                      <a:pPr algn="ctr"/>
                      <a:r>
                        <a:rPr lang="pt-BR" dirty="0" smtClean="0"/>
                        <a:t>14/11/1970</a:t>
                      </a:r>
                      <a:endParaRPr lang="pt-BR" dirty="0"/>
                    </a:p>
                  </a:txBody>
                  <a:tcPr anchor="ctr"/>
                </a:tc>
                <a:tc>
                  <a:txBody>
                    <a:bodyPr/>
                    <a:lstStyle/>
                    <a:p>
                      <a:pPr algn="ctr"/>
                      <a:r>
                        <a:rPr lang="pt-BR" dirty="0" smtClean="0"/>
                        <a:t>5.000,00</a:t>
                      </a:r>
                      <a:endParaRPr lang="pt-BR" dirty="0"/>
                    </a:p>
                  </a:txBody>
                  <a:tcPr anchor="ctr"/>
                </a:tc>
              </a:tr>
              <a:tr h="753616">
                <a:tc>
                  <a:txBody>
                    <a:bodyPr/>
                    <a:lstStyle/>
                    <a:p>
                      <a:pPr algn="ctr"/>
                      <a:r>
                        <a:rPr lang="pt-BR" dirty="0" smtClean="0"/>
                        <a:t>Leandro</a:t>
                      </a:r>
                      <a:endParaRPr lang="pt-BR" dirty="0"/>
                    </a:p>
                  </a:txBody>
                  <a:tcPr anchor="ctr"/>
                </a:tc>
                <a:tc>
                  <a:txBody>
                    <a:bodyPr/>
                    <a:lstStyle/>
                    <a:p>
                      <a:pPr algn="ctr"/>
                      <a:r>
                        <a:rPr lang="pt-BR" dirty="0" smtClean="0"/>
                        <a:t>123456789-10</a:t>
                      </a:r>
                      <a:endParaRPr lang="pt-BR" dirty="0"/>
                    </a:p>
                  </a:txBody>
                  <a:tcPr anchor="ctr"/>
                </a:tc>
                <a:tc>
                  <a:txBody>
                    <a:bodyPr/>
                    <a:lstStyle/>
                    <a:p>
                      <a:pPr algn="ctr"/>
                      <a:r>
                        <a:rPr lang="pt-BR" dirty="0" smtClean="0"/>
                        <a:t>03/02/1987</a:t>
                      </a:r>
                      <a:endParaRPr lang="pt-BR" dirty="0"/>
                    </a:p>
                  </a:txBody>
                  <a:tcPr anchor="ctr"/>
                </a:tc>
                <a:tc>
                  <a:txBody>
                    <a:bodyPr/>
                    <a:lstStyle/>
                    <a:p>
                      <a:pPr algn="ctr"/>
                      <a:r>
                        <a:rPr lang="pt-BR" dirty="0" smtClean="0"/>
                        <a:t>3.000,00</a:t>
                      </a:r>
                      <a:endParaRPr lang="pt-BR" dirty="0"/>
                    </a:p>
                  </a:txBody>
                  <a:tcPr anchor="ctr"/>
                </a:tc>
              </a:tr>
              <a:tr h="753616">
                <a:tc>
                  <a:txBody>
                    <a:bodyPr/>
                    <a:lstStyle/>
                    <a:p>
                      <a:pPr algn="ctr"/>
                      <a:r>
                        <a:rPr lang="pt-BR" dirty="0" smtClean="0"/>
                        <a:t>Alice</a:t>
                      </a:r>
                      <a:endParaRPr lang="pt-BR" dirty="0"/>
                    </a:p>
                  </a:txBody>
                  <a:tcPr anchor="ctr"/>
                </a:tc>
                <a:tc>
                  <a:txBody>
                    <a:bodyPr/>
                    <a:lstStyle/>
                    <a:p>
                      <a:pPr algn="ctr"/>
                      <a:r>
                        <a:rPr lang="pt-BR" dirty="0" smtClean="0"/>
                        <a:t>101100101-01</a:t>
                      </a:r>
                      <a:endParaRPr lang="pt-BR" dirty="0"/>
                    </a:p>
                  </a:txBody>
                  <a:tcPr anchor="ctr"/>
                </a:tc>
                <a:tc>
                  <a:txBody>
                    <a:bodyPr/>
                    <a:lstStyle/>
                    <a:p>
                      <a:pPr algn="ctr"/>
                      <a:r>
                        <a:rPr lang="pt-BR" dirty="0" smtClean="0"/>
                        <a:t>27/09/1976</a:t>
                      </a:r>
                      <a:endParaRPr lang="pt-BR" dirty="0"/>
                    </a:p>
                  </a:txBody>
                  <a:tcPr anchor="ctr"/>
                </a:tc>
                <a:tc>
                  <a:txBody>
                    <a:bodyPr/>
                    <a:lstStyle/>
                    <a:p>
                      <a:pPr algn="ctr"/>
                      <a:r>
                        <a:rPr lang="pt-BR" dirty="0" smtClean="0"/>
                        <a:t>6.000,00</a:t>
                      </a:r>
                      <a:endParaRPr lang="pt-BR" dirty="0"/>
                    </a:p>
                  </a:txBody>
                  <a:tcPr anchor="ctr"/>
                </a:tc>
              </a:tr>
            </a:tbl>
          </a:graphicData>
        </a:graphic>
      </p:graphicFrame>
      <p:sp>
        <p:nvSpPr>
          <p:cNvPr id="5" name="CaixaDeTexto 4"/>
          <p:cNvSpPr txBox="1"/>
          <p:nvPr/>
        </p:nvSpPr>
        <p:spPr>
          <a:xfrm>
            <a:off x="539552" y="5085184"/>
            <a:ext cx="7344816" cy="1205865"/>
          </a:xfrm>
          <a:prstGeom prst="rect">
            <a:avLst/>
          </a:prstGeom>
          <a:noFill/>
        </p:spPr>
        <p:txBody>
          <a:bodyPr wrap="square" rtlCol="0">
            <a:spAutoFit/>
          </a:bodyPr>
          <a:lstStyle/>
          <a:p>
            <a:pPr algn="just"/>
            <a:r>
              <a:rPr lang="pt-BR" sz="2400" dirty="0" smtClean="0"/>
              <a:t>Para manter a consistência da estrutura, todos os registros devem apresentar o mesmo conjunto de campos </a:t>
            </a:r>
            <a:endParaRPr lang="pt-BR"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Campo chave</a:t>
            </a:r>
            <a:endParaRPr lang="pt-BR" dirty="0"/>
          </a:p>
        </p:txBody>
      </p:sp>
      <p:sp>
        <p:nvSpPr>
          <p:cNvPr id="3" name="Espaço Reservado para Conteúdo 2"/>
          <p:cNvSpPr>
            <a:spLocks noGrp="1"/>
          </p:cNvSpPr>
          <p:nvPr>
            <p:ph sz="quarter" idx="1"/>
          </p:nvPr>
        </p:nvSpPr>
        <p:spPr>
          <a:xfrm>
            <a:off x="457200" y="1456690"/>
            <a:ext cx="7467600" cy="4873752"/>
          </a:xfrm>
        </p:spPr>
        <p:txBody>
          <a:bodyPr>
            <a:normAutofit lnSpcReduction="10000"/>
          </a:bodyPr>
          <a:lstStyle/>
          <a:p>
            <a:pPr algn="just"/>
            <a:r>
              <a:rPr lang="pt-BR" dirty="0" smtClean="0"/>
              <a:t>Operações comuns que precisamos fazer com registros:</a:t>
            </a:r>
            <a:endParaRPr lang="pt-BR" dirty="0" smtClean="0"/>
          </a:p>
          <a:p>
            <a:pPr lvl="1" algn="just"/>
            <a:r>
              <a:rPr lang="pt-BR" dirty="0" smtClean="0"/>
              <a:t>Localizar um registro ou um conjunto que atendam a um critério estabelecido;</a:t>
            </a:r>
            <a:endParaRPr lang="pt-BR" dirty="0" smtClean="0"/>
          </a:p>
          <a:p>
            <a:pPr lvl="1" algn="just"/>
            <a:endParaRPr lang="pt-BR" sz="900" dirty="0" smtClean="0"/>
          </a:p>
          <a:p>
            <a:pPr algn="just"/>
            <a:r>
              <a:rPr lang="pt-BR" dirty="0" smtClean="0"/>
              <a:t>Definição de um ou mais campos que identifiquem univocamente um registro (campo </a:t>
            </a:r>
            <a:r>
              <a:rPr lang="pt-BR" b="1" dirty="0" smtClean="0"/>
              <a:t>chave</a:t>
            </a:r>
            <a:r>
              <a:rPr lang="pt-BR" dirty="0" smtClean="0"/>
              <a:t>)</a:t>
            </a:r>
            <a:endParaRPr lang="pt-BR" dirty="0" smtClean="0"/>
          </a:p>
          <a:p>
            <a:pPr lvl="1" algn="just"/>
            <a:r>
              <a:rPr lang="pt-BR" dirty="0" smtClean="0"/>
              <a:t>Se forem dois ou mais campos, deve ser a menor combinação possível</a:t>
            </a:r>
            <a:endParaRPr lang="pt-BR" dirty="0" smtClean="0"/>
          </a:p>
          <a:p>
            <a:pPr lvl="1" algn="just"/>
            <a:endParaRPr lang="pt-BR" sz="900" dirty="0" smtClean="0"/>
          </a:p>
          <a:p>
            <a:pPr algn="just"/>
            <a:r>
              <a:rPr lang="pt-BR" dirty="0" smtClean="0"/>
              <a:t>Para algumas operações, pode ser usada uma chave secundária, formada por um conjunto de atributos, que identificam um conjunto de registros de uma tabela (por exemplo, todos os alunos do ICT)</a:t>
            </a:r>
            <a:endParaRPr lang="pt-B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Arquivos texto</a:t>
            </a:r>
            <a:endParaRPr lang="pt-BR" dirty="0"/>
          </a:p>
        </p:txBody>
      </p:sp>
      <p:sp>
        <p:nvSpPr>
          <p:cNvPr id="3" name="Subtítulo 2"/>
          <p:cNvSpPr>
            <a:spLocks noGrp="1"/>
          </p:cNvSpPr>
          <p:nvPr>
            <p:ph type="subTitle" idx="1"/>
          </p:nvPr>
        </p:nvSpPr>
        <p:spPr/>
        <p:txBody>
          <a:bodyPr/>
          <a:lstStyle/>
          <a:p>
            <a:endParaRPr lang="pt-B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Visão Geral</a:t>
            </a:r>
            <a:endParaRPr lang="pt-BR" dirty="0"/>
          </a:p>
        </p:txBody>
      </p:sp>
      <p:sp>
        <p:nvSpPr>
          <p:cNvPr id="3" name="Espaço Reservado para Conteúdo 2"/>
          <p:cNvSpPr>
            <a:spLocks noGrp="1"/>
          </p:cNvSpPr>
          <p:nvPr>
            <p:ph sz="quarter" idx="1"/>
          </p:nvPr>
        </p:nvSpPr>
        <p:spPr/>
        <p:txBody>
          <a:bodyPr>
            <a:normAutofit/>
          </a:bodyPr>
          <a:lstStyle/>
          <a:p>
            <a:pPr algn="just"/>
            <a:r>
              <a:rPr lang="pt-BR" dirty="0" smtClean="0"/>
              <a:t>Arquivo de texto é um das formas mais usuais de se armazenar informações de forma permanente.</a:t>
            </a:r>
            <a:endParaRPr lang="pt-BR" dirty="0" smtClean="0"/>
          </a:p>
          <a:p>
            <a:pPr algn="just"/>
            <a:endParaRPr lang="pt-BR" sz="800" dirty="0" smtClean="0"/>
          </a:p>
          <a:p>
            <a:pPr algn="just"/>
            <a:r>
              <a:rPr lang="pt-BR" dirty="0" smtClean="0"/>
              <a:t>Embora o que seja gravado sejam sempre bytes de dados, existe um processo de conversão dos octetos para os símbolos presentes em uma tabela de conversão.</a:t>
            </a:r>
            <a:endParaRPr lang="pt-BR" dirty="0" smtClean="0"/>
          </a:p>
          <a:p>
            <a:pPr algn="just">
              <a:buNone/>
            </a:pPr>
            <a:endParaRPr lang="pt-BR" sz="800" dirty="0" smtClean="0"/>
          </a:p>
          <a:p>
            <a:pPr algn="just"/>
            <a:r>
              <a:rPr lang="pt-BR" dirty="0" smtClean="0"/>
              <a:t>A visualização dos dados (já convertidos) é muito simples e pode ser feita por diversos programas. </a:t>
            </a:r>
            <a:endParaRPr lang="pt-B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Formas de representação de caracteres</a:t>
            </a:r>
            <a:endParaRPr lang="pt-BR" dirty="0"/>
          </a:p>
        </p:txBody>
      </p:sp>
      <p:sp>
        <p:nvSpPr>
          <p:cNvPr id="3" name="Espaço Reservado para Conteúdo 2"/>
          <p:cNvSpPr>
            <a:spLocks noGrp="1"/>
          </p:cNvSpPr>
          <p:nvPr>
            <p:ph sz="quarter" idx="1"/>
          </p:nvPr>
        </p:nvSpPr>
        <p:spPr/>
        <p:txBody>
          <a:bodyPr/>
          <a:lstStyle/>
          <a:p>
            <a:pPr algn="just"/>
            <a:r>
              <a:rPr lang="pt-BR" dirty="0" smtClean="0"/>
              <a:t>Com a ampliação do uso dos computadores para outras áreas além da matemática, física, engenharia, </a:t>
            </a:r>
            <a:r>
              <a:rPr lang="pt-BR" dirty="0" err="1" smtClean="0"/>
              <a:t>etc</a:t>
            </a:r>
            <a:r>
              <a:rPr lang="pt-BR" dirty="0" smtClean="0"/>
              <a:t>, criou-se um sistema de representação de caracteres associado a códigos binários específicos.</a:t>
            </a:r>
            <a:endParaRPr lang="pt-BR" dirty="0" smtClean="0"/>
          </a:p>
          <a:p>
            <a:pPr algn="just"/>
            <a:endParaRPr lang="pt-BR" sz="800" dirty="0" smtClean="0"/>
          </a:p>
          <a:p>
            <a:pPr algn="just"/>
            <a:r>
              <a:rPr lang="pt-BR" dirty="0" smtClean="0"/>
              <a:t>O primeiro padrão foi o ASCII (</a:t>
            </a:r>
            <a:r>
              <a:rPr lang="pt-BR" i="1" dirty="0"/>
              <a:t>American Standard </a:t>
            </a:r>
            <a:r>
              <a:rPr lang="pt-BR" i="1" dirty="0" err="1"/>
              <a:t>Code</a:t>
            </a:r>
            <a:r>
              <a:rPr lang="pt-BR" i="1" dirty="0"/>
              <a:t> for </a:t>
            </a:r>
            <a:r>
              <a:rPr lang="pt-BR" i="1" dirty="0" err="1"/>
              <a:t>Information</a:t>
            </a:r>
            <a:r>
              <a:rPr lang="pt-BR" i="1" dirty="0"/>
              <a:t> </a:t>
            </a:r>
            <a:r>
              <a:rPr lang="pt-BR" i="1" dirty="0" err="1"/>
              <a:t>Interchange</a:t>
            </a:r>
            <a:r>
              <a:rPr lang="pt-BR" dirty="0" smtClean="0"/>
              <a:t>). </a:t>
            </a:r>
            <a:endParaRPr lang="pt-BR" dirty="0" smtClean="0"/>
          </a:p>
          <a:p>
            <a:pPr algn="just"/>
            <a:endParaRPr lang="pt-BR" sz="800" dirty="0" smtClean="0"/>
          </a:p>
          <a:p>
            <a:pPr algn="just"/>
            <a:r>
              <a:rPr lang="pt-BR" dirty="0"/>
              <a:t>O ASCII foi desenvolvido em 1960 e utilizava apenas 7 bits para representar caracteres, além de 1 bit adicional que poderia servir de bit de paridade.</a:t>
            </a:r>
            <a:endParaRPr lang="pt-BR" dirty="0"/>
          </a:p>
          <a:p>
            <a:pPr algn="just"/>
            <a:endParaRPr lang="pt-B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Objetivos da disciplina</a:t>
            </a:r>
            <a:endParaRPr lang="pt-BR" dirty="0"/>
          </a:p>
        </p:txBody>
      </p:sp>
      <p:sp>
        <p:nvSpPr>
          <p:cNvPr id="3" name="Espaço Reservado para Conteúdo 2"/>
          <p:cNvSpPr>
            <a:spLocks noGrp="1"/>
          </p:cNvSpPr>
          <p:nvPr>
            <p:ph sz="quarter" idx="1"/>
          </p:nvPr>
        </p:nvSpPr>
        <p:spPr/>
        <p:txBody>
          <a:bodyPr>
            <a:normAutofit fontScale="92500" lnSpcReduction="20000"/>
          </a:bodyPr>
          <a:lstStyle/>
          <a:p>
            <a:pPr algn="just">
              <a:lnSpc>
                <a:spcPct val="120000"/>
              </a:lnSpc>
            </a:pPr>
            <a:r>
              <a:rPr lang="pt-BR" dirty="0" smtClean="0"/>
              <a:t>Estudar os métodos de manipulação de arquivos em suas formas binárias e texto, contendo conjuntos de dados diversos;</a:t>
            </a:r>
            <a:endParaRPr lang="pt-BR" dirty="0" smtClean="0"/>
          </a:p>
          <a:p>
            <a:pPr algn="just">
              <a:lnSpc>
                <a:spcPct val="120000"/>
              </a:lnSpc>
            </a:pPr>
            <a:endParaRPr lang="pt-BR" sz="1000" dirty="0" smtClean="0"/>
          </a:p>
          <a:p>
            <a:pPr algn="just">
              <a:lnSpc>
                <a:spcPct val="120000"/>
              </a:lnSpc>
            </a:pPr>
            <a:r>
              <a:rPr lang="pt-BR" dirty="0" smtClean="0"/>
              <a:t>Estudar o funcionamento de métodos empregados na compactação de arquivos;</a:t>
            </a:r>
            <a:endParaRPr lang="pt-BR" dirty="0" smtClean="0"/>
          </a:p>
          <a:p>
            <a:pPr algn="just">
              <a:lnSpc>
                <a:spcPct val="120000"/>
              </a:lnSpc>
            </a:pPr>
            <a:endParaRPr lang="pt-BR" sz="1000" dirty="0" smtClean="0"/>
          </a:p>
          <a:p>
            <a:pPr algn="just">
              <a:lnSpc>
                <a:spcPct val="120000"/>
              </a:lnSpc>
            </a:pPr>
            <a:r>
              <a:rPr lang="pt-BR" dirty="0" smtClean="0"/>
              <a:t>Estudar métodos de acesso eficiente à informações armazenadas em arquivos;</a:t>
            </a:r>
            <a:endParaRPr lang="pt-BR" dirty="0" smtClean="0"/>
          </a:p>
          <a:p>
            <a:pPr algn="just">
              <a:lnSpc>
                <a:spcPct val="120000"/>
              </a:lnSpc>
            </a:pPr>
            <a:endParaRPr lang="pt-BR" sz="1000" dirty="0" smtClean="0"/>
          </a:p>
          <a:p>
            <a:pPr algn="just">
              <a:lnSpc>
                <a:spcPct val="120000"/>
              </a:lnSpc>
            </a:pPr>
            <a:r>
              <a:rPr lang="pt-BR" dirty="0" smtClean="0"/>
              <a:t>Estudar os métodos de organização e indexação de informações em arquivos;</a:t>
            </a:r>
            <a:endParaRPr lang="pt-BR" dirty="0" smtClean="0"/>
          </a:p>
          <a:p>
            <a:pPr algn="just">
              <a:lnSpc>
                <a:spcPct val="120000"/>
              </a:lnSpc>
            </a:pPr>
            <a:endParaRPr lang="pt-BR" sz="1100" dirty="0" smtClean="0"/>
          </a:p>
          <a:p>
            <a:pPr algn="just">
              <a:lnSpc>
                <a:spcPct val="120000"/>
              </a:lnSpc>
            </a:pPr>
            <a:r>
              <a:rPr lang="pt-BR" dirty="0" smtClean="0"/>
              <a:t>Estudar modelos de criptografia de arquivos.</a:t>
            </a:r>
            <a:endParaRPr lang="pt-B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360" y="762318"/>
            <a:ext cx="7467600" cy="1143000"/>
          </a:xfrm>
        </p:spPr>
        <p:txBody>
          <a:bodyPr/>
          <a:lstStyle/>
          <a:p>
            <a:r>
              <a:rPr lang="pt-BR" dirty="0" smtClean="0"/>
              <a:t>ASCII</a:t>
            </a:r>
            <a:br>
              <a:rPr lang="pt-BR" dirty="0" smtClean="0"/>
            </a:br>
            <a:r>
              <a:rPr lang="x-none" altLang="pt-BR" dirty="0" smtClean="0"/>
              <a:t>(decimal)</a:t>
            </a:r>
            <a:endParaRPr lang="x-none" altLang="pt-BR" dirty="0" smtClean="0"/>
          </a:p>
        </p:txBody>
      </p:sp>
      <p:pic>
        <p:nvPicPr>
          <p:cNvPr id="2050" name="Picture 2" descr="http://static.commentcamarche.net/pt.ccm.net/faq/images/QP5TbLqdMuB5t6PK-s-.png"/>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842543" y="836712"/>
            <a:ext cx="3960440" cy="58218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Formas de representação de caracteres</a:t>
            </a:r>
            <a:endParaRPr lang="pt-BR" dirty="0"/>
          </a:p>
        </p:txBody>
      </p:sp>
      <p:sp>
        <p:nvSpPr>
          <p:cNvPr id="3" name="Espaço Reservado para Conteúdo 2"/>
          <p:cNvSpPr>
            <a:spLocks noGrp="1"/>
          </p:cNvSpPr>
          <p:nvPr>
            <p:ph sz="quarter" idx="1"/>
          </p:nvPr>
        </p:nvSpPr>
        <p:spPr/>
        <p:txBody>
          <a:bodyPr/>
          <a:lstStyle/>
          <a:p>
            <a:pPr algn="just"/>
            <a:r>
              <a:rPr lang="pt-BR" dirty="0" smtClean="0"/>
              <a:t>Com o tempo, surgiu a necessidade de se permitir a representação de caracteres em idiomas diversos;</a:t>
            </a:r>
            <a:endParaRPr lang="pt-BR" dirty="0" smtClean="0"/>
          </a:p>
          <a:p>
            <a:pPr algn="just"/>
            <a:endParaRPr lang="pt-BR" sz="800" dirty="0" smtClean="0"/>
          </a:p>
          <a:p>
            <a:pPr algn="just"/>
            <a:r>
              <a:rPr lang="pt-BR" dirty="0" smtClean="0"/>
              <a:t>O bit de paridade passou a ser desnecessário e novos caracteres latinos foram incorporados.</a:t>
            </a:r>
            <a:endParaRPr lang="pt-BR" dirty="0"/>
          </a:p>
          <a:p>
            <a:pPr lvl="1" algn="just"/>
            <a:r>
              <a:rPr lang="pt-BR" dirty="0" smtClean="0"/>
              <a:t>Acentos;</a:t>
            </a:r>
            <a:endParaRPr lang="pt-BR" dirty="0" smtClean="0"/>
          </a:p>
          <a:p>
            <a:pPr lvl="1" algn="just"/>
            <a:r>
              <a:rPr lang="pt-BR" dirty="0" smtClean="0"/>
              <a:t>Cedilha;</a:t>
            </a:r>
            <a:endParaRPr lang="pt-BR" dirty="0" smtClean="0"/>
          </a:p>
          <a:p>
            <a:pPr lvl="1" algn="just"/>
            <a:r>
              <a:rPr lang="pt-BR" dirty="0"/>
              <a:t>®, </a:t>
            </a:r>
            <a:r>
              <a:rPr lang="pt-BR" dirty="0" smtClean="0"/>
              <a:t>£, Ø, ¿, ±, §;</a:t>
            </a:r>
            <a:endParaRPr lang="pt-B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Formas de representação de caracteres</a:t>
            </a:r>
            <a:endParaRPr lang="pt-BR" dirty="0"/>
          </a:p>
        </p:txBody>
      </p:sp>
      <p:sp>
        <p:nvSpPr>
          <p:cNvPr id="3" name="Espaço Reservado para Conteúdo 2"/>
          <p:cNvSpPr>
            <a:spLocks noGrp="1"/>
          </p:cNvSpPr>
          <p:nvPr>
            <p:ph sz="quarter" idx="1"/>
          </p:nvPr>
        </p:nvSpPr>
        <p:spPr/>
        <p:txBody>
          <a:bodyPr>
            <a:normAutofit lnSpcReduction="10000"/>
          </a:bodyPr>
          <a:lstStyle/>
          <a:p>
            <a:pPr algn="just"/>
            <a:r>
              <a:rPr lang="pt-BR" dirty="0" smtClean="0"/>
              <a:t>O número de caracteres representados ainda era muito pequeno perto do universo de caracteres que temos nos alfabetos ao redor do mundo.</a:t>
            </a:r>
            <a:endParaRPr lang="pt-BR" dirty="0" smtClean="0"/>
          </a:p>
          <a:p>
            <a:pPr algn="just"/>
            <a:endParaRPr lang="pt-BR" sz="900" dirty="0" smtClean="0"/>
          </a:p>
          <a:p>
            <a:pPr algn="just"/>
            <a:r>
              <a:rPr lang="pt-BR" dirty="0" smtClean="0"/>
              <a:t>O Windows, por exemplo, usava um sistema chamado de código de páginas (</a:t>
            </a:r>
            <a:r>
              <a:rPr lang="pt-BR" i="1" dirty="0" err="1" smtClean="0"/>
              <a:t>code</a:t>
            </a:r>
            <a:r>
              <a:rPr lang="pt-BR" i="1" dirty="0" smtClean="0"/>
              <a:t> </a:t>
            </a:r>
            <a:r>
              <a:rPr lang="pt-BR" i="1" dirty="0" err="1" smtClean="0"/>
              <a:t>page</a:t>
            </a:r>
            <a:r>
              <a:rPr lang="pt-BR" dirty="0" smtClean="0"/>
              <a:t>), que era específico para cada conjunto de caracteres desejados.</a:t>
            </a:r>
            <a:endParaRPr lang="pt-BR" dirty="0" smtClean="0"/>
          </a:p>
          <a:p>
            <a:pPr algn="just"/>
            <a:endParaRPr lang="pt-BR" sz="800" dirty="0" smtClean="0"/>
          </a:p>
          <a:p>
            <a:pPr algn="just"/>
            <a:r>
              <a:rPr lang="pt-BR" dirty="0" smtClean="0"/>
              <a:t>Havia alguns problemas com as </a:t>
            </a:r>
            <a:r>
              <a:rPr lang="pt-BR" i="1" dirty="0" err="1" smtClean="0"/>
              <a:t>code</a:t>
            </a:r>
            <a:r>
              <a:rPr lang="pt-BR" i="1" dirty="0"/>
              <a:t> </a:t>
            </a:r>
            <a:r>
              <a:rPr lang="pt-BR" i="1" dirty="0" err="1" smtClean="0"/>
              <a:t>pages</a:t>
            </a:r>
            <a:r>
              <a:rPr lang="pt-BR" dirty="0" smtClean="0"/>
              <a:t>:</a:t>
            </a:r>
            <a:endParaRPr lang="pt-BR" dirty="0" smtClean="0"/>
          </a:p>
          <a:p>
            <a:pPr lvl="1" algn="just"/>
            <a:r>
              <a:rPr lang="pt-BR" dirty="0" smtClean="0"/>
              <a:t>Um arquivo escrito numa máquina com uma </a:t>
            </a:r>
            <a:r>
              <a:rPr lang="pt-BR" i="1" dirty="0" err="1" smtClean="0"/>
              <a:t>code</a:t>
            </a:r>
            <a:r>
              <a:rPr lang="pt-BR" i="1" dirty="0" smtClean="0"/>
              <a:t> </a:t>
            </a:r>
            <a:r>
              <a:rPr lang="pt-BR" i="1" dirty="0" err="1" smtClean="0"/>
              <a:t>page</a:t>
            </a:r>
            <a:r>
              <a:rPr lang="pt-BR" dirty="0" smtClean="0"/>
              <a:t> X não poderia ser lido corretamente em outra máquina com </a:t>
            </a:r>
            <a:r>
              <a:rPr lang="pt-BR" i="1" dirty="0" err="1" smtClean="0"/>
              <a:t>code</a:t>
            </a:r>
            <a:r>
              <a:rPr lang="pt-BR" i="1" dirty="0" smtClean="0"/>
              <a:t> </a:t>
            </a:r>
            <a:r>
              <a:rPr lang="pt-BR" i="1" dirty="0" err="1" smtClean="0"/>
              <a:t>page</a:t>
            </a:r>
            <a:r>
              <a:rPr lang="pt-BR" dirty="0" smtClean="0"/>
              <a:t> Y;</a:t>
            </a:r>
            <a:endParaRPr lang="pt-BR" dirty="0" smtClean="0"/>
          </a:p>
          <a:p>
            <a:pPr lvl="1" algn="just"/>
            <a:r>
              <a:rPr lang="pt-BR" dirty="0" smtClean="0"/>
              <a:t>Às vezes, um arquivo era associado a uma </a:t>
            </a:r>
            <a:r>
              <a:rPr lang="pt-BR" i="1" dirty="0" err="1" smtClean="0"/>
              <a:t>code</a:t>
            </a:r>
            <a:r>
              <a:rPr lang="pt-BR" i="1" dirty="0" smtClean="0"/>
              <a:t> </a:t>
            </a:r>
            <a:r>
              <a:rPr lang="pt-BR" i="1" dirty="0" err="1" smtClean="0"/>
              <a:t>page</a:t>
            </a:r>
            <a:r>
              <a:rPr lang="pt-BR" dirty="0" smtClean="0"/>
              <a:t> errada, o que dificultava a sua utilização;</a:t>
            </a:r>
            <a:endParaRPr lang="pt-B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Formas de representação de caracteres</a:t>
            </a:r>
            <a:endParaRPr lang="pt-BR" dirty="0"/>
          </a:p>
        </p:txBody>
      </p:sp>
      <p:sp>
        <p:nvSpPr>
          <p:cNvPr id="3" name="Espaço Reservado para Conteúdo 2"/>
          <p:cNvSpPr>
            <a:spLocks noGrp="1"/>
          </p:cNvSpPr>
          <p:nvPr>
            <p:ph sz="quarter" idx="1"/>
          </p:nvPr>
        </p:nvSpPr>
        <p:spPr>
          <a:xfrm>
            <a:off x="457200" y="1772816"/>
            <a:ext cx="7467600" cy="4701136"/>
          </a:xfrm>
        </p:spPr>
        <p:txBody>
          <a:bodyPr/>
          <a:lstStyle/>
          <a:p>
            <a:pPr algn="just"/>
            <a:r>
              <a:rPr lang="pt-BR" dirty="0" smtClean="0"/>
              <a:t>Para tentar uniformizar a codificação de qualquer caractere em qualquer alfabeto em qualquer máquina, surgiu o Unicode.</a:t>
            </a:r>
            <a:endParaRPr lang="pt-BR" dirty="0" smtClean="0"/>
          </a:p>
          <a:p>
            <a:pPr algn="just"/>
            <a:endParaRPr lang="pt-BR" sz="800" dirty="0" smtClean="0"/>
          </a:p>
          <a:p>
            <a:pPr algn="just"/>
            <a:r>
              <a:rPr lang="pt-BR" dirty="0" smtClean="0"/>
              <a:t>O Unicode é desenvolvido por um consórcio de empresas, que continuamente revisam e acrescentam novos caracteres.</a:t>
            </a:r>
            <a:endParaRPr lang="pt-BR" dirty="0" smtClean="0"/>
          </a:p>
          <a:p>
            <a:pPr algn="just"/>
            <a:endParaRPr lang="pt-BR" sz="800" dirty="0" smtClean="0"/>
          </a:p>
          <a:p>
            <a:pPr algn="just"/>
            <a:r>
              <a:rPr lang="pt-BR" dirty="0" smtClean="0"/>
              <a:t>A última versão 8.0, de junho de 2015, suporta 129 formas de escrita e 120.737 caracteres.    </a:t>
            </a:r>
            <a:endParaRPr lang="pt-B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Formas de representação de caracteres</a:t>
            </a:r>
            <a:endParaRPr lang="pt-BR" dirty="0"/>
          </a:p>
        </p:txBody>
      </p:sp>
      <p:sp>
        <p:nvSpPr>
          <p:cNvPr id="3" name="Espaço Reservado para Conteúdo 2"/>
          <p:cNvSpPr>
            <a:spLocks noGrp="1"/>
          </p:cNvSpPr>
          <p:nvPr>
            <p:ph sz="quarter" idx="1"/>
          </p:nvPr>
        </p:nvSpPr>
        <p:spPr/>
        <p:txBody>
          <a:bodyPr>
            <a:normAutofit lnSpcReduction="10000"/>
          </a:bodyPr>
          <a:lstStyle/>
          <a:p>
            <a:pPr algn="just"/>
            <a:r>
              <a:rPr lang="pt-BR" dirty="0" smtClean="0"/>
              <a:t>O Unicode tem uma preocupação especial com a quantidade de bits utilizada para a representação dos caracteres.</a:t>
            </a:r>
            <a:endParaRPr lang="pt-BR" dirty="0" smtClean="0"/>
          </a:p>
          <a:p>
            <a:pPr algn="just"/>
            <a:endParaRPr lang="pt-BR" sz="900" dirty="0" smtClean="0"/>
          </a:p>
          <a:p>
            <a:pPr algn="just"/>
            <a:r>
              <a:rPr lang="pt-BR" dirty="0"/>
              <a:t>O Unicode define dois métodos de mapeamento de códigos Unicode em códigos de implementação, UTF </a:t>
            </a:r>
            <a:r>
              <a:rPr lang="pt-BR" dirty="0" smtClean="0"/>
              <a:t>(</a:t>
            </a:r>
            <a:r>
              <a:rPr lang="pt-BR" i="1" dirty="0" smtClean="0"/>
              <a:t>Unicode </a:t>
            </a:r>
            <a:r>
              <a:rPr lang="pt-BR" i="1" dirty="0" err="1"/>
              <a:t>Transformation</a:t>
            </a:r>
            <a:r>
              <a:rPr lang="pt-BR" i="1" dirty="0"/>
              <a:t> </a:t>
            </a:r>
            <a:r>
              <a:rPr lang="pt-BR" i="1" dirty="0" err="1"/>
              <a:t>Format</a:t>
            </a:r>
            <a:r>
              <a:rPr lang="pt-BR" dirty="0"/>
              <a:t>) e UCS </a:t>
            </a:r>
            <a:r>
              <a:rPr lang="pt-BR" dirty="0" smtClean="0"/>
              <a:t>(</a:t>
            </a:r>
            <a:r>
              <a:rPr lang="pt-BR" i="1" dirty="0" smtClean="0"/>
              <a:t>Universal </a:t>
            </a:r>
            <a:r>
              <a:rPr lang="pt-BR" i="1" dirty="0" err="1"/>
              <a:t>Character</a:t>
            </a:r>
            <a:r>
              <a:rPr lang="pt-BR" i="1" dirty="0"/>
              <a:t> Set</a:t>
            </a:r>
            <a:r>
              <a:rPr lang="pt-BR" dirty="0" smtClean="0"/>
              <a:t>).</a:t>
            </a:r>
            <a:endParaRPr lang="pt-BR" dirty="0" smtClean="0"/>
          </a:p>
          <a:p>
            <a:pPr algn="just"/>
            <a:endParaRPr lang="pt-BR" sz="800" dirty="0" smtClean="0"/>
          </a:p>
          <a:p>
            <a:pPr algn="just"/>
            <a:r>
              <a:rPr lang="pt-BR" dirty="0" smtClean="0"/>
              <a:t>Atualmente as versões UTF-7 e UCS-2 são consideradas obsoletas;</a:t>
            </a:r>
            <a:endParaRPr lang="pt-BR" dirty="0" smtClean="0"/>
          </a:p>
          <a:p>
            <a:pPr algn="just"/>
            <a:endParaRPr lang="pt-BR" sz="800" dirty="0" smtClean="0"/>
          </a:p>
          <a:p>
            <a:pPr algn="just"/>
            <a:r>
              <a:rPr lang="pt-BR" dirty="0" smtClean="0"/>
              <a:t>As versões UTF-8 e UTF-16 são consideradas padrão;</a:t>
            </a:r>
            <a:endParaRPr lang="pt-B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Formas de representação de caracteres</a:t>
            </a:r>
            <a:endParaRPr lang="pt-BR" dirty="0"/>
          </a:p>
        </p:txBody>
      </p:sp>
      <p:sp>
        <p:nvSpPr>
          <p:cNvPr id="3" name="Espaço Reservado para Conteúdo 2"/>
          <p:cNvSpPr>
            <a:spLocks noGrp="1"/>
          </p:cNvSpPr>
          <p:nvPr>
            <p:ph sz="quarter" idx="1"/>
          </p:nvPr>
        </p:nvSpPr>
        <p:spPr/>
        <p:txBody>
          <a:bodyPr/>
          <a:lstStyle/>
          <a:p>
            <a:pPr algn="just"/>
            <a:r>
              <a:rPr lang="pt-BR" dirty="0" smtClean="0"/>
              <a:t>O UTF-8 utiliza 1 byte para caracteres ASCII (mantendo sua compatibilidade de códigos) e até 4 bytes para caracteres </a:t>
            </a:r>
            <a:r>
              <a:rPr lang="pt-BR" dirty="0" err="1" smtClean="0"/>
              <a:t>não-básicos</a:t>
            </a:r>
            <a:r>
              <a:rPr lang="pt-BR" dirty="0" smtClean="0"/>
              <a:t>;</a:t>
            </a:r>
            <a:endParaRPr lang="pt-BR" dirty="0" smtClean="0"/>
          </a:p>
          <a:p>
            <a:pPr algn="just"/>
            <a:endParaRPr lang="pt-BR" sz="800" dirty="0" smtClean="0"/>
          </a:p>
          <a:p>
            <a:pPr algn="just"/>
            <a:r>
              <a:rPr lang="pt-BR" dirty="0" smtClean="0"/>
              <a:t>O UTF-16 utiliza pelo menos 2 bytes para cada caractere, mas também pode chegar a 4 bytes no total, o que o torna completamente incompatível com o sistema ASCII;</a:t>
            </a:r>
            <a:endParaRPr lang="pt-BR" dirty="0" smtClean="0"/>
          </a:p>
          <a:p>
            <a:pPr algn="just"/>
            <a:endParaRPr lang="pt-BR" sz="800" dirty="0" smtClean="0"/>
          </a:p>
          <a:p>
            <a:pPr algn="just"/>
            <a:r>
              <a:rPr lang="pt-BR" dirty="0" smtClean="0"/>
              <a:t>Existem ainda versões UTF-32 e UCS-4 (32 bits fixos) que podem ser utilizadas em versões do compilador GCC para sistemas Unix e na linguagem Python 2.2 em diante.</a:t>
            </a:r>
            <a:endParaRPr lang="pt-B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Formas de representação de caracteres</a:t>
            </a:r>
            <a:endParaRPr lang="pt-BR" dirty="0"/>
          </a:p>
        </p:txBody>
      </p:sp>
      <p:sp>
        <p:nvSpPr>
          <p:cNvPr id="3" name="Espaço Reservado para Conteúdo 2"/>
          <p:cNvSpPr>
            <a:spLocks noGrp="1"/>
          </p:cNvSpPr>
          <p:nvPr>
            <p:ph sz="quarter" idx="1"/>
          </p:nvPr>
        </p:nvSpPr>
        <p:spPr/>
        <p:txBody>
          <a:bodyPr>
            <a:normAutofit fontScale="92500" lnSpcReduction="10000"/>
          </a:bodyPr>
          <a:lstStyle/>
          <a:p>
            <a:r>
              <a:rPr lang="pt-BR" dirty="0" smtClean="0">
                <a:latin typeface="Century Schoolbook L" charset="0"/>
              </a:rPr>
              <a:t>Exemplo:</a:t>
            </a:r>
            <a:endParaRPr lang="pt-BR" dirty="0" smtClean="0">
              <a:latin typeface="Century Schoolbook L" charset="0"/>
            </a:endParaRPr>
          </a:p>
          <a:p>
            <a:endParaRPr lang="pt-BR" sz="800" dirty="0" smtClean="0">
              <a:latin typeface="Century Schoolbook L" charset="0"/>
            </a:endParaRPr>
          </a:p>
          <a:p>
            <a:pPr lvl="1" algn="just"/>
            <a:r>
              <a:rPr lang="en-US" dirty="0" smtClean="0">
                <a:latin typeface="Century Schoolbook L" charset="0"/>
              </a:rPr>
              <a:t>"A" </a:t>
            </a:r>
            <a:r>
              <a:rPr lang="en-US" dirty="0" err="1" smtClean="0">
                <a:latin typeface="Century Schoolbook L" charset="0"/>
              </a:rPr>
              <a:t>em</a:t>
            </a:r>
            <a:r>
              <a:rPr lang="en-US" dirty="0" smtClean="0">
                <a:latin typeface="Century Schoolbook L" charset="0"/>
              </a:rPr>
              <a:t> ASCII é </a:t>
            </a:r>
            <a:r>
              <a:rPr lang="en-US" dirty="0" err="1" smtClean="0">
                <a:latin typeface="Century Schoolbook L" charset="0"/>
              </a:rPr>
              <a:t>representado</a:t>
            </a:r>
            <a:r>
              <a:rPr lang="en-US" dirty="0" smtClean="0">
                <a:latin typeface="Century Schoolbook L" charset="0"/>
              </a:rPr>
              <a:t> </a:t>
            </a:r>
            <a:r>
              <a:rPr lang="en-US" dirty="0" err="1" smtClean="0">
                <a:latin typeface="Century Schoolbook L" charset="0"/>
              </a:rPr>
              <a:t>pelo</a:t>
            </a:r>
            <a:r>
              <a:rPr lang="en-US" dirty="0" smtClean="0">
                <a:latin typeface="Century Schoolbook L" charset="0"/>
              </a:rPr>
              <a:t> </a:t>
            </a:r>
            <a:r>
              <a:rPr lang="en-US" dirty="0" err="1" smtClean="0">
                <a:latin typeface="Century Schoolbook L" charset="0"/>
              </a:rPr>
              <a:t>hexa</a:t>
            </a:r>
            <a:r>
              <a:rPr lang="en-US" dirty="0" smtClean="0">
                <a:latin typeface="Century Schoolbook L" charset="0"/>
              </a:rPr>
              <a:t> 0x41; </a:t>
            </a:r>
            <a:r>
              <a:rPr lang="en-US" dirty="0" err="1" smtClean="0">
                <a:latin typeface="Century Schoolbook L" charset="0"/>
              </a:rPr>
              <a:t>em</a:t>
            </a:r>
            <a:r>
              <a:rPr lang="en-US" dirty="0" smtClean="0">
                <a:latin typeface="Century Schoolbook L" charset="0"/>
              </a:rPr>
              <a:t> UTF-8 </a:t>
            </a:r>
            <a:r>
              <a:rPr lang="en-US" dirty="0" err="1" smtClean="0">
                <a:latin typeface="Century Schoolbook L" charset="0"/>
              </a:rPr>
              <a:t>também</a:t>
            </a:r>
            <a:r>
              <a:rPr lang="en-US" dirty="0" smtClean="0">
                <a:latin typeface="Century Schoolbook L" charset="0"/>
              </a:rPr>
              <a:t> é 0x41; </a:t>
            </a:r>
            <a:r>
              <a:rPr lang="en-US" dirty="0" err="1" smtClean="0">
                <a:latin typeface="Century Schoolbook L" charset="0"/>
              </a:rPr>
              <a:t>em</a:t>
            </a:r>
            <a:r>
              <a:rPr lang="en-US" dirty="0" smtClean="0">
                <a:latin typeface="Century Schoolbook L" charset="0"/>
              </a:rPr>
              <a:t> UTF-16 é 0x0041</a:t>
            </a:r>
            <a:endParaRPr lang="en-US" dirty="0" smtClean="0">
              <a:latin typeface="Century Schoolbook L" charset="0"/>
            </a:endParaRPr>
          </a:p>
          <a:p>
            <a:pPr lvl="1" algn="just"/>
            <a:r>
              <a:rPr lang="en-US" dirty="0" smtClean="0">
                <a:latin typeface="Century Schoolbook L" charset="0"/>
              </a:rPr>
              <a:t>"À" </a:t>
            </a:r>
            <a:r>
              <a:rPr lang="en-US" dirty="0" err="1" smtClean="0">
                <a:latin typeface="Century Schoolbook L" charset="0"/>
              </a:rPr>
              <a:t>em</a:t>
            </a:r>
            <a:r>
              <a:rPr lang="en-US" dirty="0" smtClean="0">
                <a:latin typeface="Century Schoolbook L" charset="0"/>
              </a:rPr>
              <a:t> Latin-1 </a:t>
            </a:r>
            <a:r>
              <a:rPr lang="x-none" altLang="en-US" dirty="0" smtClean="0">
                <a:latin typeface="Century Schoolbook L" charset="0"/>
              </a:rPr>
              <a:t>(ASCII/ISO 8859-1)</a:t>
            </a:r>
            <a:r>
              <a:rPr lang="en-US" dirty="0" smtClean="0">
                <a:latin typeface="Century Schoolbook L" charset="0"/>
              </a:rPr>
              <a:t> </a:t>
            </a:r>
            <a:r>
              <a:rPr lang="x-none" altLang="en-US" dirty="0" smtClean="0">
                <a:latin typeface="Century Schoolbook L" charset="0"/>
              </a:rPr>
              <a:t>é</a:t>
            </a:r>
            <a:r>
              <a:rPr lang="en-US" dirty="0" smtClean="0">
                <a:latin typeface="Century Schoolbook L" charset="0"/>
              </a:rPr>
              <a:t> 0xC0; </a:t>
            </a:r>
            <a:r>
              <a:rPr lang="en-US" dirty="0" err="1" smtClean="0">
                <a:latin typeface="Century Schoolbook L" charset="0"/>
              </a:rPr>
              <a:t>em</a:t>
            </a:r>
            <a:r>
              <a:rPr lang="en-US" dirty="0" smtClean="0">
                <a:latin typeface="Century Schoolbook L" charset="0"/>
              </a:rPr>
              <a:t> UTF-8 </a:t>
            </a:r>
            <a:r>
              <a:rPr lang="x-none" altLang="en-US" dirty="0" smtClean="0">
                <a:latin typeface="Century Schoolbook L" charset="0"/>
              </a:rPr>
              <a:t>é</a:t>
            </a:r>
            <a:r>
              <a:rPr lang="en-US" dirty="0" smtClean="0">
                <a:latin typeface="Century Schoolbook L" charset="0"/>
              </a:rPr>
              <a:t> 0x</a:t>
            </a:r>
            <a:r>
              <a:rPr lang="x-none" altLang="en-US" dirty="0" smtClean="0">
                <a:latin typeface="Century Schoolbook L" charset="0"/>
              </a:rPr>
              <a:t>00C0</a:t>
            </a:r>
            <a:r>
              <a:rPr lang="en-US" dirty="0" smtClean="0">
                <a:latin typeface="Century Schoolbook L" charset="0"/>
              </a:rPr>
              <a:t>; </a:t>
            </a:r>
            <a:r>
              <a:rPr lang="x-none" altLang="en-US" dirty="0" smtClean="0">
                <a:latin typeface="Century Schoolbook L" charset="0"/>
              </a:rPr>
              <a:t>em</a:t>
            </a:r>
            <a:r>
              <a:rPr lang="en-US" dirty="0" smtClean="0">
                <a:latin typeface="Century Schoolbook L" charset="0"/>
              </a:rPr>
              <a:t> UTF-16 é 0x00C0</a:t>
            </a:r>
            <a:endParaRPr lang="en-US" dirty="0" smtClean="0">
              <a:latin typeface="Century Schoolbook L" charset="0"/>
            </a:endParaRPr>
          </a:p>
          <a:p>
            <a:pPr lvl="1" algn="just"/>
            <a:endParaRPr lang="en-US" sz="900" dirty="0" smtClean="0">
              <a:latin typeface="Century Schoolbook L" charset="0"/>
            </a:endParaRPr>
          </a:p>
          <a:p>
            <a:pPr algn="just"/>
            <a:r>
              <a:rPr lang="en-US" dirty="0" err="1" smtClean="0">
                <a:latin typeface="Century Schoolbook L" charset="0"/>
              </a:rPr>
              <a:t>Faça</a:t>
            </a:r>
            <a:r>
              <a:rPr lang="en-US" dirty="0" smtClean="0">
                <a:latin typeface="Century Schoolbook L" charset="0"/>
              </a:rPr>
              <a:t> o </a:t>
            </a:r>
            <a:r>
              <a:rPr lang="en-US" dirty="0" err="1" smtClean="0">
                <a:latin typeface="Century Schoolbook L" charset="0"/>
              </a:rPr>
              <a:t>seguinte</a:t>
            </a:r>
            <a:r>
              <a:rPr lang="en-US" dirty="0" smtClean="0">
                <a:latin typeface="Century Schoolbook L" charset="0"/>
              </a:rPr>
              <a:t> </a:t>
            </a:r>
            <a:r>
              <a:rPr lang="en-US" dirty="0" err="1" smtClean="0">
                <a:latin typeface="Century Schoolbook L" charset="0"/>
              </a:rPr>
              <a:t>experimento</a:t>
            </a:r>
            <a:r>
              <a:rPr lang="en-US" dirty="0" smtClean="0">
                <a:latin typeface="Century Schoolbook L" charset="0"/>
              </a:rPr>
              <a:t>: </a:t>
            </a:r>
            <a:r>
              <a:rPr lang="en-US" dirty="0" err="1" smtClean="0">
                <a:latin typeface="Century Schoolbook L" charset="0"/>
              </a:rPr>
              <a:t>crie</a:t>
            </a:r>
            <a:r>
              <a:rPr lang="en-US" dirty="0" smtClean="0">
                <a:latin typeface="Century Schoolbook L" charset="0"/>
              </a:rPr>
              <a:t> um </a:t>
            </a:r>
            <a:r>
              <a:rPr lang="en-US" dirty="0" err="1" smtClean="0">
                <a:latin typeface="Century Schoolbook L" charset="0"/>
              </a:rPr>
              <a:t>arquivo</a:t>
            </a:r>
            <a:r>
              <a:rPr lang="en-US" dirty="0" smtClean="0">
                <a:latin typeface="Century Schoolbook L" charset="0"/>
              </a:rPr>
              <a:t> </a:t>
            </a:r>
            <a:r>
              <a:rPr lang="en-US" dirty="0" err="1" smtClean="0">
                <a:latin typeface="Century Schoolbook L" charset="0"/>
              </a:rPr>
              <a:t>texto</a:t>
            </a:r>
            <a:r>
              <a:rPr lang="en-US" dirty="0" smtClean="0">
                <a:latin typeface="Century Schoolbook L" charset="0"/>
              </a:rPr>
              <a:t> no Windows e </a:t>
            </a:r>
            <a:r>
              <a:rPr lang="en-US" dirty="0" err="1" smtClean="0">
                <a:latin typeface="Century Schoolbook L" charset="0"/>
              </a:rPr>
              <a:t>outro</a:t>
            </a:r>
            <a:r>
              <a:rPr lang="en-US" dirty="0" smtClean="0">
                <a:latin typeface="Century Schoolbook L" charset="0"/>
              </a:rPr>
              <a:t> no Linux, com o </a:t>
            </a:r>
            <a:r>
              <a:rPr lang="en-US" dirty="0" err="1" smtClean="0">
                <a:latin typeface="Century Schoolbook L" charset="0"/>
              </a:rPr>
              <a:t>mesmo</a:t>
            </a:r>
            <a:r>
              <a:rPr lang="en-US" dirty="0" smtClean="0">
                <a:latin typeface="Century Schoolbook L" charset="0"/>
              </a:rPr>
              <a:t> </a:t>
            </a:r>
            <a:r>
              <a:rPr lang="en-US" dirty="0" err="1" smtClean="0">
                <a:latin typeface="Century Schoolbook L" charset="0"/>
              </a:rPr>
              <a:t>conteúdo</a:t>
            </a:r>
            <a:r>
              <a:rPr lang="en-US" dirty="0" smtClean="0">
                <a:latin typeface="Century Schoolbook L" charset="0"/>
              </a:rPr>
              <a:t>, e </a:t>
            </a:r>
            <a:r>
              <a:rPr lang="en-US" dirty="0" err="1" smtClean="0">
                <a:latin typeface="Century Schoolbook L" charset="0"/>
              </a:rPr>
              <a:t>verifique</a:t>
            </a:r>
            <a:r>
              <a:rPr lang="en-US" dirty="0" smtClean="0">
                <a:latin typeface="Century Schoolbook L" charset="0"/>
              </a:rPr>
              <a:t> a </a:t>
            </a:r>
            <a:r>
              <a:rPr lang="en-US" dirty="0" err="1" smtClean="0">
                <a:latin typeface="Century Schoolbook L" charset="0"/>
              </a:rPr>
              <a:t>codificação</a:t>
            </a:r>
            <a:r>
              <a:rPr lang="en-US" dirty="0" smtClean="0">
                <a:latin typeface="Century Schoolbook L" charset="0"/>
              </a:rPr>
              <a:t> dos </a:t>
            </a:r>
            <a:r>
              <a:rPr lang="en-US" dirty="0" err="1" smtClean="0">
                <a:latin typeface="Century Schoolbook L" charset="0"/>
              </a:rPr>
              <a:t>caracteres</a:t>
            </a:r>
            <a:r>
              <a:rPr lang="en-US" dirty="0" smtClean="0">
                <a:latin typeface="Century Schoolbook L" charset="0"/>
              </a:rPr>
              <a:t> com </a:t>
            </a:r>
            <a:r>
              <a:rPr lang="en-US" dirty="0" err="1" smtClean="0">
                <a:latin typeface="Century Schoolbook L" charset="0"/>
              </a:rPr>
              <a:t>os</a:t>
            </a:r>
            <a:r>
              <a:rPr lang="en-US" dirty="0" smtClean="0">
                <a:latin typeface="Century Schoolbook L" charset="0"/>
              </a:rPr>
              <a:t> </a:t>
            </a:r>
            <a:r>
              <a:rPr lang="en-US" dirty="0" err="1" smtClean="0">
                <a:latin typeface="Century Schoolbook L" charset="0"/>
              </a:rPr>
              <a:t>comandos</a:t>
            </a:r>
            <a:r>
              <a:rPr lang="en-US" dirty="0" smtClean="0">
                <a:latin typeface="Century Schoolbook L" charset="0"/>
              </a:rPr>
              <a:t>:</a:t>
            </a:r>
            <a:endParaRPr lang="en-US" dirty="0" smtClean="0">
              <a:latin typeface="Century Schoolbook L" charset="0"/>
            </a:endParaRPr>
          </a:p>
          <a:p>
            <a:pPr algn="just"/>
            <a:endParaRPr lang="en-US" sz="900" dirty="0" smtClean="0">
              <a:latin typeface="Century Schoolbook L" charset="0"/>
            </a:endParaRPr>
          </a:p>
          <a:p>
            <a:pPr lvl="1" algn="just"/>
            <a:r>
              <a:rPr lang="en-US" dirty="0" smtClean="0">
                <a:latin typeface="Century Schoolbook L" charset="0"/>
              </a:rPr>
              <a:t>Linux: </a:t>
            </a:r>
            <a:r>
              <a:rPr lang="en-US" dirty="0" err="1" smtClean="0">
                <a:latin typeface="Century Schoolbook L" charset="0"/>
              </a:rPr>
              <a:t>xxd</a:t>
            </a:r>
            <a:r>
              <a:rPr lang="en-US" dirty="0" smtClean="0">
                <a:latin typeface="Century Schoolbook L" charset="0"/>
              </a:rPr>
              <a:t> nome_arquivo.txt</a:t>
            </a:r>
            <a:endParaRPr lang="en-US" dirty="0" smtClean="0">
              <a:latin typeface="Century Schoolbook L" charset="0"/>
            </a:endParaRPr>
          </a:p>
          <a:p>
            <a:pPr lvl="1" algn="just"/>
            <a:r>
              <a:rPr lang="en-US" dirty="0" smtClean="0">
                <a:latin typeface="Century Schoolbook L" charset="0"/>
              </a:rPr>
              <a:t>Windows:  Get-Content -Encoding Byte -</a:t>
            </a:r>
            <a:r>
              <a:rPr lang="en-US" dirty="0" err="1" smtClean="0">
                <a:latin typeface="Century Schoolbook L" charset="0"/>
              </a:rPr>
              <a:t>TotalCount</a:t>
            </a:r>
            <a:r>
              <a:rPr lang="en-US" dirty="0" smtClean="0">
                <a:latin typeface="Century Schoolbook L" charset="0"/>
              </a:rPr>
              <a:t> 100 nome_arquivo.txt |% {Write-Host ("{0:x2} " -f $_) -</a:t>
            </a:r>
            <a:r>
              <a:rPr lang="en-US" dirty="0" err="1" smtClean="0">
                <a:latin typeface="Century Schoolbook L" charset="0"/>
              </a:rPr>
              <a:t>NoNewline</a:t>
            </a:r>
            <a:r>
              <a:rPr lang="en-US" dirty="0" smtClean="0">
                <a:latin typeface="Century Schoolbook L" charset="0"/>
              </a:rPr>
              <a:t>}; Write-Host</a:t>
            </a:r>
            <a:endParaRPr lang="en-US" dirty="0" smtClean="0">
              <a:latin typeface="Century Schoolbook L" charset="0"/>
            </a:endParaRPr>
          </a:p>
          <a:p>
            <a:endParaRPr lang="pt-B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Formas de representação de caracteres</a:t>
            </a:r>
            <a:endParaRPr lang="pt-BR" dirty="0"/>
          </a:p>
        </p:txBody>
      </p:sp>
      <p:sp>
        <p:nvSpPr>
          <p:cNvPr id="3" name="Espaço Reservado para Conteúdo 2"/>
          <p:cNvSpPr>
            <a:spLocks noGrp="1"/>
          </p:cNvSpPr>
          <p:nvPr>
            <p:ph sz="quarter" idx="1"/>
          </p:nvPr>
        </p:nvSpPr>
        <p:spPr>
          <a:xfrm>
            <a:off x="457200" y="1600200"/>
            <a:ext cx="7571184" cy="4873752"/>
          </a:xfrm>
        </p:spPr>
        <p:txBody>
          <a:bodyPr>
            <a:normAutofit lnSpcReduction="20000"/>
          </a:bodyPr>
          <a:lstStyle/>
          <a:p>
            <a:pPr algn="just"/>
            <a:r>
              <a:rPr lang="pt-BR" dirty="0" smtClean="0"/>
              <a:t>Os finais de linha no Windows são identificados por </a:t>
            </a:r>
            <a:r>
              <a:rPr lang="pt-BR" b="1" dirty="0" smtClean="0"/>
              <a:t>0d 0a</a:t>
            </a:r>
            <a:r>
              <a:rPr lang="pt-BR" dirty="0" smtClean="0"/>
              <a:t> (CR+</a:t>
            </a:r>
            <a:r>
              <a:rPr lang="pt-BR" dirty="0" smtClean="0">
                <a:latin typeface="Century Schoolbook L" charset="0"/>
              </a:rPr>
              <a:t>LF </a:t>
            </a:r>
            <a:r>
              <a:rPr lang="x-none" altLang="pt-BR" dirty="0" smtClean="0">
                <a:latin typeface="Century Schoolbook L" charset="0"/>
              </a:rPr>
              <a:t>- </a:t>
            </a:r>
            <a:r>
              <a:rPr lang="x-none" altLang="pt-BR" i="1" dirty="0" smtClean="0">
                <a:latin typeface="Century Schoolbook L" charset="0"/>
              </a:rPr>
              <a:t>Carriage Return </a:t>
            </a:r>
            <a:r>
              <a:rPr lang="x-none" altLang="pt-BR" dirty="0" smtClean="0">
                <a:latin typeface="Century Schoolbook L" charset="0"/>
              </a:rPr>
              <a:t>e </a:t>
            </a:r>
            <a:r>
              <a:rPr lang="x-none" altLang="pt-BR" i="1" dirty="0" smtClean="0">
                <a:latin typeface="Century Schoolbook L" charset="0"/>
              </a:rPr>
              <a:t>Line Feed</a:t>
            </a:r>
            <a:r>
              <a:rPr lang="x-none" altLang="pt-BR" dirty="0" smtClean="0">
                <a:latin typeface="Century Schoolbook L" charset="0"/>
              </a:rPr>
              <a:t>, respectivamente</a:t>
            </a:r>
            <a:r>
              <a:rPr lang="pt-BR" dirty="0" smtClean="0"/>
              <a:t>), enquanto no Linux é usado somente o </a:t>
            </a:r>
            <a:r>
              <a:rPr lang="pt-BR" b="1" dirty="0" smtClean="0"/>
              <a:t>0a</a:t>
            </a:r>
            <a:r>
              <a:rPr lang="pt-BR" dirty="0" smtClean="0"/>
              <a:t> (LF)</a:t>
            </a:r>
            <a:endParaRPr lang="pt-BR" dirty="0" smtClean="0"/>
          </a:p>
          <a:p>
            <a:endParaRPr lang="pt-BR" dirty="0" smtClean="0"/>
          </a:p>
          <a:p>
            <a:r>
              <a:rPr lang="pt-BR" dirty="0" smtClean="0"/>
              <a:t>UTF-8:</a:t>
            </a:r>
            <a:endParaRPr lang="pt-BR" dirty="0" smtClean="0"/>
          </a:p>
          <a:p>
            <a:pPr lvl="1"/>
            <a:r>
              <a:rPr lang="pt-BR" dirty="0" smtClean="0"/>
              <a:t>Sistemas Unix-</a:t>
            </a:r>
            <a:r>
              <a:rPr lang="pt-BR" dirty="0" err="1" smtClean="0"/>
              <a:t>like</a:t>
            </a:r>
            <a:r>
              <a:rPr lang="pt-BR" dirty="0" smtClean="0"/>
              <a:t>;</a:t>
            </a:r>
            <a:endParaRPr lang="pt-BR" dirty="0" smtClean="0"/>
          </a:p>
          <a:p>
            <a:pPr lvl="1"/>
            <a:r>
              <a:rPr lang="pt-BR" dirty="0" smtClean="0"/>
              <a:t>Páginas HTML, XML;</a:t>
            </a:r>
            <a:endParaRPr lang="pt-BR" dirty="0"/>
          </a:p>
          <a:p>
            <a:pPr lvl="1"/>
            <a:r>
              <a:rPr lang="pt-BR" dirty="0" err="1" smtClean="0"/>
              <a:t>Email</a:t>
            </a:r>
            <a:r>
              <a:rPr lang="pt-BR" dirty="0" smtClean="0"/>
              <a:t>;</a:t>
            </a:r>
            <a:endParaRPr lang="pt-BR" dirty="0" smtClean="0"/>
          </a:p>
          <a:p>
            <a:pPr marL="0" indent="0">
              <a:buNone/>
            </a:pPr>
            <a:endParaRPr lang="pt-BR" dirty="0" smtClean="0"/>
          </a:p>
          <a:p>
            <a:r>
              <a:rPr lang="pt-BR" dirty="0" smtClean="0"/>
              <a:t>UTF-16:</a:t>
            </a:r>
            <a:endParaRPr lang="pt-BR" dirty="0" smtClean="0"/>
          </a:p>
          <a:p>
            <a:pPr lvl="1"/>
            <a:r>
              <a:rPr lang="pt-BR" dirty="0" smtClean="0"/>
              <a:t>Sistemas Windows e Mac OS X;</a:t>
            </a:r>
            <a:endParaRPr lang="pt-BR" dirty="0" smtClean="0"/>
          </a:p>
          <a:p>
            <a:pPr lvl="1"/>
            <a:r>
              <a:rPr lang="pt-BR" dirty="0" smtClean="0"/>
              <a:t>Java;</a:t>
            </a:r>
            <a:endParaRPr lang="pt-BR" dirty="0" smtClean="0"/>
          </a:p>
          <a:p>
            <a:pPr lvl="1"/>
            <a:r>
              <a:rPr lang="pt-BR" dirty="0" err="1" smtClean="0"/>
              <a:t>.Net</a:t>
            </a:r>
            <a:r>
              <a:rPr lang="pt-BR" dirty="0" smtClean="0"/>
              <a:t>;</a:t>
            </a:r>
            <a:endParaRPr lang="pt-B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Como os caracteres são lidos?</a:t>
            </a:r>
            <a:endParaRPr lang="pt-BR" dirty="0"/>
          </a:p>
        </p:txBody>
      </p:sp>
      <p:sp>
        <p:nvSpPr>
          <p:cNvPr id="3" name="Espaço Reservado para Conteúdo 2"/>
          <p:cNvSpPr>
            <a:spLocks noGrp="1"/>
          </p:cNvSpPr>
          <p:nvPr>
            <p:ph sz="quarter" idx="1"/>
          </p:nvPr>
        </p:nvSpPr>
        <p:spPr>
          <a:xfrm>
            <a:off x="457200" y="1700808"/>
            <a:ext cx="7467600" cy="4773144"/>
          </a:xfrm>
        </p:spPr>
        <p:txBody>
          <a:bodyPr/>
          <a:lstStyle/>
          <a:p>
            <a:pPr algn="just"/>
            <a:r>
              <a:rPr lang="pt-BR" dirty="0" smtClean="0"/>
              <a:t>Se o arquivo for aberto em modo texto, cada leitura é capaz de retornar um caractere </a:t>
            </a:r>
            <a:r>
              <a:rPr lang="pt-BR" i="1" dirty="0" err="1" smtClean="0"/>
              <a:t>char</a:t>
            </a:r>
            <a:r>
              <a:rPr lang="pt-BR" dirty="0" smtClean="0"/>
              <a:t> ou </a:t>
            </a:r>
            <a:r>
              <a:rPr lang="pt-BR" i="1" dirty="0" err="1" smtClean="0"/>
              <a:t>wchar</a:t>
            </a:r>
            <a:r>
              <a:rPr lang="pt-BR" dirty="0" smtClean="0"/>
              <a:t> (</a:t>
            </a:r>
            <a:r>
              <a:rPr lang="pt-BR" i="1" dirty="0" err="1" smtClean="0"/>
              <a:t>wide</a:t>
            </a:r>
            <a:r>
              <a:rPr lang="pt-BR" i="1" dirty="0" smtClean="0"/>
              <a:t> </a:t>
            </a:r>
            <a:r>
              <a:rPr lang="pt-BR" i="1" dirty="0" err="1" smtClean="0"/>
              <a:t>character</a:t>
            </a:r>
            <a:r>
              <a:rPr lang="pt-BR" i="1" dirty="0" smtClean="0"/>
              <a:t>, </a:t>
            </a:r>
            <a:r>
              <a:rPr lang="pt-BR" dirty="0" smtClean="0"/>
              <a:t>usa mais de 8 bits para representação, ideal para codificação de grandes grupos de codificação de caracteres).</a:t>
            </a:r>
            <a:endParaRPr lang="pt-BR" dirty="0" smtClean="0"/>
          </a:p>
          <a:p>
            <a:pPr algn="just"/>
            <a:endParaRPr lang="pt-BR" sz="800" dirty="0" smtClean="0"/>
          </a:p>
          <a:p>
            <a:pPr algn="just"/>
            <a:r>
              <a:rPr lang="pt-BR" dirty="0" smtClean="0"/>
              <a:t>O sistema operacional mantém a informação de onde (qual caractere) ocorrerá a próxima leitura, chamada de cursor.</a:t>
            </a:r>
            <a:endParaRPr lang="pt-BR" dirty="0" smtClean="0"/>
          </a:p>
          <a:p>
            <a:pPr algn="just"/>
            <a:endParaRPr lang="pt-BR" sz="800" dirty="0" smtClean="0"/>
          </a:p>
          <a:p>
            <a:pPr algn="just"/>
            <a:r>
              <a:rPr lang="pt-BR" dirty="0" smtClean="0"/>
              <a:t>Quando o comando de ler o próximo caractere é executado, são lidos tantos bytes quantos necessários, movendo-se o cursor para frente.</a:t>
            </a:r>
            <a:endParaRPr lang="pt-B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Como os caracteres são lidos?</a:t>
            </a:r>
            <a:endParaRPr lang="pt-BR" dirty="0"/>
          </a:p>
        </p:txBody>
      </p:sp>
      <p:sp>
        <p:nvSpPr>
          <p:cNvPr id="3" name="Espaço Reservado para Conteúdo 2"/>
          <p:cNvSpPr>
            <a:spLocks noGrp="1"/>
          </p:cNvSpPr>
          <p:nvPr>
            <p:ph sz="quarter" idx="1"/>
          </p:nvPr>
        </p:nvSpPr>
        <p:spPr/>
        <p:txBody>
          <a:bodyPr/>
          <a:lstStyle/>
          <a:p>
            <a:pPr algn="just"/>
            <a:r>
              <a:rPr lang="pt-BR" dirty="0" smtClean="0"/>
              <a:t>Alguns caracteres porém têm função de controle e não possuem representação gráfica:</a:t>
            </a:r>
            <a:endParaRPr lang="pt-BR" dirty="0" smtClean="0"/>
          </a:p>
          <a:p>
            <a:pPr algn="just"/>
            <a:endParaRPr lang="pt-BR" sz="800" dirty="0" smtClean="0"/>
          </a:p>
          <a:p>
            <a:pPr lvl="1" algn="just"/>
            <a:r>
              <a:rPr lang="pt-BR" dirty="0" smtClean="0"/>
              <a:t>Mudança de linha (CR, LF ou ambos);</a:t>
            </a:r>
            <a:endParaRPr lang="pt-BR" dirty="0" smtClean="0"/>
          </a:p>
          <a:p>
            <a:pPr lvl="1" algn="just"/>
            <a:r>
              <a:rPr lang="pt-BR" dirty="0" smtClean="0"/>
              <a:t>Tabulação;</a:t>
            </a:r>
            <a:endParaRPr lang="pt-BR" dirty="0" smtClean="0"/>
          </a:p>
          <a:p>
            <a:pPr lvl="1" algn="just"/>
            <a:r>
              <a:rPr lang="pt-BR" dirty="0" smtClean="0"/>
              <a:t>Fim de arquivo;</a:t>
            </a:r>
            <a:endParaRPr lang="pt-BR" dirty="0" smtClean="0"/>
          </a:p>
          <a:p>
            <a:pPr lvl="1" algn="just"/>
            <a:endParaRPr lang="pt-BR" dirty="0"/>
          </a:p>
          <a:p>
            <a:pPr algn="just"/>
            <a:r>
              <a:rPr lang="pt-BR" dirty="0" smtClean="0"/>
              <a:t>Os sistemas operacionais podem apresentar diferentes interpretações acerca destes caracteres;</a:t>
            </a:r>
            <a:endParaRPr lang="pt-B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Avaliações</a:t>
            </a:r>
            <a:endParaRPr lang="pt-BR" dirty="0"/>
          </a:p>
        </p:txBody>
      </p:sp>
      <p:sp>
        <p:nvSpPr>
          <p:cNvPr id="3" name="Espaço Reservado para Conteúdo 2"/>
          <p:cNvSpPr>
            <a:spLocks noGrp="1"/>
          </p:cNvSpPr>
          <p:nvPr>
            <p:ph sz="quarter" idx="1"/>
          </p:nvPr>
        </p:nvSpPr>
        <p:spPr>
          <a:xfrm>
            <a:off x="457200" y="1600200"/>
            <a:ext cx="7467600" cy="5151120"/>
          </a:xfrm>
        </p:spPr>
        <p:txBody>
          <a:bodyPr>
            <a:normAutofit lnSpcReduction="20000"/>
          </a:bodyPr>
          <a:lstStyle/>
          <a:p>
            <a:pPr algn="just"/>
            <a:r>
              <a:rPr lang="pt-BR" dirty="0" smtClean="0">
                <a:latin typeface="Century Schoolbook L" charset="0"/>
              </a:rPr>
              <a:t>Serão 3 trabalhos </a:t>
            </a:r>
            <a:r>
              <a:rPr lang="x-none" altLang="pt-BR" dirty="0" smtClean="0">
                <a:latin typeface="Century Schoolbook L" charset="0"/>
                <a:sym typeface="+mn-ea"/>
              </a:rPr>
              <a:t>principais</a:t>
            </a:r>
            <a:r>
              <a:rPr lang="pt-BR" dirty="0" smtClean="0">
                <a:latin typeface="Century Schoolbook L" charset="0"/>
                <a:sym typeface="+mn-ea"/>
              </a:rPr>
              <a:t> </a:t>
            </a:r>
            <a:r>
              <a:rPr lang="pt-BR" dirty="0" smtClean="0">
                <a:latin typeface="Century Schoolbook L" charset="0"/>
              </a:rPr>
              <a:t>sobre os temas apresentados, compostos de uma análise escrita e a implementação de um algoritmo. Os critérios de pontuação são:</a:t>
            </a:r>
            <a:endParaRPr lang="pt-BR" dirty="0" smtClean="0">
              <a:latin typeface="Century Schoolbook L" charset="0"/>
            </a:endParaRPr>
          </a:p>
          <a:p>
            <a:pPr algn="just"/>
            <a:endParaRPr lang="pt-BR" sz="800" dirty="0" smtClean="0">
              <a:latin typeface="Century Schoolbook L" charset="0"/>
            </a:endParaRPr>
          </a:p>
          <a:p>
            <a:pPr marL="708660" lvl="1" indent="-342900" algn="just">
              <a:buFont typeface="Arial" charset="0"/>
              <a:buChar char="•"/>
            </a:pPr>
            <a:r>
              <a:rPr lang="pt-BR" dirty="0" err="1" smtClean="0">
                <a:latin typeface="Century Schoolbook L" charset="0"/>
              </a:rPr>
              <a:t>Corretude</a:t>
            </a:r>
            <a:r>
              <a:rPr lang="pt-BR" dirty="0" smtClean="0">
                <a:latin typeface="Century Schoolbook L" charset="0"/>
              </a:rPr>
              <a:t> e funcionamento do software: </a:t>
            </a:r>
            <a:r>
              <a:rPr lang="x-none" altLang="pt-BR" dirty="0" smtClean="0">
                <a:latin typeface="Century Schoolbook L" charset="0"/>
              </a:rPr>
              <a:t>4</a:t>
            </a:r>
            <a:r>
              <a:rPr lang="pt-BR" dirty="0" smtClean="0">
                <a:latin typeface="Century Schoolbook L" charset="0"/>
              </a:rPr>
              <a:t> pontos;</a:t>
            </a:r>
            <a:endParaRPr lang="pt-BR" dirty="0" smtClean="0">
              <a:latin typeface="Century Schoolbook L" charset="0"/>
            </a:endParaRPr>
          </a:p>
          <a:p>
            <a:pPr marL="708660" lvl="1" indent="-342900" algn="just">
              <a:buFont typeface="Arial" charset="0"/>
              <a:buChar char="•"/>
            </a:pPr>
            <a:r>
              <a:rPr lang="pt-BR" dirty="0" smtClean="0">
                <a:latin typeface="Century Schoolbook L" charset="0"/>
              </a:rPr>
              <a:t>Breve resumo escrito do tema: </a:t>
            </a:r>
            <a:r>
              <a:rPr lang="x-none" altLang="pt-BR" dirty="0" smtClean="0">
                <a:latin typeface="Century Schoolbook L" charset="0"/>
              </a:rPr>
              <a:t>2</a:t>
            </a:r>
            <a:r>
              <a:rPr lang="pt-BR" dirty="0" smtClean="0">
                <a:latin typeface="Century Schoolbook L" charset="0"/>
              </a:rPr>
              <a:t> ponto</a:t>
            </a:r>
            <a:r>
              <a:rPr lang="x-none" altLang="pt-BR" dirty="0" smtClean="0">
                <a:latin typeface="Century Schoolbook L" charset="0"/>
              </a:rPr>
              <a:t>s</a:t>
            </a:r>
            <a:r>
              <a:rPr lang="pt-BR" dirty="0" smtClean="0">
                <a:latin typeface="Century Schoolbook L" charset="0"/>
              </a:rPr>
              <a:t>;</a:t>
            </a:r>
            <a:endParaRPr lang="pt-BR" dirty="0" smtClean="0">
              <a:latin typeface="Century Schoolbook L" charset="0"/>
            </a:endParaRPr>
          </a:p>
          <a:p>
            <a:pPr marL="708660" lvl="1" indent="-342900" algn="just">
              <a:buFont typeface="Arial" charset="0"/>
              <a:buChar char="•"/>
            </a:pPr>
            <a:r>
              <a:rPr lang="pt-BR" dirty="0" smtClean="0">
                <a:latin typeface="Century Schoolbook L" charset="0"/>
              </a:rPr>
              <a:t>Cumprimento do prazo estabelecido </a:t>
            </a:r>
            <a:r>
              <a:rPr lang="x-none" altLang="pt-BR" dirty="0" smtClean="0">
                <a:latin typeface="Century Schoolbook L" charset="0"/>
              </a:rPr>
              <a:t>de entrega do resumo e código-fonte</a:t>
            </a:r>
            <a:r>
              <a:rPr lang="pt-BR" dirty="0" smtClean="0">
                <a:latin typeface="Century Schoolbook L" charset="0"/>
              </a:rPr>
              <a:t>: 1 ponto;</a:t>
            </a:r>
            <a:endParaRPr lang="pt-BR" dirty="0" smtClean="0">
              <a:latin typeface="Century Schoolbook L" charset="0"/>
            </a:endParaRPr>
          </a:p>
          <a:p>
            <a:pPr marL="708660" lvl="1" indent="-342900" algn="just">
              <a:buFont typeface="Arial" charset="0"/>
              <a:buChar char="•"/>
            </a:pPr>
            <a:r>
              <a:rPr lang="pt-BR" dirty="0" smtClean="0">
                <a:latin typeface="Century Schoolbook L" charset="0"/>
              </a:rPr>
              <a:t>Apresentação do trabalho: </a:t>
            </a:r>
            <a:r>
              <a:rPr lang="x-none" altLang="pt-BR" dirty="0" smtClean="0">
                <a:latin typeface="Century Schoolbook L" charset="0"/>
              </a:rPr>
              <a:t>3</a:t>
            </a:r>
            <a:r>
              <a:rPr lang="pt-BR" dirty="0" smtClean="0">
                <a:latin typeface="Century Schoolbook L" charset="0"/>
              </a:rPr>
              <a:t> pontos</a:t>
            </a:r>
            <a:r>
              <a:rPr lang="x-none" altLang="pt-BR" dirty="0" smtClean="0">
                <a:latin typeface="Century Schoolbook L" charset="0"/>
              </a:rPr>
              <a:t>*</a:t>
            </a:r>
            <a:r>
              <a:rPr lang="pt-BR" dirty="0" smtClean="0">
                <a:latin typeface="Century Schoolbook L" charset="0"/>
              </a:rPr>
              <a:t>.</a:t>
            </a:r>
            <a:endParaRPr lang="pt-BR" dirty="0" smtClean="0">
              <a:latin typeface="Century Schoolbook L" charset="0"/>
            </a:endParaRPr>
          </a:p>
          <a:p>
            <a:pPr lvl="1" algn="just"/>
            <a:endParaRPr lang="x-none" altLang="pt-BR" sz="2000" dirty="0" smtClean="0">
              <a:latin typeface="Century Schoolbook L" charset="0"/>
            </a:endParaRPr>
          </a:p>
          <a:p>
            <a:pPr lvl="1" algn="just"/>
            <a:r>
              <a:rPr lang="x-none" altLang="pt-BR" sz="2000" dirty="0" smtClean="0">
                <a:latin typeface="Century Schoolbook L" charset="0"/>
              </a:rPr>
              <a:t>Mudanças na formação de cada grupo devem ser comunicadas, no mínimo, uma semana antes da apresentação do trabalho</a:t>
            </a:r>
            <a:endParaRPr lang="x-none" altLang="pt-BR" sz="1600" dirty="0" smtClean="0">
              <a:latin typeface="Century Schoolbook L" charset="0"/>
            </a:endParaRPr>
          </a:p>
          <a:p>
            <a:pPr lvl="1" algn="just"/>
            <a:endParaRPr lang="x-none" altLang="pt-BR" sz="1600" dirty="0" smtClean="0">
              <a:latin typeface="Century Schoolbook L" charset="0"/>
            </a:endParaRPr>
          </a:p>
          <a:p>
            <a:pPr lvl="1" algn="just"/>
            <a:r>
              <a:rPr lang="x-none" altLang="pt-BR" sz="1600" dirty="0" smtClean="0">
                <a:latin typeface="Century Schoolbook L" charset="0"/>
              </a:rPr>
              <a:t>* pontuação individual para cada integrante do grupo</a:t>
            </a:r>
            <a:endParaRPr lang="x-none" altLang="pt-BR" sz="1600" dirty="0" smtClean="0">
              <a:latin typeface="Century Schoolbook L" charset="0"/>
            </a:endParaRPr>
          </a:p>
          <a:p>
            <a:pPr algn="just"/>
            <a:endParaRPr lang="x-none" altLang="pt-BR" sz="1600" dirty="0" smtClean="0">
              <a:latin typeface="Century Schoolbook 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Processamento de arquivos texto</a:t>
            </a:r>
            <a:endParaRPr lang="pt-BR" dirty="0"/>
          </a:p>
        </p:txBody>
      </p:sp>
      <p:sp>
        <p:nvSpPr>
          <p:cNvPr id="3" name="Espaço Reservado para Conteúdo 2"/>
          <p:cNvSpPr>
            <a:spLocks noGrp="1"/>
          </p:cNvSpPr>
          <p:nvPr>
            <p:ph sz="quarter" idx="1"/>
          </p:nvPr>
        </p:nvSpPr>
        <p:spPr/>
        <p:txBody>
          <a:bodyPr/>
          <a:lstStyle/>
          <a:p>
            <a:pPr algn="just"/>
            <a:r>
              <a:rPr lang="pt-BR" dirty="0" smtClean="0"/>
              <a:t>No entanto, para algumas aplicações pode ser mais interessante fazer uma análise em mais alto nível, tratando de palavras ou </a:t>
            </a:r>
            <a:r>
              <a:rPr lang="pt-BR" i="1" dirty="0" smtClean="0"/>
              <a:t>strings </a:t>
            </a:r>
            <a:r>
              <a:rPr lang="pt-BR" dirty="0" smtClean="0"/>
              <a:t>mais complexas;</a:t>
            </a:r>
            <a:endParaRPr lang="pt-BR" dirty="0" smtClean="0"/>
          </a:p>
          <a:p>
            <a:pPr algn="just"/>
            <a:endParaRPr lang="pt-BR" sz="800" dirty="0" smtClean="0"/>
          </a:p>
          <a:p>
            <a:pPr algn="just"/>
            <a:r>
              <a:rPr lang="pt-BR" dirty="0" smtClean="0"/>
              <a:t>Para isso, existem os analisadores sintáticos, também chamados de </a:t>
            </a:r>
            <a:r>
              <a:rPr lang="pt-BR" i="1" dirty="0" err="1" smtClean="0"/>
              <a:t>parsers</a:t>
            </a:r>
            <a:r>
              <a:rPr lang="pt-BR" dirty="0" smtClean="0"/>
              <a:t>;</a:t>
            </a:r>
            <a:endParaRPr lang="pt-BR" dirty="0" smtClean="0"/>
          </a:p>
          <a:p>
            <a:pPr algn="just"/>
            <a:endParaRPr lang="pt-BR" sz="800" dirty="0" smtClean="0"/>
          </a:p>
          <a:p>
            <a:pPr algn="just"/>
            <a:r>
              <a:rPr lang="pt-BR" dirty="0" smtClean="0"/>
              <a:t>O principal objetivo de um </a:t>
            </a:r>
            <a:r>
              <a:rPr lang="pt-BR" i="1" dirty="0" err="1" smtClean="0"/>
              <a:t>parser</a:t>
            </a:r>
            <a:r>
              <a:rPr lang="pt-BR" dirty="0" smtClean="0"/>
              <a:t> é apresentar uma estruturação simplificada dos elementos (dados) que compõem o arquivo </a:t>
            </a:r>
            <a:r>
              <a:rPr lang="x-none" altLang="pt-BR" dirty="0" smtClean="0">
                <a:latin typeface="Century Schoolbook L" charset="0"/>
              </a:rPr>
              <a:t>(geralmente no formato de uma árvore binária)</a:t>
            </a:r>
            <a:r>
              <a:rPr lang="pt-BR" dirty="0" smtClean="0">
                <a:latin typeface="Century Schoolbook L" charset="0"/>
              </a:rPr>
              <a:t>;</a:t>
            </a:r>
            <a:r>
              <a:rPr lang="pt-BR" dirty="0" smtClean="0"/>
              <a:t> </a:t>
            </a:r>
            <a:endParaRPr lang="pt-B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Processamento de arquivos texto</a:t>
            </a:r>
            <a:endParaRPr lang="pt-BR" dirty="0"/>
          </a:p>
        </p:txBody>
      </p:sp>
      <p:sp>
        <p:nvSpPr>
          <p:cNvPr id="3" name="Espaço Reservado para Conteúdo 2"/>
          <p:cNvSpPr>
            <a:spLocks noGrp="1"/>
          </p:cNvSpPr>
          <p:nvPr>
            <p:ph sz="quarter" idx="1"/>
          </p:nvPr>
        </p:nvSpPr>
        <p:spPr>
          <a:xfrm>
            <a:off x="457200" y="1844824"/>
            <a:ext cx="7467600" cy="4629128"/>
          </a:xfrm>
        </p:spPr>
        <p:txBody>
          <a:bodyPr/>
          <a:lstStyle/>
          <a:p>
            <a:pPr algn="just"/>
            <a:r>
              <a:rPr lang="pt-BR" dirty="0" smtClean="0"/>
              <a:t>Existem basicamente dois tipos de </a:t>
            </a:r>
            <a:r>
              <a:rPr lang="pt-BR" i="1" dirty="0" err="1" smtClean="0"/>
              <a:t>parsers</a:t>
            </a:r>
            <a:r>
              <a:rPr lang="pt-BR" dirty="0" smtClean="0"/>
              <a:t>:</a:t>
            </a:r>
            <a:endParaRPr lang="pt-BR" dirty="0" smtClean="0"/>
          </a:p>
          <a:p>
            <a:pPr lvl="1" algn="just"/>
            <a:endParaRPr lang="pt-BR" sz="800" dirty="0" smtClean="0"/>
          </a:p>
          <a:p>
            <a:pPr lvl="1" algn="just"/>
            <a:r>
              <a:rPr lang="pt-BR" dirty="0" smtClean="0"/>
              <a:t>Aqueles que apenas verificam a </a:t>
            </a:r>
            <a:r>
              <a:rPr lang="pt-BR" dirty="0" err="1" smtClean="0"/>
              <a:t>corretude</a:t>
            </a:r>
            <a:r>
              <a:rPr lang="pt-BR" dirty="0" smtClean="0"/>
              <a:t> dos dados, ou seja, a devida estruturação dos mesmos no arquivo, dando uma resposta como </a:t>
            </a:r>
            <a:r>
              <a:rPr lang="pt-BR" b="1" dirty="0" smtClean="0"/>
              <a:t>correto</a:t>
            </a:r>
            <a:r>
              <a:rPr lang="pt-BR" dirty="0" smtClean="0"/>
              <a:t> ou </a:t>
            </a:r>
            <a:r>
              <a:rPr lang="pt-BR" b="1" dirty="0" smtClean="0"/>
              <a:t>errado</a:t>
            </a:r>
            <a:r>
              <a:rPr lang="pt-BR" dirty="0" smtClean="0"/>
              <a:t>;</a:t>
            </a:r>
            <a:endParaRPr lang="pt-BR" dirty="0" smtClean="0"/>
          </a:p>
          <a:p>
            <a:pPr lvl="1" algn="just"/>
            <a:r>
              <a:rPr lang="pt-BR" dirty="0" smtClean="0"/>
              <a:t>Aqueles que permitem a extração, manipulação e até mesmo alteração dos dados;</a:t>
            </a:r>
            <a:endParaRPr lang="pt-BR" dirty="0" smtClean="0"/>
          </a:p>
          <a:p>
            <a:pPr lvl="1" algn="just"/>
            <a:endParaRPr lang="pt-BR" sz="800" dirty="0"/>
          </a:p>
          <a:p>
            <a:pPr algn="just"/>
            <a:r>
              <a:rPr lang="pt-BR" dirty="0" smtClean="0"/>
              <a:t>Normalmente, os valores extraídos do arquivo são disponibilizados na forma de uma árvore de dados;</a:t>
            </a:r>
            <a:endParaRPr lang="pt-B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Processamento de arquivos texto</a:t>
            </a:r>
            <a:endParaRPr lang="pt-BR" dirty="0"/>
          </a:p>
        </p:txBody>
      </p:sp>
      <p:sp>
        <p:nvSpPr>
          <p:cNvPr id="3" name="Espaço Reservado para Conteúdo 2"/>
          <p:cNvSpPr>
            <a:spLocks noGrp="1"/>
          </p:cNvSpPr>
          <p:nvPr>
            <p:ph sz="quarter" idx="1"/>
          </p:nvPr>
        </p:nvSpPr>
        <p:spPr>
          <a:xfrm>
            <a:off x="457200" y="1844824"/>
            <a:ext cx="7467600" cy="4629128"/>
          </a:xfrm>
        </p:spPr>
        <p:txBody>
          <a:bodyPr/>
          <a:lstStyle/>
          <a:p>
            <a:pPr algn="just"/>
            <a:r>
              <a:rPr lang="pt-BR" dirty="0" smtClean="0"/>
              <a:t>Algumas “linguagens” são basicamente constituídas dessa forma:</a:t>
            </a:r>
            <a:endParaRPr lang="pt-BR" dirty="0" smtClean="0"/>
          </a:p>
          <a:p>
            <a:pPr lvl="1" algn="just"/>
            <a:r>
              <a:rPr lang="pt-BR" dirty="0" smtClean="0"/>
              <a:t>Atributos nominais que contêm </a:t>
            </a:r>
            <a:r>
              <a:rPr lang="pt-BR" dirty="0" err="1" smtClean="0"/>
              <a:t>sub-atributos</a:t>
            </a:r>
            <a:r>
              <a:rPr lang="pt-BR" dirty="0" smtClean="0"/>
              <a:t> ou valores alfanuméricos;</a:t>
            </a:r>
            <a:endParaRPr lang="pt-BR" dirty="0" smtClean="0"/>
          </a:p>
          <a:p>
            <a:pPr lvl="1" algn="just"/>
            <a:endParaRPr lang="pt-BR" sz="800" dirty="0"/>
          </a:p>
          <a:p>
            <a:pPr algn="just"/>
            <a:r>
              <a:rPr lang="pt-BR" dirty="0" err="1" smtClean="0"/>
              <a:t>Ex</a:t>
            </a:r>
            <a:r>
              <a:rPr lang="pt-BR" dirty="0" smtClean="0"/>
              <a:t>: XML, HTML;</a:t>
            </a:r>
            <a:endParaRPr lang="pt-B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 XML</a:t>
            </a:r>
            <a:endParaRPr lang="pt-BR" dirty="0"/>
          </a:p>
        </p:txBody>
      </p:sp>
      <p:sp>
        <p:nvSpPr>
          <p:cNvPr id="3" name="Espaço Reservado para Conteúdo 2"/>
          <p:cNvSpPr>
            <a:spLocks noGrp="1"/>
          </p:cNvSpPr>
          <p:nvPr>
            <p:ph sz="quarter" idx="1"/>
          </p:nvPr>
        </p:nvSpPr>
        <p:spPr>
          <a:xfrm>
            <a:off x="179512" y="1600200"/>
            <a:ext cx="8856984" cy="4873752"/>
          </a:xfrm>
        </p:spPr>
        <p:txBody>
          <a:bodyPr>
            <a:normAutofit fontScale="70000" lnSpcReduction="20000"/>
          </a:bodyPr>
          <a:lstStyle/>
          <a:p>
            <a:pPr marL="0" indent="0">
              <a:buNone/>
            </a:pPr>
            <a:r>
              <a:rPr lang="pt-BR" dirty="0"/>
              <a:t>&lt;?</a:t>
            </a:r>
            <a:r>
              <a:rPr lang="pt-BR" dirty="0" err="1"/>
              <a:t>xml</a:t>
            </a:r>
            <a:r>
              <a:rPr lang="pt-BR" dirty="0"/>
              <a:t> </a:t>
            </a:r>
            <a:r>
              <a:rPr lang="pt-BR" dirty="0" err="1"/>
              <a:t>version</a:t>
            </a:r>
            <a:r>
              <a:rPr lang="pt-BR" dirty="0"/>
              <a:t>="1.0" </a:t>
            </a:r>
            <a:r>
              <a:rPr lang="pt-BR" dirty="0" err="1"/>
              <a:t>encoding</a:t>
            </a:r>
            <a:r>
              <a:rPr lang="pt-BR" dirty="0"/>
              <a:t>="ISO-8859-1"?&gt; </a:t>
            </a:r>
            <a:endParaRPr lang="pt-BR" dirty="0" smtClean="0"/>
          </a:p>
          <a:p>
            <a:pPr marL="0" indent="0">
              <a:buNone/>
            </a:pPr>
            <a:r>
              <a:rPr lang="pt-BR" b="1" dirty="0" smtClean="0"/>
              <a:t>&lt;</a:t>
            </a:r>
            <a:r>
              <a:rPr lang="pt-BR" b="1" dirty="0"/>
              <a:t>receita</a:t>
            </a:r>
            <a:r>
              <a:rPr lang="pt-BR" dirty="0"/>
              <a:t> nome="pão" </a:t>
            </a:r>
            <a:r>
              <a:rPr lang="pt-BR" dirty="0" err="1"/>
              <a:t>tempo_de_preparo</a:t>
            </a:r>
            <a:r>
              <a:rPr lang="pt-BR" dirty="0"/>
              <a:t>="5 minutos" </a:t>
            </a:r>
            <a:r>
              <a:rPr lang="pt-BR" dirty="0" err="1"/>
              <a:t>tempo_de_cozimento</a:t>
            </a:r>
            <a:r>
              <a:rPr lang="pt-BR" dirty="0"/>
              <a:t>="1 hora</a:t>
            </a:r>
            <a:r>
              <a:rPr lang="pt-BR" dirty="0" smtClean="0"/>
              <a:t>"</a:t>
            </a:r>
            <a:r>
              <a:rPr lang="pt-BR" b="1" dirty="0" smtClean="0"/>
              <a:t>&gt;</a:t>
            </a:r>
            <a:endParaRPr lang="pt-BR" b="1" dirty="0" smtClean="0"/>
          </a:p>
          <a:p>
            <a:pPr marL="0" indent="0">
              <a:buNone/>
            </a:pPr>
            <a:r>
              <a:rPr lang="pt-BR" dirty="0" smtClean="0"/>
              <a:t> </a:t>
            </a:r>
            <a:r>
              <a:rPr lang="pt-BR" b="1" dirty="0"/>
              <a:t>&lt;titulo&gt;</a:t>
            </a:r>
            <a:r>
              <a:rPr lang="pt-BR" dirty="0"/>
              <a:t>Pão simples</a:t>
            </a:r>
            <a:r>
              <a:rPr lang="pt-BR" b="1" dirty="0"/>
              <a:t>&lt;/titulo</a:t>
            </a:r>
            <a:r>
              <a:rPr lang="pt-BR" b="1" dirty="0" smtClean="0"/>
              <a:t>&gt;</a:t>
            </a:r>
            <a:endParaRPr lang="pt-BR" b="1" dirty="0" smtClean="0"/>
          </a:p>
          <a:p>
            <a:pPr marL="0" indent="0">
              <a:buNone/>
            </a:pPr>
            <a:r>
              <a:rPr lang="pt-BR" dirty="0" smtClean="0"/>
              <a:t> </a:t>
            </a:r>
            <a:r>
              <a:rPr lang="pt-BR" b="1" dirty="0"/>
              <a:t>&lt;ingredientes&gt;</a:t>
            </a:r>
            <a:r>
              <a:rPr lang="pt-BR" dirty="0"/>
              <a:t> </a:t>
            </a:r>
            <a:endParaRPr lang="pt-BR" dirty="0" smtClean="0"/>
          </a:p>
          <a:p>
            <a:pPr marL="0" indent="0">
              <a:buNone/>
            </a:pPr>
            <a:r>
              <a:rPr lang="pt-BR" b="1" dirty="0" smtClean="0"/>
              <a:t>&lt;</a:t>
            </a:r>
            <a:r>
              <a:rPr lang="pt-BR" b="1" dirty="0"/>
              <a:t>ingrediente</a:t>
            </a:r>
            <a:r>
              <a:rPr lang="pt-BR" dirty="0"/>
              <a:t> quantidade="3" unidade="xícaras"</a:t>
            </a:r>
            <a:r>
              <a:rPr lang="pt-BR" b="1" dirty="0"/>
              <a:t>&gt;</a:t>
            </a:r>
            <a:r>
              <a:rPr lang="pt-BR" dirty="0"/>
              <a:t>Farinha</a:t>
            </a:r>
            <a:r>
              <a:rPr lang="pt-BR" b="1" dirty="0"/>
              <a:t>&lt;/ingrediente&gt;</a:t>
            </a:r>
            <a:r>
              <a:rPr lang="pt-BR" dirty="0"/>
              <a:t> </a:t>
            </a:r>
            <a:endParaRPr lang="pt-BR" dirty="0" smtClean="0"/>
          </a:p>
          <a:p>
            <a:pPr marL="0" indent="0">
              <a:buNone/>
            </a:pPr>
            <a:r>
              <a:rPr lang="pt-BR" b="1" dirty="0" smtClean="0"/>
              <a:t>&lt;</a:t>
            </a:r>
            <a:r>
              <a:rPr lang="pt-BR" b="1" dirty="0"/>
              <a:t>ingrediente</a:t>
            </a:r>
            <a:r>
              <a:rPr lang="pt-BR" dirty="0"/>
              <a:t> quantidade="7" unidade="gramas"</a:t>
            </a:r>
            <a:r>
              <a:rPr lang="pt-BR" b="1" dirty="0"/>
              <a:t>&gt;</a:t>
            </a:r>
            <a:r>
              <a:rPr lang="pt-BR" dirty="0"/>
              <a:t>Fermento</a:t>
            </a:r>
            <a:r>
              <a:rPr lang="pt-BR" b="1" dirty="0"/>
              <a:t>&lt;/ingrediente&gt;</a:t>
            </a:r>
            <a:r>
              <a:rPr lang="pt-BR" dirty="0"/>
              <a:t> </a:t>
            </a:r>
            <a:endParaRPr lang="pt-BR" dirty="0" smtClean="0"/>
          </a:p>
          <a:p>
            <a:pPr marL="0" indent="0">
              <a:buNone/>
            </a:pPr>
            <a:r>
              <a:rPr lang="pt-BR" b="1" dirty="0" smtClean="0"/>
              <a:t>&lt;</a:t>
            </a:r>
            <a:r>
              <a:rPr lang="pt-BR" b="1" dirty="0"/>
              <a:t>ingrediente</a:t>
            </a:r>
            <a:r>
              <a:rPr lang="pt-BR" dirty="0"/>
              <a:t> quantidade="1.5" unidade="xícaras" estado="morna"</a:t>
            </a:r>
            <a:r>
              <a:rPr lang="pt-BR" b="1" dirty="0"/>
              <a:t>&gt;</a:t>
            </a:r>
            <a:r>
              <a:rPr lang="pt-BR" dirty="0"/>
              <a:t>Água</a:t>
            </a:r>
            <a:r>
              <a:rPr lang="pt-BR" b="1" dirty="0"/>
              <a:t>&lt;/ingrediente&gt;</a:t>
            </a:r>
            <a:r>
              <a:rPr lang="pt-BR" dirty="0"/>
              <a:t> </a:t>
            </a:r>
            <a:endParaRPr lang="pt-BR" dirty="0" smtClean="0"/>
          </a:p>
          <a:p>
            <a:pPr marL="0" indent="0">
              <a:buNone/>
            </a:pPr>
            <a:r>
              <a:rPr lang="pt-BR" b="1" dirty="0" smtClean="0"/>
              <a:t>&lt;</a:t>
            </a:r>
            <a:r>
              <a:rPr lang="pt-BR" b="1" dirty="0"/>
              <a:t>ingrediente</a:t>
            </a:r>
            <a:r>
              <a:rPr lang="pt-BR" dirty="0"/>
              <a:t> quantidade="1" unidade="colheres de chá"</a:t>
            </a:r>
            <a:r>
              <a:rPr lang="pt-BR" b="1" dirty="0"/>
              <a:t>&gt;</a:t>
            </a:r>
            <a:r>
              <a:rPr lang="pt-BR" dirty="0"/>
              <a:t>Sal</a:t>
            </a:r>
            <a:r>
              <a:rPr lang="pt-BR" b="1" dirty="0"/>
              <a:t>&lt;/ingrediente&gt;</a:t>
            </a:r>
            <a:r>
              <a:rPr lang="pt-BR" dirty="0"/>
              <a:t> </a:t>
            </a:r>
            <a:endParaRPr lang="pt-BR" dirty="0" smtClean="0"/>
          </a:p>
          <a:p>
            <a:pPr marL="0" indent="0">
              <a:buNone/>
            </a:pPr>
            <a:r>
              <a:rPr lang="pt-BR" b="1" dirty="0" smtClean="0"/>
              <a:t>&lt;/</a:t>
            </a:r>
            <a:r>
              <a:rPr lang="pt-BR" b="1" dirty="0"/>
              <a:t>ingredientes&gt;</a:t>
            </a:r>
            <a:r>
              <a:rPr lang="pt-BR" dirty="0"/>
              <a:t> </a:t>
            </a:r>
            <a:endParaRPr lang="pt-BR" dirty="0" smtClean="0"/>
          </a:p>
          <a:p>
            <a:pPr marL="0" indent="0">
              <a:buNone/>
            </a:pPr>
            <a:r>
              <a:rPr lang="pt-BR" b="1" dirty="0" smtClean="0"/>
              <a:t>&lt;</a:t>
            </a:r>
            <a:r>
              <a:rPr lang="pt-BR" b="1" dirty="0" err="1"/>
              <a:t>instrucoes</a:t>
            </a:r>
            <a:r>
              <a:rPr lang="pt-BR" b="1" dirty="0"/>
              <a:t>&gt;</a:t>
            </a:r>
            <a:r>
              <a:rPr lang="pt-BR" dirty="0"/>
              <a:t> </a:t>
            </a:r>
            <a:endParaRPr lang="pt-BR" dirty="0" smtClean="0"/>
          </a:p>
          <a:p>
            <a:pPr marL="0" indent="0">
              <a:buNone/>
            </a:pPr>
            <a:r>
              <a:rPr lang="pt-BR" b="1" dirty="0" smtClean="0"/>
              <a:t>&lt;</a:t>
            </a:r>
            <a:r>
              <a:rPr lang="pt-BR" b="1" dirty="0"/>
              <a:t>passo&gt;</a:t>
            </a:r>
            <a:r>
              <a:rPr lang="pt-BR" dirty="0"/>
              <a:t>Misture todos os ingredientes, e dissolva bem.</a:t>
            </a:r>
            <a:r>
              <a:rPr lang="pt-BR" b="1" dirty="0"/>
              <a:t>&lt;/passo&gt;</a:t>
            </a:r>
            <a:r>
              <a:rPr lang="pt-BR" dirty="0"/>
              <a:t> </a:t>
            </a:r>
            <a:endParaRPr lang="pt-BR" dirty="0" smtClean="0"/>
          </a:p>
          <a:p>
            <a:pPr marL="0" indent="0">
              <a:buNone/>
            </a:pPr>
            <a:r>
              <a:rPr lang="pt-BR" b="1" dirty="0" smtClean="0"/>
              <a:t>&lt;</a:t>
            </a:r>
            <a:r>
              <a:rPr lang="pt-BR" b="1" dirty="0"/>
              <a:t>passo&gt;</a:t>
            </a:r>
            <a:r>
              <a:rPr lang="pt-BR" dirty="0"/>
              <a:t>Cubra com um pano e deixe por uma hora em um local morno.</a:t>
            </a:r>
            <a:r>
              <a:rPr lang="pt-BR" b="1" dirty="0"/>
              <a:t>&lt;/passo&gt;</a:t>
            </a:r>
            <a:r>
              <a:rPr lang="pt-BR" dirty="0"/>
              <a:t> </a:t>
            </a:r>
            <a:endParaRPr lang="pt-BR" dirty="0" smtClean="0"/>
          </a:p>
          <a:p>
            <a:pPr marL="0" indent="0">
              <a:buNone/>
            </a:pPr>
            <a:r>
              <a:rPr lang="pt-BR" b="1" dirty="0" smtClean="0"/>
              <a:t>&lt;</a:t>
            </a:r>
            <a:r>
              <a:rPr lang="pt-BR" b="1" dirty="0"/>
              <a:t>passo&gt;</a:t>
            </a:r>
            <a:r>
              <a:rPr lang="pt-BR" dirty="0"/>
              <a:t>Misture novamente, coloque numa bandeja e asse num forno.</a:t>
            </a:r>
            <a:r>
              <a:rPr lang="pt-BR" b="1" dirty="0"/>
              <a:t>&lt;/passo&gt;</a:t>
            </a:r>
            <a:r>
              <a:rPr lang="pt-BR" dirty="0"/>
              <a:t> </a:t>
            </a:r>
            <a:r>
              <a:rPr lang="pt-BR" b="1" dirty="0"/>
              <a:t>&lt;/</a:t>
            </a:r>
            <a:r>
              <a:rPr lang="pt-BR" b="1" dirty="0" err="1"/>
              <a:t>instrucoes</a:t>
            </a:r>
            <a:r>
              <a:rPr lang="pt-BR" b="1" dirty="0" smtClean="0"/>
              <a:t>&gt;</a:t>
            </a:r>
            <a:endParaRPr lang="pt-BR" b="1" dirty="0" smtClean="0"/>
          </a:p>
          <a:p>
            <a:pPr marL="0" indent="0">
              <a:buNone/>
            </a:pPr>
            <a:r>
              <a:rPr lang="pt-BR" dirty="0" smtClean="0"/>
              <a:t> </a:t>
            </a:r>
            <a:r>
              <a:rPr lang="pt-BR" b="1" dirty="0"/>
              <a:t>&lt;/receita&gt;</a:t>
            </a:r>
            <a:endParaRPr lang="pt-B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 HTML</a:t>
            </a:r>
            <a:endParaRPr lang="pt-BR" dirty="0"/>
          </a:p>
        </p:txBody>
      </p:sp>
      <p:sp>
        <p:nvSpPr>
          <p:cNvPr id="3" name="Espaço Reservado para Conteúdo 2"/>
          <p:cNvSpPr>
            <a:spLocks noGrp="1"/>
          </p:cNvSpPr>
          <p:nvPr>
            <p:ph sz="quarter" idx="1"/>
          </p:nvPr>
        </p:nvSpPr>
        <p:spPr>
          <a:xfrm>
            <a:off x="179512" y="1600200"/>
            <a:ext cx="8856984" cy="4873752"/>
          </a:xfrm>
        </p:spPr>
        <p:txBody>
          <a:bodyPr>
            <a:normAutofit fontScale="62500" lnSpcReduction="20000"/>
          </a:bodyPr>
          <a:lstStyle/>
          <a:p>
            <a:pPr marL="0" indent="0">
              <a:buNone/>
            </a:pPr>
            <a:r>
              <a:rPr lang="pt-BR" dirty="0"/>
              <a:t>&lt;!DOCTYPE </a:t>
            </a:r>
            <a:r>
              <a:rPr lang="pt-BR" dirty="0" err="1"/>
              <a:t>html</a:t>
            </a:r>
            <a:r>
              <a:rPr lang="pt-BR" dirty="0"/>
              <a:t>&gt; </a:t>
            </a:r>
            <a:endParaRPr lang="pt-BR" dirty="0" smtClean="0"/>
          </a:p>
          <a:p>
            <a:pPr marL="0" indent="0">
              <a:buNone/>
            </a:pPr>
            <a:r>
              <a:rPr lang="pt-BR" b="1" dirty="0" smtClean="0"/>
              <a:t>&lt;</a:t>
            </a:r>
            <a:r>
              <a:rPr lang="pt-BR" b="1" dirty="0" err="1"/>
              <a:t>html</a:t>
            </a:r>
            <a:r>
              <a:rPr lang="pt-BR" b="1" dirty="0"/>
              <a:t>&gt;</a:t>
            </a:r>
            <a:r>
              <a:rPr lang="pt-BR" dirty="0"/>
              <a:t> </a:t>
            </a:r>
            <a:endParaRPr lang="pt-BR" dirty="0" smtClean="0"/>
          </a:p>
          <a:p>
            <a:pPr marL="0" indent="0">
              <a:buNone/>
            </a:pPr>
            <a:r>
              <a:rPr lang="pt-BR" b="1" dirty="0" smtClean="0"/>
              <a:t>&lt;</a:t>
            </a:r>
            <a:r>
              <a:rPr lang="pt-BR" b="1" dirty="0" err="1"/>
              <a:t>head</a:t>
            </a:r>
            <a:r>
              <a:rPr lang="pt-BR" b="1" dirty="0"/>
              <a:t>&gt;</a:t>
            </a:r>
            <a:r>
              <a:rPr lang="pt-BR" dirty="0"/>
              <a:t> </a:t>
            </a:r>
            <a:endParaRPr lang="pt-BR" dirty="0" smtClean="0"/>
          </a:p>
          <a:p>
            <a:pPr marL="0" indent="0">
              <a:buNone/>
            </a:pPr>
            <a:r>
              <a:rPr lang="pt-BR" b="1" dirty="0" smtClean="0"/>
              <a:t>&lt;</a:t>
            </a:r>
            <a:r>
              <a:rPr lang="pt-BR" b="1" dirty="0"/>
              <a:t>meta</a:t>
            </a:r>
            <a:r>
              <a:rPr lang="pt-BR" dirty="0"/>
              <a:t> </a:t>
            </a:r>
            <a:r>
              <a:rPr lang="pt-BR" dirty="0" err="1"/>
              <a:t>charset</a:t>
            </a:r>
            <a:r>
              <a:rPr lang="pt-BR" dirty="0"/>
              <a:t>="utf-8" </a:t>
            </a:r>
            <a:r>
              <a:rPr lang="pt-BR" b="1" dirty="0"/>
              <a:t>/&gt;</a:t>
            </a:r>
            <a:r>
              <a:rPr lang="pt-BR" dirty="0"/>
              <a:t> </a:t>
            </a:r>
            <a:endParaRPr lang="pt-BR" dirty="0" smtClean="0"/>
          </a:p>
          <a:p>
            <a:pPr marL="0" indent="0">
              <a:buNone/>
            </a:pPr>
            <a:r>
              <a:rPr lang="pt-BR" b="1" dirty="0" smtClean="0"/>
              <a:t>&lt;</a:t>
            </a:r>
            <a:r>
              <a:rPr lang="pt-BR" b="1" dirty="0"/>
              <a:t>meta</a:t>
            </a:r>
            <a:r>
              <a:rPr lang="pt-BR" dirty="0"/>
              <a:t> </a:t>
            </a:r>
            <a:r>
              <a:rPr lang="pt-BR" dirty="0" err="1"/>
              <a:t>name</a:t>
            </a:r>
            <a:r>
              <a:rPr lang="pt-BR" dirty="0"/>
              <a:t>="</a:t>
            </a:r>
            <a:r>
              <a:rPr lang="pt-BR" dirty="0" err="1"/>
              <a:t>description</a:t>
            </a:r>
            <a:r>
              <a:rPr lang="pt-BR" dirty="0"/>
              <a:t>" </a:t>
            </a:r>
            <a:r>
              <a:rPr lang="pt-BR" dirty="0" err="1"/>
              <a:t>content</a:t>
            </a:r>
            <a:r>
              <a:rPr lang="pt-BR" dirty="0"/>
              <a:t>="a descrição do seu site em no máximo 90 caracteres"</a:t>
            </a:r>
            <a:r>
              <a:rPr lang="pt-BR" b="1" dirty="0"/>
              <a:t>&gt;</a:t>
            </a:r>
            <a:r>
              <a:rPr lang="pt-BR" dirty="0"/>
              <a:t> </a:t>
            </a:r>
            <a:endParaRPr lang="pt-BR" dirty="0" smtClean="0"/>
          </a:p>
          <a:p>
            <a:pPr marL="0" indent="0">
              <a:buNone/>
            </a:pPr>
            <a:r>
              <a:rPr lang="pt-BR" b="1" dirty="0" smtClean="0"/>
              <a:t>&lt;</a:t>
            </a:r>
            <a:r>
              <a:rPr lang="pt-BR" b="1" dirty="0"/>
              <a:t>meta</a:t>
            </a:r>
            <a:r>
              <a:rPr lang="pt-BR" dirty="0"/>
              <a:t> </a:t>
            </a:r>
            <a:r>
              <a:rPr lang="pt-BR" dirty="0" err="1"/>
              <a:t>name</a:t>
            </a:r>
            <a:r>
              <a:rPr lang="pt-BR" dirty="0"/>
              <a:t>="</a:t>
            </a:r>
            <a:r>
              <a:rPr lang="pt-BR" dirty="0" err="1"/>
              <a:t>keywords</a:t>
            </a:r>
            <a:r>
              <a:rPr lang="pt-BR" dirty="0"/>
              <a:t>" </a:t>
            </a:r>
            <a:r>
              <a:rPr lang="pt-BR" dirty="0" err="1"/>
              <a:t>content</a:t>
            </a:r>
            <a:r>
              <a:rPr lang="pt-BR" dirty="0"/>
              <a:t>="escreva palavras-chaves curtas, máximo 150 caracteres"</a:t>
            </a:r>
            <a:r>
              <a:rPr lang="pt-BR" b="1" dirty="0"/>
              <a:t>&gt;</a:t>
            </a:r>
            <a:r>
              <a:rPr lang="pt-BR" dirty="0"/>
              <a:t> </a:t>
            </a:r>
            <a:endParaRPr lang="pt-BR" dirty="0" smtClean="0"/>
          </a:p>
          <a:p>
            <a:pPr marL="0" indent="0">
              <a:buNone/>
            </a:pPr>
            <a:r>
              <a:rPr lang="pt-BR" b="1" dirty="0" smtClean="0"/>
              <a:t>&lt;</a:t>
            </a:r>
            <a:r>
              <a:rPr lang="pt-BR" b="1" dirty="0" err="1"/>
              <a:t>title</a:t>
            </a:r>
            <a:r>
              <a:rPr lang="pt-BR" b="1" dirty="0"/>
              <a:t>&gt;</a:t>
            </a:r>
            <a:r>
              <a:rPr lang="pt-BR" dirty="0"/>
              <a:t>Título do Documento</a:t>
            </a:r>
            <a:r>
              <a:rPr lang="pt-BR" b="1" dirty="0"/>
              <a:t>&lt;/</a:t>
            </a:r>
            <a:r>
              <a:rPr lang="pt-BR" b="1" dirty="0" err="1"/>
              <a:t>title</a:t>
            </a:r>
            <a:r>
              <a:rPr lang="pt-BR" b="1" dirty="0"/>
              <a:t>&gt;</a:t>
            </a:r>
            <a:r>
              <a:rPr lang="pt-BR" dirty="0"/>
              <a:t> </a:t>
            </a:r>
            <a:endParaRPr lang="pt-BR" dirty="0" smtClean="0"/>
          </a:p>
          <a:p>
            <a:pPr marL="0" indent="0">
              <a:buNone/>
            </a:pPr>
            <a:r>
              <a:rPr lang="pt-BR" b="1" dirty="0" smtClean="0"/>
              <a:t>&lt;/</a:t>
            </a:r>
            <a:r>
              <a:rPr lang="pt-BR" b="1" dirty="0" err="1"/>
              <a:t>head</a:t>
            </a:r>
            <a:r>
              <a:rPr lang="pt-BR" b="1" dirty="0"/>
              <a:t>&gt;</a:t>
            </a:r>
            <a:r>
              <a:rPr lang="pt-BR" dirty="0"/>
              <a:t> </a:t>
            </a:r>
            <a:endParaRPr lang="pt-BR" dirty="0" smtClean="0"/>
          </a:p>
          <a:p>
            <a:pPr marL="0" indent="0">
              <a:buNone/>
            </a:pPr>
            <a:r>
              <a:rPr lang="pt-BR" b="1" dirty="0" smtClean="0"/>
              <a:t>&lt;</a:t>
            </a:r>
            <a:r>
              <a:rPr lang="pt-BR" b="1" dirty="0" err="1"/>
              <a:t>body</a:t>
            </a:r>
            <a:r>
              <a:rPr lang="pt-BR" b="1" dirty="0"/>
              <a:t>&gt;</a:t>
            </a:r>
            <a:r>
              <a:rPr lang="pt-BR" dirty="0"/>
              <a:t> </a:t>
            </a:r>
            <a:endParaRPr lang="pt-BR" dirty="0" smtClean="0"/>
          </a:p>
          <a:p>
            <a:pPr marL="0" indent="0">
              <a:buNone/>
            </a:pPr>
            <a:r>
              <a:rPr lang="pt-BR" i="1" dirty="0" smtClean="0"/>
              <a:t>&lt;!-- </a:t>
            </a:r>
            <a:r>
              <a:rPr lang="pt-BR" i="1" dirty="0"/>
              <a:t>Aqui fica a página que será visível para todos, onde pode-se inserir</a:t>
            </a:r>
            <a:r>
              <a:rPr lang="pt-BR" dirty="0"/>
              <a:t> </a:t>
            </a:r>
            <a:r>
              <a:rPr lang="pt-BR" i="1" dirty="0"/>
              <a:t>textos, imagens, links para outras páginas, </a:t>
            </a:r>
            <a:r>
              <a:rPr lang="pt-BR" i="1" dirty="0" err="1"/>
              <a:t>etc</a:t>
            </a:r>
            <a:r>
              <a:rPr lang="pt-BR" i="1" dirty="0"/>
              <a:t>, geralmente usa-se: --&gt;</a:t>
            </a:r>
            <a:r>
              <a:rPr lang="pt-BR" dirty="0"/>
              <a:t> </a:t>
            </a:r>
            <a:endParaRPr lang="pt-BR" dirty="0" smtClean="0"/>
          </a:p>
          <a:p>
            <a:pPr marL="0" indent="0">
              <a:buNone/>
            </a:pPr>
            <a:r>
              <a:rPr lang="pt-BR" b="1" dirty="0" smtClean="0"/>
              <a:t>&lt;</a:t>
            </a:r>
            <a:r>
              <a:rPr lang="pt-BR" b="1" dirty="0" err="1"/>
              <a:t>div</a:t>
            </a:r>
            <a:r>
              <a:rPr lang="pt-BR" b="1" dirty="0"/>
              <a:t>&gt;</a:t>
            </a:r>
            <a:r>
              <a:rPr lang="pt-BR" dirty="0" err="1"/>
              <a:t>Tag</a:t>
            </a:r>
            <a:r>
              <a:rPr lang="pt-BR" dirty="0"/>
              <a:t> para criar-se uma 'caixa', um bloco, mais utilizada com "</a:t>
            </a:r>
            <a:r>
              <a:rPr lang="pt-BR" dirty="0" err="1"/>
              <a:t>Cascading</a:t>
            </a:r>
            <a:r>
              <a:rPr lang="pt-BR" dirty="0"/>
              <a:t> </a:t>
            </a:r>
            <a:r>
              <a:rPr lang="pt-BR" dirty="0" err="1"/>
              <a:t>Style</a:t>
            </a:r>
            <a:r>
              <a:rPr lang="pt-BR" dirty="0"/>
              <a:t> </a:t>
            </a:r>
            <a:r>
              <a:rPr lang="pt-BR" dirty="0" err="1"/>
              <a:t>Sheets</a:t>
            </a:r>
            <a:r>
              <a:rPr lang="pt-BR" dirty="0"/>
              <a:t> (Folhas de Estilo em Cascata)</a:t>
            </a:r>
            <a:r>
              <a:rPr lang="pt-BR" b="1" dirty="0"/>
              <a:t>&lt;/</a:t>
            </a:r>
            <a:r>
              <a:rPr lang="pt-BR" b="1" dirty="0" err="1"/>
              <a:t>div</a:t>
            </a:r>
            <a:r>
              <a:rPr lang="pt-BR" b="1" dirty="0"/>
              <a:t>&gt;</a:t>
            </a:r>
            <a:r>
              <a:rPr lang="pt-BR" dirty="0"/>
              <a:t> </a:t>
            </a:r>
            <a:endParaRPr lang="pt-BR" dirty="0" smtClean="0"/>
          </a:p>
          <a:p>
            <a:pPr marL="0" indent="0">
              <a:buNone/>
            </a:pPr>
            <a:r>
              <a:rPr lang="pt-BR" b="1" dirty="0" smtClean="0"/>
              <a:t>&lt;</a:t>
            </a:r>
            <a:r>
              <a:rPr lang="pt-BR" b="1" dirty="0" err="1"/>
              <a:t>span</a:t>
            </a:r>
            <a:r>
              <a:rPr lang="pt-BR" b="1" dirty="0"/>
              <a:t>&gt;</a:t>
            </a:r>
            <a:r>
              <a:rPr lang="pt-BR" dirty="0" err="1"/>
              <a:t>Tag</a:t>
            </a:r>
            <a:r>
              <a:rPr lang="pt-BR" dirty="0"/>
              <a:t> para modificação de uma parte do texto da página</a:t>
            </a:r>
            <a:r>
              <a:rPr lang="pt-BR" b="1" dirty="0"/>
              <a:t>&lt;/</a:t>
            </a:r>
            <a:r>
              <a:rPr lang="pt-BR" b="1" dirty="0" err="1"/>
              <a:t>span</a:t>
            </a:r>
            <a:r>
              <a:rPr lang="pt-BR" b="1" dirty="0"/>
              <a:t>&gt;</a:t>
            </a:r>
            <a:r>
              <a:rPr lang="pt-BR" dirty="0"/>
              <a:t> </a:t>
            </a:r>
            <a:endParaRPr lang="pt-BR" dirty="0" smtClean="0"/>
          </a:p>
          <a:p>
            <a:pPr marL="0" indent="0">
              <a:buNone/>
            </a:pPr>
            <a:r>
              <a:rPr lang="pt-BR" b="1" dirty="0" smtClean="0"/>
              <a:t>&lt;</a:t>
            </a:r>
            <a:r>
              <a:rPr lang="pt-BR" b="1" dirty="0" err="1"/>
              <a:t>img</a:t>
            </a:r>
            <a:r>
              <a:rPr lang="pt-BR" dirty="0"/>
              <a:t> </a:t>
            </a:r>
            <a:r>
              <a:rPr lang="pt-BR" dirty="0" err="1"/>
              <a:t>src</a:t>
            </a:r>
            <a:r>
              <a:rPr lang="pt-BR" dirty="0"/>
              <a:t>="endereço_de_uma_imagem.jpg" </a:t>
            </a:r>
            <a:r>
              <a:rPr lang="pt-BR" b="1" dirty="0"/>
              <a:t>/&gt;</a:t>
            </a:r>
            <a:r>
              <a:rPr lang="pt-BR" dirty="0"/>
              <a:t> </a:t>
            </a:r>
            <a:endParaRPr lang="pt-BR" dirty="0" smtClean="0"/>
          </a:p>
          <a:p>
            <a:pPr marL="0" indent="0">
              <a:buNone/>
            </a:pPr>
            <a:r>
              <a:rPr lang="pt-BR" b="1" dirty="0" smtClean="0"/>
              <a:t>&lt;</a:t>
            </a:r>
            <a:r>
              <a:rPr lang="pt-BR" b="1" dirty="0"/>
              <a:t>a</a:t>
            </a:r>
            <a:r>
              <a:rPr lang="pt-BR" dirty="0"/>
              <a:t> </a:t>
            </a:r>
            <a:r>
              <a:rPr lang="pt-BR" dirty="0" err="1"/>
              <a:t>href</a:t>
            </a:r>
            <a:r>
              <a:rPr lang="pt-BR" dirty="0"/>
              <a:t>="http://www.wikipedia.org"</a:t>
            </a:r>
            <a:r>
              <a:rPr lang="pt-BR" b="1" dirty="0"/>
              <a:t>&gt;</a:t>
            </a:r>
            <a:r>
              <a:rPr lang="pt-BR" dirty="0"/>
              <a:t>Wikipedia, A Enciclopédia Livre</a:t>
            </a:r>
            <a:r>
              <a:rPr lang="pt-BR" b="1" dirty="0"/>
              <a:t>&lt;/a&gt;</a:t>
            </a:r>
            <a:r>
              <a:rPr lang="pt-BR" dirty="0"/>
              <a:t> </a:t>
            </a:r>
            <a:endParaRPr lang="pt-BR" dirty="0" smtClean="0"/>
          </a:p>
          <a:p>
            <a:pPr marL="0" indent="0">
              <a:buNone/>
            </a:pPr>
            <a:r>
              <a:rPr lang="pt-BR" b="1" dirty="0" smtClean="0"/>
              <a:t>&lt;/</a:t>
            </a:r>
            <a:r>
              <a:rPr lang="pt-BR" b="1" dirty="0" err="1"/>
              <a:t>body</a:t>
            </a:r>
            <a:r>
              <a:rPr lang="pt-BR" b="1" dirty="0"/>
              <a:t>&gt;</a:t>
            </a:r>
            <a:r>
              <a:rPr lang="pt-BR" dirty="0"/>
              <a:t> </a:t>
            </a:r>
            <a:endParaRPr lang="pt-BR" dirty="0" smtClean="0"/>
          </a:p>
          <a:p>
            <a:pPr marL="0" indent="0">
              <a:buNone/>
            </a:pPr>
            <a:r>
              <a:rPr lang="pt-BR" b="1" dirty="0" smtClean="0"/>
              <a:t>&lt;/</a:t>
            </a:r>
            <a:r>
              <a:rPr lang="pt-BR" b="1" dirty="0" err="1"/>
              <a:t>html</a:t>
            </a:r>
            <a:r>
              <a:rPr lang="pt-BR" b="1" dirty="0"/>
              <a:t>&gt;</a:t>
            </a:r>
            <a:endParaRPr lang="pt-B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Processamento de arquivos texto</a:t>
            </a:r>
            <a:endParaRPr lang="pt-BR" dirty="0"/>
          </a:p>
        </p:txBody>
      </p:sp>
      <p:sp>
        <p:nvSpPr>
          <p:cNvPr id="3" name="Espaço Reservado para Conteúdo 2"/>
          <p:cNvSpPr>
            <a:spLocks noGrp="1"/>
          </p:cNvSpPr>
          <p:nvPr>
            <p:ph sz="quarter" idx="1"/>
          </p:nvPr>
        </p:nvSpPr>
        <p:spPr>
          <a:xfrm>
            <a:off x="457200" y="1700808"/>
            <a:ext cx="7467600" cy="4773144"/>
          </a:xfrm>
        </p:spPr>
        <p:txBody>
          <a:bodyPr>
            <a:normAutofit/>
          </a:bodyPr>
          <a:lstStyle/>
          <a:p>
            <a:pPr algn="just"/>
            <a:r>
              <a:rPr lang="pt-BR" dirty="0" smtClean="0"/>
              <a:t>Um dos programas mais intensivos na leitura e processamento de arquivos de texto é o compilador;</a:t>
            </a:r>
            <a:endParaRPr lang="pt-BR" dirty="0" smtClean="0"/>
          </a:p>
          <a:p>
            <a:pPr algn="just"/>
            <a:endParaRPr lang="pt-BR" sz="800" dirty="0" smtClean="0"/>
          </a:p>
          <a:p>
            <a:pPr algn="just"/>
            <a:r>
              <a:rPr lang="pt-BR" dirty="0" smtClean="0"/>
              <a:t>Diferente do XML ou HTML, as linguagens de programação apresentam uma gramática muito complexa;</a:t>
            </a:r>
            <a:endParaRPr lang="pt-BR" dirty="0" smtClean="0"/>
          </a:p>
          <a:p>
            <a:pPr algn="just"/>
            <a:endParaRPr lang="pt-BR" sz="800" dirty="0" smtClean="0"/>
          </a:p>
          <a:p>
            <a:pPr algn="just"/>
            <a:r>
              <a:rPr lang="pt-BR" dirty="0" smtClean="0"/>
              <a:t>Para tentar facilitar a extração dos dados, o compilador procura identificar, um a um, os componentes de cada comando ou estrutura, chamados de </a:t>
            </a:r>
            <a:r>
              <a:rPr lang="pt-BR" i="1" dirty="0" err="1" smtClean="0"/>
              <a:t>tokens</a:t>
            </a:r>
            <a:r>
              <a:rPr lang="pt-BR" dirty="0" smtClean="0"/>
              <a:t>; </a:t>
            </a:r>
            <a:endParaRPr lang="pt-B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Processamento de arquivos texto</a:t>
            </a:r>
            <a:endParaRPr lang="pt-BR" dirty="0"/>
          </a:p>
        </p:txBody>
      </p:sp>
      <p:sp>
        <p:nvSpPr>
          <p:cNvPr id="3" name="Espaço Reservado para Conteúdo 2"/>
          <p:cNvSpPr>
            <a:spLocks noGrp="1"/>
          </p:cNvSpPr>
          <p:nvPr>
            <p:ph sz="quarter" idx="1"/>
          </p:nvPr>
        </p:nvSpPr>
        <p:spPr>
          <a:xfrm>
            <a:off x="457200" y="1772816"/>
            <a:ext cx="7467600" cy="4701136"/>
          </a:xfrm>
        </p:spPr>
        <p:txBody>
          <a:bodyPr/>
          <a:lstStyle/>
          <a:p>
            <a:pPr algn="just"/>
            <a:r>
              <a:rPr lang="pt-BR" dirty="0" smtClean="0"/>
              <a:t>Normalmente não existe um caractere que determine o fim de um identificador (nome de variável ou função), obrigando o compilador a olhar caractere por caractere;</a:t>
            </a:r>
            <a:endParaRPr lang="pt-BR" dirty="0" smtClean="0"/>
          </a:p>
          <a:p>
            <a:pPr algn="just"/>
            <a:endParaRPr lang="pt-BR" sz="800" dirty="0" smtClean="0"/>
          </a:p>
          <a:p>
            <a:pPr algn="just"/>
            <a:r>
              <a:rPr lang="pt-BR" dirty="0" smtClean="0"/>
              <a:t>O compilador aproveita esse esquema de processamento também para fazer a análise léxica;</a:t>
            </a:r>
            <a:endParaRPr lang="pt-BR" dirty="0" smtClean="0"/>
          </a:p>
          <a:p>
            <a:pPr algn="just"/>
            <a:endParaRPr lang="pt-BR" sz="800" dirty="0" smtClean="0"/>
          </a:p>
          <a:p>
            <a:pPr algn="just"/>
            <a:r>
              <a:rPr lang="pt-BR" dirty="0" smtClean="0"/>
              <a:t>Conforme os </a:t>
            </a:r>
            <a:r>
              <a:rPr lang="pt-BR" i="1" dirty="0" err="1" smtClean="0"/>
              <a:t>tokens</a:t>
            </a:r>
            <a:r>
              <a:rPr lang="pt-BR" dirty="0" smtClean="0"/>
              <a:t> vão sendo identificados, o compilador realiza a análise sintática do código-fonte; </a:t>
            </a:r>
            <a:endParaRPr lang="pt-B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Processamento de arquivos texto</a:t>
            </a:r>
            <a:endParaRPr lang="pt-BR" dirty="0"/>
          </a:p>
        </p:txBody>
      </p:sp>
      <p:sp>
        <p:nvSpPr>
          <p:cNvPr id="3" name="Espaço Reservado para Conteúdo 2"/>
          <p:cNvSpPr>
            <a:spLocks noGrp="1"/>
          </p:cNvSpPr>
          <p:nvPr>
            <p:ph sz="quarter" idx="1"/>
          </p:nvPr>
        </p:nvSpPr>
        <p:spPr>
          <a:xfrm>
            <a:off x="457200" y="1772816"/>
            <a:ext cx="7467600" cy="4701136"/>
          </a:xfrm>
        </p:spPr>
        <p:txBody>
          <a:bodyPr>
            <a:normAutofit lnSpcReduction="10000"/>
          </a:bodyPr>
          <a:lstStyle/>
          <a:p>
            <a:pPr algn="just"/>
            <a:r>
              <a:rPr lang="pt-BR" dirty="0" smtClean="0"/>
              <a:t>Na linguagem C, os </a:t>
            </a:r>
            <a:r>
              <a:rPr lang="pt-BR" i="1" dirty="0" err="1" smtClean="0"/>
              <a:t>tokens</a:t>
            </a:r>
            <a:r>
              <a:rPr lang="pt-BR" dirty="0" smtClean="0"/>
              <a:t> podem ser categorizados em um dos seis tipos a seguir:</a:t>
            </a:r>
            <a:endParaRPr lang="pt-BR" dirty="0" smtClean="0"/>
          </a:p>
          <a:p>
            <a:pPr lvl="1" algn="just"/>
            <a:endParaRPr lang="pt-BR" sz="800" dirty="0" smtClean="0"/>
          </a:p>
          <a:p>
            <a:pPr lvl="1" algn="just"/>
            <a:r>
              <a:rPr lang="pt-BR" dirty="0" smtClean="0"/>
              <a:t>Palavras-chave: 		</a:t>
            </a:r>
            <a:r>
              <a:rPr lang="pt-BR" dirty="0" err="1" smtClean="0"/>
              <a:t>int</a:t>
            </a:r>
            <a:r>
              <a:rPr lang="pt-BR" dirty="0" smtClean="0"/>
              <a:t>, </a:t>
            </a:r>
            <a:r>
              <a:rPr lang="pt-BR" dirty="0" err="1" smtClean="0"/>
              <a:t>while</a:t>
            </a:r>
            <a:r>
              <a:rPr lang="pt-BR" dirty="0" smtClean="0"/>
              <a:t>, ...</a:t>
            </a:r>
            <a:endParaRPr lang="pt-BR" dirty="0" smtClean="0"/>
          </a:p>
          <a:p>
            <a:pPr lvl="1" algn="just"/>
            <a:r>
              <a:rPr lang="pt-BR" dirty="0" smtClean="0"/>
              <a:t>Identificadores: 		</a:t>
            </a:r>
            <a:r>
              <a:rPr lang="pt-BR" dirty="0" err="1" smtClean="0"/>
              <a:t>main</a:t>
            </a:r>
            <a:r>
              <a:rPr lang="pt-BR" dirty="0" smtClean="0"/>
              <a:t>, total, ...</a:t>
            </a:r>
            <a:endParaRPr lang="pt-BR" dirty="0" smtClean="0"/>
          </a:p>
          <a:p>
            <a:pPr lvl="1" algn="just"/>
            <a:r>
              <a:rPr lang="pt-BR" dirty="0" smtClean="0"/>
              <a:t>Constantes: 		#define alunos 50; ...</a:t>
            </a:r>
            <a:endParaRPr lang="pt-BR" dirty="0" smtClean="0"/>
          </a:p>
          <a:p>
            <a:pPr lvl="1" algn="just"/>
            <a:r>
              <a:rPr lang="pt-BR" dirty="0" smtClean="0"/>
              <a:t>Strings: 			“total”, “</a:t>
            </a:r>
            <a:r>
              <a:rPr lang="pt-BR" dirty="0" err="1" smtClean="0"/>
              <a:t>nome_aluno</a:t>
            </a:r>
            <a:r>
              <a:rPr lang="pt-BR" dirty="0" smtClean="0"/>
              <a:t>”, ...</a:t>
            </a:r>
            <a:endParaRPr lang="pt-BR" dirty="0" smtClean="0"/>
          </a:p>
          <a:p>
            <a:pPr lvl="1" algn="just"/>
            <a:r>
              <a:rPr lang="pt-BR" dirty="0" smtClean="0"/>
              <a:t>Símbolos especiais: 	[ ], ( ), { }, ...</a:t>
            </a:r>
            <a:endParaRPr lang="pt-BR" dirty="0" smtClean="0"/>
          </a:p>
          <a:p>
            <a:pPr lvl="1" algn="just"/>
            <a:r>
              <a:rPr lang="pt-BR" dirty="0" smtClean="0"/>
              <a:t>Operadores: 		+, -, *, ...</a:t>
            </a:r>
            <a:endParaRPr lang="pt-BR" dirty="0" smtClean="0"/>
          </a:p>
          <a:p>
            <a:pPr lvl="1" algn="just"/>
            <a:endParaRPr lang="pt-BR" sz="900" dirty="0" smtClean="0"/>
          </a:p>
          <a:p>
            <a:pPr algn="just"/>
            <a:r>
              <a:rPr lang="pt-BR" dirty="0" smtClean="0"/>
              <a:t>Em C, a função </a:t>
            </a:r>
            <a:r>
              <a:rPr lang="pt-BR" dirty="0" err="1" smtClean="0"/>
              <a:t>strtok</a:t>
            </a:r>
            <a:r>
              <a:rPr lang="pt-BR" dirty="0" smtClean="0"/>
              <a:t> () pode ser utilizada para dividir uma string em uma série de </a:t>
            </a:r>
            <a:r>
              <a:rPr lang="pt-BR" i="1" dirty="0" err="1" smtClean="0"/>
              <a:t>tokens</a:t>
            </a:r>
            <a:r>
              <a:rPr lang="pt-BR" dirty="0" smtClean="0"/>
              <a:t>, muito útil para converter arquivos de texto em registros para uma base de dados</a:t>
            </a:r>
            <a:endParaRPr lang="pt-BR" dirty="0" smtClean="0"/>
          </a:p>
          <a:p>
            <a:pPr algn="just"/>
            <a:endParaRPr lang="pt-BR" dirty="0" smtClean="0"/>
          </a:p>
          <a:p>
            <a:pPr lvl="1"/>
            <a:endParaRPr lang="pt-B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Processamento de arquivos texto</a:t>
            </a:r>
            <a:endParaRPr lang="pt-BR" dirty="0"/>
          </a:p>
        </p:txBody>
      </p:sp>
      <p:sp>
        <p:nvSpPr>
          <p:cNvPr id="3" name="Espaço Reservado para Conteúdo 2"/>
          <p:cNvSpPr>
            <a:spLocks noGrp="1"/>
          </p:cNvSpPr>
          <p:nvPr>
            <p:ph sz="quarter" idx="1"/>
          </p:nvPr>
        </p:nvSpPr>
        <p:spPr/>
        <p:txBody>
          <a:bodyPr>
            <a:normAutofit lnSpcReduction="20000"/>
          </a:bodyPr>
          <a:lstStyle/>
          <a:p>
            <a:pPr algn="just"/>
            <a:r>
              <a:rPr lang="pt-BR" dirty="0" smtClean="0"/>
              <a:t>A linguagem de programação C foi criada para prover suporte a vários tipos de dispositivos, como terminais, controladoras de disco, fitas, impressoras, etc.</a:t>
            </a:r>
            <a:endParaRPr lang="pt-BR" dirty="0" smtClean="0"/>
          </a:p>
          <a:p>
            <a:pPr algn="just"/>
            <a:endParaRPr lang="pt-BR" sz="900" dirty="0" smtClean="0"/>
          </a:p>
          <a:p>
            <a:pPr algn="just"/>
            <a:r>
              <a:rPr lang="pt-BR" dirty="0" smtClean="0"/>
              <a:t>Como são dispositivos muito heterogêneos na forma de acesso e transferência de dados, o sistema de arquivos cria o equivalente a cada um deles em um dispositivo lógico chamado de </a:t>
            </a:r>
            <a:r>
              <a:rPr lang="pt-BR" b="1" i="1" dirty="0" err="1" smtClean="0"/>
              <a:t>stream</a:t>
            </a:r>
            <a:endParaRPr lang="pt-BR" b="1" i="1" dirty="0" err="1" smtClean="0"/>
          </a:p>
          <a:p>
            <a:pPr algn="just"/>
            <a:endParaRPr lang="pt-BR" sz="800" dirty="0" smtClean="0"/>
          </a:p>
          <a:p>
            <a:pPr algn="just"/>
            <a:r>
              <a:rPr lang="pt-BR" dirty="0" smtClean="0"/>
              <a:t>Os </a:t>
            </a:r>
            <a:r>
              <a:rPr lang="pt-BR" i="1" dirty="0" err="1" smtClean="0"/>
              <a:t>streams</a:t>
            </a:r>
            <a:r>
              <a:rPr lang="pt-BR" i="1" dirty="0" smtClean="0"/>
              <a:t> </a:t>
            </a:r>
            <a:r>
              <a:rPr lang="pt-BR" dirty="0" smtClean="0"/>
              <a:t>de diferentes dispositivos se comportam de forma similar, portanto, pode-se usar as mesmas funções para manipular dispositivos diferentes</a:t>
            </a:r>
            <a:endParaRPr lang="pt-B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Leitura e escrita com </a:t>
            </a:r>
            <a:r>
              <a:rPr lang="pt-BR" dirty="0" err="1" smtClean="0"/>
              <a:t>streams</a:t>
            </a:r>
            <a:endParaRPr lang="pt-BR" dirty="0"/>
          </a:p>
        </p:txBody>
      </p:sp>
      <p:sp>
        <p:nvSpPr>
          <p:cNvPr id="3" name="Espaço Reservado para Conteúdo 2"/>
          <p:cNvSpPr>
            <a:spLocks noGrp="1"/>
          </p:cNvSpPr>
          <p:nvPr>
            <p:ph sz="quarter" idx="1"/>
          </p:nvPr>
        </p:nvSpPr>
        <p:spPr/>
        <p:txBody>
          <a:bodyPr>
            <a:normAutofit/>
          </a:bodyPr>
          <a:lstStyle/>
          <a:p>
            <a:r>
              <a:rPr lang="pt-BR" b="1" dirty="0" smtClean="0"/>
              <a:t>Leitura</a:t>
            </a:r>
            <a:r>
              <a:rPr lang="pt-BR" dirty="0" smtClean="0"/>
              <a:t>: um programa usa um arquivo associado a uma </a:t>
            </a:r>
            <a:r>
              <a:rPr lang="pt-BR" i="1" dirty="0" err="1" smtClean="0"/>
              <a:t>stream</a:t>
            </a:r>
            <a:r>
              <a:rPr lang="pt-BR" i="1" dirty="0" smtClean="0"/>
              <a:t> </a:t>
            </a:r>
            <a:r>
              <a:rPr lang="pt-BR" dirty="0" smtClean="0"/>
              <a:t>para ler dados de um dispositivo</a:t>
            </a:r>
            <a:endParaRPr lang="pt-BR" dirty="0" smtClean="0"/>
          </a:p>
          <a:p>
            <a:endParaRPr lang="pt-BR" sz="2000" dirty="0" smtClean="0"/>
          </a:p>
          <a:p>
            <a:endParaRPr lang="pt-BR" sz="2000" dirty="0" smtClean="0"/>
          </a:p>
          <a:p>
            <a:endParaRPr lang="pt-BR" sz="2000" dirty="0" smtClean="0"/>
          </a:p>
          <a:p>
            <a:endParaRPr lang="pt-BR" sz="2000" dirty="0" smtClean="0"/>
          </a:p>
          <a:p>
            <a:endParaRPr lang="pt-BR" sz="2000" dirty="0" smtClean="0"/>
          </a:p>
          <a:p>
            <a:r>
              <a:rPr lang="pt-BR" b="1" dirty="0" smtClean="0"/>
              <a:t>Escrita</a:t>
            </a:r>
            <a:r>
              <a:rPr lang="pt-BR" dirty="0" smtClean="0"/>
              <a:t>: um programa usa um arquivo associado a uma </a:t>
            </a:r>
            <a:r>
              <a:rPr lang="pt-BR" i="1" dirty="0" err="1" smtClean="0"/>
              <a:t>stream</a:t>
            </a:r>
            <a:r>
              <a:rPr lang="pt-BR" i="1" dirty="0" smtClean="0"/>
              <a:t> </a:t>
            </a:r>
            <a:r>
              <a:rPr lang="pt-BR" dirty="0" smtClean="0"/>
              <a:t>para gravar dados em um dispositivo</a:t>
            </a:r>
            <a:endParaRPr lang="pt-BR" dirty="0"/>
          </a:p>
        </p:txBody>
      </p:sp>
      <p:pic>
        <p:nvPicPr>
          <p:cNvPr id="8" name="Picture 4"/>
          <p:cNvPicPr>
            <a:picLocks noChangeAspect="1" noChangeArrowheads="1"/>
          </p:cNvPicPr>
          <p:nvPr/>
        </p:nvPicPr>
        <p:blipFill>
          <a:blip r:embed="rId1" cstate="print"/>
          <a:srcRect/>
          <a:stretch>
            <a:fillRect/>
          </a:stretch>
        </p:blipFill>
        <p:spPr bwMode="auto">
          <a:xfrm>
            <a:off x="1763688" y="2420888"/>
            <a:ext cx="4680520" cy="1595447"/>
          </a:xfrm>
          <a:prstGeom prst="rect">
            <a:avLst/>
          </a:prstGeom>
          <a:noFill/>
          <a:ln w="9525">
            <a:noFill/>
            <a:miter lim="800000"/>
            <a:headEnd/>
            <a:tailEnd/>
          </a:ln>
        </p:spPr>
      </p:pic>
      <p:pic>
        <p:nvPicPr>
          <p:cNvPr id="1030" name="Picture 6"/>
          <p:cNvPicPr>
            <a:picLocks noChangeAspect="1" noChangeArrowheads="1"/>
          </p:cNvPicPr>
          <p:nvPr/>
        </p:nvPicPr>
        <p:blipFill>
          <a:blip r:embed="rId2" cstate="print"/>
          <a:srcRect/>
          <a:stretch>
            <a:fillRect/>
          </a:stretch>
        </p:blipFill>
        <p:spPr bwMode="auto">
          <a:xfrm>
            <a:off x="1763435" y="5090691"/>
            <a:ext cx="4968552" cy="165042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latin typeface="Century Schoolbook L" charset="0"/>
              </a:rPr>
              <a:t>Avaliações</a:t>
            </a:r>
            <a:endParaRPr lang="pt-BR" dirty="0" smtClean="0">
              <a:latin typeface="Century Schoolbook L" charset="0"/>
            </a:endParaRPr>
          </a:p>
        </p:txBody>
      </p:sp>
      <p:sp>
        <p:nvSpPr>
          <p:cNvPr id="3" name="Espaço Reservado para Conteúdo 2"/>
          <p:cNvSpPr>
            <a:spLocks noGrp="1"/>
          </p:cNvSpPr>
          <p:nvPr>
            <p:ph sz="quarter" idx="1"/>
          </p:nvPr>
        </p:nvSpPr>
        <p:spPr/>
        <p:txBody>
          <a:bodyPr>
            <a:normAutofit fontScale="92500" lnSpcReduction="10000"/>
          </a:bodyPr>
          <a:lstStyle/>
          <a:p>
            <a:pPr algn="just"/>
            <a:r>
              <a:rPr lang="pt-BR" dirty="0" smtClean="0">
                <a:latin typeface="Century Schoolbook L" charset="0"/>
              </a:rPr>
              <a:t>O aluno que não comparecer às apresentações receberá a nota zero (0) no quesito ‘apresentação do trabalho’ e a metade da nota dos demais integrantes nos outros quesitos avaliados</a:t>
            </a:r>
            <a:endParaRPr lang="pt-BR" dirty="0" smtClean="0">
              <a:latin typeface="Century Schoolbook L" charset="0"/>
            </a:endParaRPr>
          </a:p>
          <a:p>
            <a:pPr algn="just"/>
            <a:endParaRPr lang="pt-BR" sz="900" dirty="0" smtClean="0">
              <a:latin typeface="Century Schoolbook L" charset="0"/>
            </a:endParaRPr>
          </a:p>
          <a:p>
            <a:pPr algn="just"/>
            <a:r>
              <a:rPr lang="pt-BR" dirty="0" smtClean="0">
                <a:latin typeface="Century Schoolbook L" charset="0"/>
              </a:rPr>
              <a:t>Entrega de um pequeno resumo impresso sobre o tema pesquisado (máximo de 5 páginas, além de capa e referências bibliográficas), de acordo com as normas ABNT </a:t>
            </a:r>
            <a:r>
              <a:rPr lang="x-none" altLang="pt-BR" dirty="0" smtClean="0">
                <a:latin typeface="Century Schoolbook L" charset="0"/>
              </a:rPr>
              <a:t>(obrigatório!)</a:t>
            </a:r>
            <a:r>
              <a:rPr lang="pt-BR" dirty="0" smtClean="0">
                <a:latin typeface="Century Schoolbook L" charset="0"/>
              </a:rPr>
              <a:t>;</a:t>
            </a:r>
            <a:endParaRPr lang="pt-BR" dirty="0" smtClean="0">
              <a:latin typeface="Century Schoolbook L" charset="0"/>
            </a:endParaRPr>
          </a:p>
          <a:p>
            <a:pPr algn="just"/>
            <a:endParaRPr lang="pt-BR" sz="900" dirty="0" smtClean="0">
              <a:latin typeface="Century Schoolbook L" charset="0"/>
            </a:endParaRPr>
          </a:p>
          <a:p>
            <a:pPr algn="just"/>
            <a:r>
              <a:rPr lang="pt-BR" dirty="0" smtClean="0">
                <a:latin typeface="Century Schoolbook L" charset="0"/>
              </a:rPr>
              <a:t>- Após a apresentação do funcionamento do programa, as partes mais importantes do código-fonte devem ser explicadas;</a:t>
            </a:r>
            <a:endParaRPr lang="pt-BR" dirty="0" smtClean="0">
              <a:latin typeface="Century Schoolbook L" charset="0"/>
            </a:endParaRPr>
          </a:p>
          <a:p>
            <a:pPr algn="just"/>
            <a:endParaRPr lang="pt-BR" sz="800" dirty="0" smtClean="0">
              <a:latin typeface="Century Schoolbook L" charset="0"/>
            </a:endParaRPr>
          </a:p>
          <a:p>
            <a:pPr algn="just"/>
            <a:r>
              <a:rPr lang="pt-BR" dirty="0" smtClean="0">
                <a:latin typeface="Century Schoolbook L" charset="0"/>
              </a:rPr>
              <a:t>- O código-fonte (.c) deve ser enviado para m</a:t>
            </a:r>
            <a:r>
              <a:rPr lang="x-none" altLang="pt-BR" dirty="0" smtClean="0">
                <a:latin typeface="Century Schoolbook L" charset="0"/>
              </a:rPr>
              <a:t>arcos_</a:t>
            </a:r>
            <a:r>
              <a:rPr lang="pt-BR" dirty="0" smtClean="0">
                <a:latin typeface="Century Schoolbook L" charset="0"/>
              </a:rPr>
              <a:t>quinet@</a:t>
            </a:r>
            <a:r>
              <a:rPr lang="x-none" altLang="pt-BR" dirty="0" smtClean="0">
                <a:latin typeface="Century Schoolbook L" charset="0"/>
              </a:rPr>
              <a:t>id</a:t>
            </a:r>
            <a:r>
              <a:rPr lang="pt-BR" dirty="0" smtClean="0">
                <a:latin typeface="Century Schoolbook L" charset="0"/>
              </a:rPr>
              <a:t>.uff.br</a:t>
            </a:r>
            <a:endParaRPr lang="pt-BR" dirty="0" smtClean="0">
              <a:latin typeface="Century Schoolbook L" charset="0"/>
            </a:endParaRPr>
          </a:p>
          <a:p>
            <a:pPr algn="just"/>
            <a:endParaRPr lang="pt-BR" dirty="0" smtClean="0">
              <a:latin typeface="Century Schoolbook L"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Streams</a:t>
            </a:r>
            <a:r>
              <a:rPr lang="pt-BR" dirty="0" smtClean="0"/>
              <a:t> de dados</a:t>
            </a:r>
            <a:endParaRPr lang="pt-BR" dirty="0"/>
          </a:p>
        </p:txBody>
      </p:sp>
      <p:sp>
        <p:nvSpPr>
          <p:cNvPr id="3" name="Espaço Reservado para Conteúdo 2"/>
          <p:cNvSpPr>
            <a:spLocks noGrp="1"/>
          </p:cNvSpPr>
          <p:nvPr>
            <p:ph sz="quarter" idx="1"/>
          </p:nvPr>
        </p:nvSpPr>
        <p:spPr/>
        <p:txBody>
          <a:bodyPr/>
          <a:lstStyle/>
          <a:p>
            <a:pPr algn="just"/>
            <a:r>
              <a:rPr lang="pt-BR" dirty="0" smtClean="0"/>
              <a:t>Os </a:t>
            </a:r>
            <a:r>
              <a:rPr lang="pt-BR" i="1" dirty="0" err="1" smtClean="0"/>
              <a:t>streams</a:t>
            </a:r>
            <a:r>
              <a:rPr lang="pt-BR" i="1" dirty="0" smtClean="0"/>
              <a:t> </a:t>
            </a:r>
            <a:r>
              <a:rPr lang="pt-BR" dirty="0" smtClean="0"/>
              <a:t>podem ser de texto ou binários; enquanto os de texto são sequências de caracteres, os binários são sequências de bytes, com correspondência direta com os encontrados no dispositivo real</a:t>
            </a:r>
            <a:endParaRPr lang="pt-BR" dirty="0" smtClean="0"/>
          </a:p>
          <a:p>
            <a:pPr algn="just"/>
            <a:endParaRPr lang="pt-BR" dirty="0" smtClean="0"/>
          </a:p>
          <a:p>
            <a:pPr algn="just"/>
            <a:r>
              <a:rPr lang="pt-BR" dirty="0" smtClean="0"/>
              <a:t>Um </a:t>
            </a:r>
            <a:r>
              <a:rPr lang="pt-BR" i="1" dirty="0" err="1" smtClean="0"/>
              <a:t>stream</a:t>
            </a:r>
            <a:r>
              <a:rPr lang="pt-BR" i="1" dirty="0" smtClean="0"/>
              <a:t> </a:t>
            </a:r>
            <a:r>
              <a:rPr lang="pt-BR" dirty="0" smtClean="0"/>
              <a:t>deve ser associado a um arquivo através de uma operação de abertura; um programa utiliza um arquivo associado a um </a:t>
            </a:r>
            <a:r>
              <a:rPr lang="pt-BR" dirty="0" err="1" smtClean="0"/>
              <a:t>stream</a:t>
            </a:r>
            <a:r>
              <a:rPr lang="pt-BR" dirty="0" smtClean="0"/>
              <a:t> para ler os dados de um dispositivo, um item por vez</a:t>
            </a:r>
            <a:endParaRPr lang="pt-BR" dirty="0" smtClean="0"/>
          </a:p>
          <a:p>
            <a:endParaRPr lang="pt-B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Processamento de arquivos texto</a:t>
            </a:r>
            <a:endParaRPr lang="pt-BR" dirty="0"/>
          </a:p>
        </p:txBody>
      </p:sp>
      <p:sp>
        <p:nvSpPr>
          <p:cNvPr id="3" name="Espaço Reservado para Conteúdo 2"/>
          <p:cNvSpPr>
            <a:spLocks noGrp="1"/>
          </p:cNvSpPr>
          <p:nvPr>
            <p:ph sz="quarter" idx="1"/>
          </p:nvPr>
        </p:nvSpPr>
        <p:spPr/>
        <p:txBody>
          <a:bodyPr>
            <a:normAutofit fontScale="92500"/>
          </a:bodyPr>
          <a:lstStyle/>
          <a:p>
            <a:pPr algn="just"/>
            <a:r>
              <a:rPr lang="pt-BR" dirty="0" smtClean="0"/>
              <a:t>Observe que nem todos os recursos de acesso estão disponíveis para todos os arquivos. Por exemplo, um arquivo de um disco suporta acesso aleatório, enquanto o de um teclado, não</a:t>
            </a:r>
            <a:endParaRPr lang="pt-BR" dirty="0" smtClean="0"/>
          </a:p>
          <a:p>
            <a:pPr lvl="1" algn="just"/>
            <a:r>
              <a:rPr lang="pt-BR" dirty="0" smtClean="0"/>
              <a:t>Os </a:t>
            </a:r>
            <a:r>
              <a:rPr lang="pt-BR" dirty="0" err="1" smtClean="0"/>
              <a:t>streams</a:t>
            </a:r>
            <a:r>
              <a:rPr lang="pt-BR" dirty="0" smtClean="0"/>
              <a:t> são todos iguais, mas nem todos os arquivos são</a:t>
            </a:r>
            <a:endParaRPr lang="pt-BR" dirty="0" smtClean="0"/>
          </a:p>
          <a:p>
            <a:pPr algn="just"/>
            <a:endParaRPr lang="pt-BR" sz="800" dirty="0" smtClean="0"/>
          </a:p>
          <a:p>
            <a:pPr algn="just"/>
            <a:r>
              <a:rPr lang="pt-BR" dirty="0" smtClean="0"/>
              <a:t>Quando não é mais necessário, deve ser feita a operação de fechamento de um arquivo, que o desassocia de um </a:t>
            </a:r>
            <a:r>
              <a:rPr lang="pt-BR" dirty="0" err="1" smtClean="0"/>
              <a:t>stream</a:t>
            </a:r>
            <a:endParaRPr lang="pt-BR" smtClean="0"/>
          </a:p>
          <a:p>
            <a:pPr algn="just"/>
            <a:endParaRPr lang="pt-BR" sz="900" dirty="0" smtClean="0"/>
          </a:p>
          <a:p>
            <a:pPr algn="just"/>
            <a:r>
              <a:rPr lang="pt-BR" dirty="0" smtClean="0"/>
              <a:t>As operações de cada </a:t>
            </a:r>
            <a:r>
              <a:rPr lang="pt-BR" dirty="0" err="1" smtClean="0"/>
              <a:t>stream</a:t>
            </a:r>
            <a:r>
              <a:rPr lang="pt-BR" dirty="0" smtClean="0"/>
              <a:t> são definidas através de uma estrutura de controle do tipo FILE, definida no cabeçalho do programa que manipula um arquivo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Funções para manipulação de arquivos</a:t>
            </a:r>
            <a:endParaRPr lang="pt-BR" dirty="0"/>
          </a:p>
        </p:txBody>
      </p:sp>
      <p:sp>
        <p:nvSpPr>
          <p:cNvPr id="6" name="Espaço Reservado para Conteúdo 5"/>
          <p:cNvSpPr>
            <a:spLocks noGrp="1"/>
          </p:cNvSpPr>
          <p:nvPr>
            <p:ph sz="quarter" idx="1"/>
          </p:nvPr>
        </p:nvSpPr>
        <p:spPr>
          <a:xfrm>
            <a:off x="323528" y="1600200"/>
            <a:ext cx="8352928" cy="4997152"/>
          </a:xfrm>
        </p:spPr>
        <p:txBody>
          <a:bodyPr>
            <a:noAutofit/>
          </a:bodyPr>
          <a:lstStyle/>
          <a:p>
            <a:pPr>
              <a:buNone/>
            </a:pPr>
            <a:r>
              <a:rPr lang="pt-BR" sz="2000" b="1" dirty="0" smtClean="0"/>
              <a:t>	Nome 	Função</a:t>
            </a:r>
            <a:endParaRPr lang="pt-BR" sz="2000" b="1" dirty="0" smtClean="0"/>
          </a:p>
          <a:p>
            <a:pPr>
              <a:buNone/>
            </a:pPr>
            <a:endParaRPr lang="pt-BR" sz="800" b="1" dirty="0" smtClean="0"/>
          </a:p>
          <a:p>
            <a:r>
              <a:rPr lang="pt-BR" sz="2000" dirty="0" err="1" smtClean="0"/>
              <a:t>fopen</a:t>
            </a:r>
            <a:r>
              <a:rPr lang="pt-BR" sz="2000" dirty="0" smtClean="0"/>
              <a:t> ( ) 	Abre um arquivo</a:t>
            </a:r>
            <a:endParaRPr lang="pt-BR" sz="2000" dirty="0" smtClean="0"/>
          </a:p>
          <a:p>
            <a:r>
              <a:rPr lang="pt-BR" sz="2000" dirty="0" err="1" smtClean="0"/>
              <a:t>fclose</a:t>
            </a:r>
            <a:r>
              <a:rPr lang="pt-BR" sz="2000" dirty="0" smtClean="0"/>
              <a:t> ( )	 Fecha um arquivo</a:t>
            </a:r>
            <a:endParaRPr lang="pt-BR" sz="2000" dirty="0" smtClean="0"/>
          </a:p>
          <a:p>
            <a:r>
              <a:rPr lang="pt-BR" sz="2000" dirty="0" err="1" smtClean="0"/>
              <a:t>fputc</a:t>
            </a:r>
            <a:r>
              <a:rPr lang="pt-BR" sz="2000" dirty="0" smtClean="0"/>
              <a:t> ( ) 	Escreve um caractere em um arquivo</a:t>
            </a:r>
            <a:endParaRPr lang="pt-BR" sz="2000" dirty="0" smtClean="0"/>
          </a:p>
          <a:p>
            <a:r>
              <a:rPr lang="pt-BR" sz="2000" dirty="0" err="1" smtClean="0"/>
              <a:t>fgetc</a:t>
            </a:r>
            <a:r>
              <a:rPr lang="pt-BR" sz="2000" dirty="0" smtClean="0"/>
              <a:t> ( ) 	Lê um caractere de um arquivo</a:t>
            </a:r>
            <a:endParaRPr lang="pt-BR" sz="2000" dirty="0" smtClean="0"/>
          </a:p>
          <a:p>
            <a:r>
              <a:rPr lang="pt-BR" sz="2000" dirty="0" err="1" smtClean="0"/>
              <a:t>fseek</a:t>
            </a:r>
            <a:r>
              <a:rPr lang="pt-BR" sz="2000" dirty="0" smtClean="0"/>
              <a:t> ( ) 	Posiciona o cursor em um byte específico</a:t>
            </a:r>
            <a:endParaRPr lang="pt-BR" sz="2000" dirty="0" smtClean="0"/>
          </a:p>
          <a:p>
            <a:r>
              <a:rPr lang="pt-BR" sz="2000" dirty="0" err="1" smtClean="0"/>
              <a:t>fprint</a:t>
            </a:r>
            <a:r>
              <a:rPr lang="pt-BR" sz="2000" dirty="0" smtClean="0"/>
              <a:t> ( )	 É para um arquivo o que </a:t>
            </a:r>
            <a:r>
              <a:rPr lang="pt-BR" sz="2000" dirty="0" err="1" smtClean="0"/>
              <a:t>printf</a:t>
            </a:r>
            <a:r>
              <a:rPr lang="pt-BR" sz="2000" dirty="0" smtClean="0"/>
              <a:t> ( ) é para o console</a:t>
            </a:r>
            <a:endParaRPr lang="pt-BR" sz="2000" dirty="0" smtClean="0"/>
          </a:p>
          <a:p>
            <a:r>
              <a:rPr lang="pt-BR" sz="2000" dirty="0" err="1" smtClean="0"/>
              <a:t>scancf</a:t>
            </a:r>
            <a:r>
              <a:rPr lang="pt-BR" sz="2000" dirty="0" smtClean="0"/>
              <a:t> ( )	 É para um arquivo o que </a:t>
            </a:r>
            <a:r>
              <a:rPr lang="pt-BR" sz="2000" dirty="0" err="1" smtClean="0"/>
              <a:t>scanf</a:t>
            </a:r>
            <a:r>
              <a:rPr lang="pt-BR" sz="2000" dirty="0" smtClean="0"/>
              <a:t> ( ) é para o console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Funções para manipulação de arquivos</a:t>
            </a:r>
            <a:endParaRPr lang="pt-BR" dirty="0"/>
          </a:p>
        </p:txBody>
      </p:sp>
      <p:sp>
        <p:nvSpPr>
          <p:cNvPr id="3" name="Espaço Reservado para Conteúdo 2"/>
          <p:cNvSpPr>
            <a:spLocks noGrp="1"/>
          </p:cNvSpPr>
          <p:nvPr>
            <p:ph sz="quarter" idx="1"/>
          </p:nvPr>
        </p:nvSpPr>
        <p:spPr>
          <a:xfrm>
            <a:off x="457200" y="1600200"/>
            <a:ext cx="8219256" cy="4873752"/>
          </a:xfrm>
        </p:spPr>
        <p:txBody>
          <a:bodyPr>
            <a:normAutofit/>
          </a:bodyPr>
          <a:lstStyle/>
          <a:p>
            <a:pPr>
              <a:buNone/>
            </a:pPr>
            <a:r>
              <a:rPr lang="pt-BR" sz="2000" b="1" dirty="0" smtClean="0"/>
              <a:t>	Nome 	Função</a:t>
            </a:r>
            <a:endParaRPr lang="pt-BR" sz="2000" b="1" dirty="0" smtClean="0"/>
          </a:p>
          <a:p>
            <a:pPr>
              <a:buNone/>
            </a:pPr>
            <a:endParaRPr lang="pt-BR" sz="800" b="1" dirty="0" smtClean="0"/>
          </a:p>
          <a:p>
            <a:r>
              <a:rPr lang="pt-BR" sz="2000" dirty="0" err="1" smtClean="0"/>
              <a:t>feof</a:t>
            </a:r>
            <a:r>
              <a:rPr lang="pt-BR" sz="2000" dirty="0" smtClean="0"/>
              <a:t> ( ) 	Devolve verdadeiro se o fim do arquivo for atingido</a:t>
            </a:r>
            <a:endParaRPr lang="pt-BR" sz="2000" dirty="0" smtClean="0"/>
          </a:p>
          <a:p>
            <a:r>
              <a:rPr lang="pt-BR" sz="2000" dirty="0" err="1" smtClean="0"/>
              <a:t>ferror</a:t>
            </a:r>
            <a:r>
              <a:rPr lang="pt-BR" sz="2000" dirty="0" smtClean="0"/>
              <a:t> ( )	 Devolve verdadeiro se ocorreu erro</a:t>
            </a:r>
            <a:endParaRPr lang="pt-BR" sz="2000" dirty="0" smtClean="0"/>
          </a:p>
          <a:p>
            <a:r>
              <a:rPr lang="pt-BR" sz="2000" dirty="0" err="1" smtClean="0"/>
              <a:t>rewind</a:t>
            </a:r>
            <a:r>
              <a:rPr lang="pt-BR" sz="2000" dirty="0" smtClean="0"/>
              <a:t> ( )	 Posiciona o cursor no início do arquivo</a:t>
            </a:r>
            <a:endParaRPr lang="pt-BR" sz="2000" dirty="0" smtClean="0"/>
          </a:p>
          <a:p>
            <a:r>
              <a:rPr lang="pt-BR" sz="2000" dirty="0" smtClean="0"/>
              <a:t>remove ( ) 	Apaga um arquivo</a:t>
            </a:r>
            <a:endParaRPr lang="pt-BR" sz="2000" dirty="0" smtClean="0"/>
          </a:p>
          <a:p>
            <a:r>
              <a:rPr lang="pt-BR" sz="2000" dirty="0" err="1" smtClean="0"/>
              <a:t>fflush</a:t>
            </a:r>
            <a:r>
              <a:rPr lang="pt-BR" sz="2000" dirty="0" smtClean="0"/>
              <a:t> ( ) 	Descarrega um arquivo</a:t>
            </a:r>
            <a:endParaRPr lang="pt-BR" sz="2000" dirty="0" smtClean="0"/>
          </a:p>
          <a:p>
            <a:r>
              <a:rPr lang="pt-BR" sz="2000" dirty="0" err="1" smtClean="0"/>
              <a:t>fwrite</a:t>
            </a:r>
            <a:r>
              <a:rPr lang="pt-BR" sz="2000" dirty="0" smtClean="0"/>
              <a:t> ( )	Escreve tipos maiores que 1 byte em um arquivo</a:t>
            </a:r>
            <a:endParaRPr lang="pt-BR" sz="2000" dirty="0" smtClean="0"/>
          </a:p>
          <a:p>
            <a:r>
              <a:rPr lang="pt-BR" sz="2000" dirty="0" err="1" smtClean="0"/>
              <a:t>fread</a:t>
            </a:r>
            <a:r>
              <a:rPr lang="pt-BR" sz="2000" dirty="0" smtClean="0"/>
              <a:t> ()	Lê tipos maiores que 1 byte em um arquivo</a:t>
            </a:r>
            <a:endParaRPr lang="pt-BR" sz="2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Manipulando estruturas</a:t>
            </a:r>
            <a:endParaRPr lang="pt-BR" dirty="0"/>
          </a:p>
        </p:txBody>
      </p:sp>
      <p:sp>
        <p:nvSpPr>
          <p:cNvPr id="3" name="Espaço Reservado para Conteúdo 2"/>
          <p:cNvSpPr>
            <a:spLocks noGrp="1"/>
          </p:cNvSpPr>
          <p:nvPr>
            <p:ph sz="quarter" idx="1"/>
          </p:nvPr>
        </p:nvSpPr>
        <p:spPr>
          <a:xfrm>
            <a:off x="395536" y="1600200"/>
            <a:ext cx="7848872" cy="4873752"/>
          </a:xfrm>
        </p:spPr>
        <p:txBody>
          <a:bodyPr>
            <a:normAutofit/>
          </a:bodyPr>
          <a:lstStyle/>
          <a:p>
            <a:pPr algn="just"/>
            <a:r>
              <a:rPr lang="pt-BR" dirty="0" smtClean="0"/>
              <a:t>Além da manipulação de arquivos do tipo texto, pode-se ler e escrever estruturas maiores que 1 byte, usando as funções </a:t>
            </a:r>
            <a:r>
              <a:rPr lang="pt-BR" dirty="0" err="1" smtClean="0"/>
              <a:t>fread</a:t>
            </a:r>
            <a:r>
              <a:rPr lang="pt-BR" dirty="0" smtClean="0"/>
              <a:t>() e </a:t>
            </a:r>
            <a:r>
              <a:rPr lang="pt-BR" dirty="0" err="1" smtClean="0"/>
              <a:t>fwrite</a:t>
            </a:r>
            <a:r>
              <a:rPr lang="pt-BR" dirty="0" smtClean="0"/>
              <a:t>(), conforme as sintaxes a seguir:</a:t>
            </a:r>
            <a:endParaRPr lang="pt-BR" dirty="0" smtClean="0"/>
          </a:p>
          <a:p>
            <a:pPr algn="just"/>
            <a:endParaRPr lang="pt-BR" sz="800" i="1" dirty="0" smtClean="0"/>
          </a:p>
          <a:p>
            <a:pPr lvl="1"/>
            <a:r>
              <a:rPr lang="pt-BR" dirty="0" err="1" smtClean="0"/>
              <a:t>fread</a:t>
            </a:r>
            <a:r>
              <a:rPr lang="pt-BR" dirty="0" smtClean="0"/>
              <a:t> (buffer, </a:t>
            </a:r>
            <a:r>
              <a:rPr lang="pt-BR" dirty="0" err="1" smtClean="0"/>
              <a:t>tamanho_em_bytes</a:t>
            </a:r>
            <a:r>
              <a:rPr lang="pt-BR" dirty="0" smtClean="0"/>
              <a:t>, quantidade, </a:t>
            </a:r>
            <a:r>
              <a:rPr lang="pt-BR" dirty="0" err="1" smtClean="0"/>
              <a:t>ponteiro_de_arquivo</a:t>
            </a:r>
            <a:r>
              <a:rPr lang="pt-BR" dirty="0" smtClean="0"/>
              <a:t>)</a:t>
            </a:r>
            <a:endParaRPr lang="pt-BR" dirty="0" smtClean="0"/>
          </a:p>
          <a:p>
            <a:pPr lvl="1"/>
            <a:r>
              <a:rPr lang="pt-BR" dirty="0" err="1" smtClean="0"/>
              <a:t>fwrite</a:t>
            </a:r>
            <a:r>
              <a:rPr lang="pt-BR" dirty="0" smtClean="0"/>
              <a:t> (buffer, </a:t>
            </a:r>
            <a:r>
              <a:rPr lang="pt-BR" dirty="0" err="1" smtClean="0"/>
              <a:t>tamanho_em_bytes</a:t>
            </a:r>
            <a:r>
              <a:rPr lang="pt-BR" dirty="0" smtClean="0"/>
              <a:t>, quantidade, </a:t>
            </a:r>
            <a:r>
              <a:rPr lang="pt-BR" dirty="0" err="1" smtClean="0"/>
              <a:t>ponteiro_de_arquivo</a:t>
            </a:r>
            <a:r>
              <a:rPr lang="pt-BR" dirty="0" smtClean="0"/>
              <a:t>)</a:t>
            </a:r>
            <a:endParaRPr lang="pt-BR" dirty="0" smtClean="0"/>
          </a:p>
          <a:p>
            <a:endParaRPr lang="pt-BR" sz="800" dirty="0" smtClean="0"/>
          </a:p>
          <a:p>
            <a:pPr algn="just"/>
            <a:r>
              <a:rPr lang="pt-BR" dirty="0" smtClean="0"/>
              <a:t>O uso desses comandos é particularmente útil quando é preciso manipular arquivos por meio de estruturas de dados ou arquivos de estruturas (</a:t>
            </a:r>
            <a:r>
              <a:rPr lang="pt-BR" dirty="0" err="1" smtClean="0"/>
              <a:t>struct</a:t>
            </a:r>
            <a:r>
              <a:rPr lang="pt-BR" dirty="0" smtClean="0"/>
              <a:t>)</a:t>
            </a:r>
            <a:endParaRPr lang="pt-B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Manipulando estruturas</a:t>
            </a:r>
            <a:endParaRPr lang="pt-BR" dirty="0"/>
          </a:p>
        </p:txBody>
      </p:sp>
      <p:sp>
        <p:nvSpPr>
          <p:cNvPr id="3" name="Espaço Reservado para Conteúdo 2"/>
          <p:cNvSpPr>
            <a:spLocks noGrp="1"/>
          </p:cNvSpPr>
          <p:nvPr>
            <p:ph sz="quarter" idx="1"/>
          </p:nvPr>
        </p:nvSpPr>
        <p:spPr/>
        <p:txBody>
          <a:bodyPr>
            <a:normAutofit/>
          </a:bodyPr>
          <a:lstStyle/>
          <a:p>
            <a:pPr algn="just"/>
            <a:r>
              <a:rPr lang="pt-BR" dirty="0" smtClean="0"/>
              <a:t>O buffer é um endereço de memória da estrutura de onde deve ser lido ou onde devem ser escritos os valores (</a:t>
            </a:r>
            <a:r>
              <a:rPr lang="pt-BR" dirty="0" err="1" smtClean="0"/>
              <a:t>fread</a:t>
            </a:r>
            <a:r>
              <a:rPr lang="pt-BR" dirty="0" smtClean="0"/>
              <a:t>() e </a:t>
            </a:r>
            <a:r>
              <a:rPr lang="pt-BR" dirty="0" err="1" smtClean="0"/>
              <a:t>fwrite</a:t>
            </a:r>
            <a:r>
              <a:rPr lang="pt-BR" dirty="0" smtClean="0"/>
              <a:t>(), respectivamente)</a:t>
            </a:r>
            <a:endParaRPr lang="pt-BR" dirty="0" smtClean="0"/>
          </a:p>
          <a:p>
            <a:pPr algn="just"/>
            <a:endParaRPr lang="pt-BR" sz="800" dirty="0" smtClean="0"/>
          </a:p>
          <a:p>
            <a:pPr lvl="1" algn="just"/>
            <a:r>
              <a:rPr lang="pt-BR" dirty="0" smtClean="0"/>
              <a:t>O </a:t>
            </a:r>
            <a:r>
              <a:rPr lang="pt-BR" i="1" dirty="0" err="1" smtClean="0"/>
              <a:t>tamanho_em_bytes</a:t>
            </a:r>
            <a:r>
              <a:rPr lang="pt-BR" dirty="0" smtClean="0"/>
              <a:t> é um valor numérico que define o número de bytes da estrutura que deve ser lida/escrita</a:t>
            </a:r>
            <a:endParaRPr lang="pt-BR" dirty="0" smtClean="0"/>
          </a:p>
          <a:p>
            <a:pPr lvl="1" algn="just"/>
            <a:r>
              <a:rPr lang="pt-BR" dirty="0" smtClean="0"/>
              <a:t>A quantidade é o número de estruturas que devem ser lidas ou escritas em cada processo de </a:t>
            </a:r>
            <a:r>
              <a:rPr lang="pt-BR" dirty="0" err="1" smtClean="0"/>
              <a:t>fread</a:t>
            </a:r>
            <a:r>
              <a:rPr lang="pt-BR" dirty="0" smtClean="0"/>
              <a:t> ou </a:t>
            </a:r>
            <a:r>
              <a:rPr lang="pt-BR" dirty="0" err="1" smtClean="0"/>
              <a:t>fwrite</a:t>
            </a:r>
            <a:endParaRPr lang="pt-BR" dirty="0" smtClean="0"/>
          </a:p>
          <a:p>
            <a:pPr lvl="1" algn="just"/>
            <a:r>
              <a:rPr lang="pt-BR" dirty="0" smtClean="0"/>
              <a:t>O </a:t>
            </a:r>
            <a:r>
              <a:rPr lang="pt-BR" i="1" dirty="0" err="1" smtClean="0"/>
              <a:t>ponteiro_de_arquivo</a:t>
            </a:r>
            <a:r>
              <a:rPr lang="pt-BR" dirty="0" smtClean="0"/>
              <a:t> é o ponteiro do arquivo de onde deve ser lida ou escrita uma estrutura</a:t>
            </a:r>
            <a:endParaRPr lang="pt-B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Manipulando estruturas</a:t>
            </a:r>
            <a:endParaRPr lang="pt-BR" dirty="0"/>
          </a:p>
        </p:txBody>
      </p:sp>
      <p:sp>
        <p:nvSpPr>
          <p:cNvPr id="3" name="Espaço Reservado para Conteúdo 2"/>
          <p:cNvSpPr>
            <a:spLocks noGrp="1"/>
          </p:cNvSpPr>
          <p:nvPr>
            <p:ph sz="quarter" idx="1"/>
          </p:nvPr>
        </p:nvSpPr>
        <p:spPr/>
        <p:txBody>
          <a:bodyPr/>
          <a:lstStyle/>
          <a:p>
            <a:pPr algn="just"/>
            <a:r>
              <a:rPr lang="pt-BR" dirty="0" smtClean="0"/>
              <a:t>A função </a:t>
            </a:r>
            <a:r>
              <a:rPr lang="pt-BR" i="1" dirty="0" err="1" smtClean="0"/>
              <a:t>sizeof</a:t>
            </a:r>
            <a:r>
              <a:rPr lang="pt-BR" dirty="0" smtClean="0"/>
              <a:t> retorna a quantidade de bytes de um determinado tipo ou variável</a:t>
            </a:r>
            <a:endParaRPr lang="pt-BR" dirty="0" smtClean="0"/>
          </a:p>
          <a:p>
            <a:pPr algn="just"/>
            <a:endParaRPr lang="pt-BR" sz="800" dirty="0" smtClean="0"/>
          </a:p>
          <a:p>
            <a:pPr algn="just"/>
            <a:r>
              <a:rPr lang="pt-BR" dirty="0" smtClean="0"/>
              <a:t>Tal função é importante para que o programa de manipulação de arquivos possa saber se ainda existem registros para serem lidos</a:t>
            </a:r>
            <a:endParaRPr lang="pt-BR" dirty="0" smtClean="0"/>
          </a:p>
          <a:p>
            <a:pPr algn="just"/>
            <a:endParaRPr lang="pt-BR" sz="800" dirty="0" smtClean="0"/>
          </a:p>
          <a:p>
            <a:pPr algn="just"/>
            <a:r>
              <a:rPr lang="pt-BR" dirty="0" smtClean="0"/>
              <a:t>Por exemplo, em um arquivo de clientes de uma empresa, enquanto o retorno da instrução abaixo for igual a 1, o programa continua lendo registros:</a:t>
            </a:r>
            <a:endParaRPr lang="pt-BR" dirty="0" smtClean="0"/>
          </a:p>
          <a:p>
            <a:pPr lvl="1" algn="just"/>
            <a:endParaRPr lang="pt-BR" sz="800" dirty="0" smtClean="0"/>
          </a:p>
          <a:p>
            <a:pPr lvl="1" algn="just"/>
            <a:r>
              <a:rPr lang="pt-BR" dirty="0" smtClean="0"/>
              <a:t>retorno = </a:t>
            </a:r>
            <a:r>
              <a:rPr lang="pt-BR" dirty="0" err="1" smtClean="0"/>
              <a:t>fread</a:t>
            </a:r>
            <a:r>
              <a:rPr lang="pt-BR" dirty="0" smtClean="0"/>
              <a:t>(&amp;</a:t>
            </a:r>
            <a:r>
              <a:rPr lang="pt-BR" dirty="0" err="1" smtClean="0"/>
              <a:t>Vcli</a:t>
            </a:r>
            <a:r>
              <a:rPr lang="pt-BR" dirty="0" smtClean="0"/>
              <a:t>, </a:t>
            </a:r>
            <a:r>
              <a:rPr lang="pt-BR" dirty="0" err="1" smtClean="0"/>
              <a:t>sizeof</a:t>
            </a:r>
            <a:r>
              <a:rPr lang="pt-BR" dirty="0" smtClean="0"/>
              <a:t>(</a:t>
            </a:r>
            <a:r>
              <a:rPr lang="pt-BR" dirty="0" err="1" smtClean="0"/>
              <a:t>struct</a:t>
            </a:r>
            <a:r>
              <a:rPr lang="pt-BR" dirty="0" smtClean="0"/>
              <a:t> </a:t>
            </a:r>
            <a:r>
              <a:rPr lang="pt-BR" dirty="0" err="1" smtClean="0"/>
              <a:t>Tcliente</a:t>
            </a:r>
            <a:r>
              <a:rPr lang="pt-BR" dirty="0" smtClean="0"/>
              <a:t>), 1, cliente);</a:t>
            </a:r>
            <a:endParaRPr lang="pt-BR" dirty="0" smtClean="0"/>
          </a:p>
          <a:p>
            <a:endParaRPr lang="pt-B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Posicionamento em um registro</a:t>
            </a:r>
            <a:endParaRPr lang="pt-BR" dirty="0"/>
          </a:p>
        </p:txBody>
      </p:sp>
      <p:sp>
        <p:nvSpPr>
          <p:cNvPr id="3" name="Espaço Reservado para Conteúdo 2"/>
          <p:cNvSpPr>
            <a:spLocks noGrp="1"/>
          </p:cNvSpPr>
          <p:nvPr>
            <p:ph sz="quarter" idx="1"/>
          </p:nvPr>
        </p:nvSpPr>
        <p:spPr/>
        <p:txBody>
          <a:bodyPr>
            <a:normAutofit/>
          </a:bodyPr>
          <a:lstStyle/>
          <a:p>
            <a:pPr algn="just"/>
            <a:r>
              <a:rPr lang="pt-BR" dirty="0" smtClean="0"/>
              <a:t>Na linguagem C não é possível saber qual é a posição de cada registro no arquivo. Esta posição pode ser calculada pelo tamanho do registro</a:t>
            </a:r>
            <a:endParaRPr lang="pt-BR" dirty="0" smtClean="0"/>
          </a:p>
          <a:p>
            <a:pPr algn="just"/>
            <a:endParaRPr lang="pt-BR" sz="800" dirty="0" smtClean="0"/>
          </a:p>
          <a:p>
            <a:pPr algn="just"/>
            <a:r>
              <a:rPr lang="pt-BR" dirty="0" smtClean="0"/>
              <a:t>Para isso, programador em C deve saber o tamanho, em bytes, de cada registro, e posicionar-se de acordo com este tamanho.</a:t>
            </a:r>
            <a:endParaRPr lang="pt-BR" dirty="0" smtClean="0"/>
          </a:p>
          <a:p>
            <a:pPr algn="just"/>
            <a:endParaRPr lang="pt-BR" sz="800" dirty="0" smtClean="0"/>
          </a:p>
          <a:p>
            <a:pPr algn="just"/>
            <a:r>
              <a:rPr lang="pt-BR" dirty="0" smtClean="0"/>
              <a:t>Não é possível, como em outras linguagens, pedir para que se posicione no segundo, terceiro ou último registro</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Posicionamento em um registro</a:t>
            </a:r>
            <a:endParaRPr lang="pt-BR" dirty="0"/>
          </a:p>
        </p:txBody>
      </p:sp>
      <p:sp>
        <p:nvSpPr>
          <p:cNvPr id="3" name="Espaço Reservado para Conteúdo 2"/>
          <p:cNvSpPr>
            <a:spLocks noGrp="1"/>
          </p:cNvSpPr>
          <p:nvPr>
            <p:ph sz="quarter" idx="1"/>
          </p:nvPr>
        </p:nvSpPr>
        <p:spPr>
          <a:xfrm>
            <a:off x="395536" y="1600200"/>
            <a:ext cx="8003232" cy="4565104"/>
          </a:xfrm>
        </p:spPr>
        <p:txBody>
          <a:bodyPr>
            <a:normAutofit lnSpcReduction="10000"/>
          </a:bodyPr>
          <a:lstStyle/>
          <a:p>
            <a:pPr algn="just"/>
            <a:r>
              <a:rPr lang="pt-BR" dirty="0" smtClean="0"/>
              <a:t>A função </a:t>
            </a:r>
            <a:r>
              <a:rPr lang="pt-BR" dirty="0" err="1" smtClean="0"/>
              <a:t>seek</a:t>
            </a:r>
            <a:r>
              <a:rPr lang="pt-BR" dirty="0" smtClean="0"/>
              <a:t>() movimenta-se de byte em byte</a:t>
            </a:r>
            <a:endParaRPr lang="pt-BR" dirty="0" smtClean="0"/>
          </a:p>
          <a:p>
            <a:pPr lvl="1" algn="just"/>
            <a:r>
              <a:rPr lang="pt-BR" dirty="0" err="1" smtClean="0"/>
              <a:t>seek</a:t>
            </a:r>
            <a:r>
              <a:rPr lang="pt-BR" dirty="0" smtClean="0"/>
              <a:t> (&lt;</a:t>
            </a:r>
            <a:r>
              <a:rPr lang="pt-BR" dirty="0" err="1" smtClean="0"/>
              <a:t>referência_ao_arquivo</a:t>
            </a:r>
            <a:r>
              <a:rPr lang="pt-BR" dirty="0" smtClean="0"/>
              <a:t>&gt;, &lt;n&gt;, &lt;modo&gt;);</a:t>
            </a:r>
            <a:endParaRPr lang="pt-BR" dirty="0" smtClean="0"/>
          </a:p>
          <a:p>
            <a:pPr lvl="1" algn="just"/>
            <a:endParaRPr lang="pt-BR" sz="900" dirty="0" smtClean="0"/>
          </a:p>
          <a:p>
            <a:pPr algn="just"/>
            <a:r>
              <a:rPr lang="pt-BR" dirty="0" smtClean="0"/>
              <a:t>O parâmetro &lt;n&gt; indica quantos bytes devem ser avançados ou retrocedidos</a:t>
            </a:r>
            <a:endParaRPr lang="pt-BR" dirty="0" smtClean="0"/>
          </a:p>
          <a:p>
            <a:pPr algn="just"/>
            <a:endParaRPr lang="pt-BR" sz="900" dirty="0" smtClean="0"/>
          </a:p>
          <a:p>
            <a:pPr algn="just"/>
            <a:r>
              <a:rPr lang="pt-BR" dirty="0" smtClean="0"/>
              <a:t>A função </a:t>
            </a:r>
            <a:r>
              <a:rPr lang="pt-BR" dirty="0" err="1" smtClean="0"/>
              <a:t>sizeof</a:t>
            </a:r>
            <a:r>
              <a:rPr lang="pt-BR" dirty="0" smtClean="0"/>
              <a:t>() indica quantos bytes o registro a ser inserido possui (ou a estrutura definida para o registro)</a:t>
            </a:r>
            <a:endParaRPr lang="pt-BR" dirty="0" smtClean="0"/>
          </a:p>
          <a:p>
            <a:pPr lvl="1"/>
            <a:r>
              <a:rPr lang="pt-BR" dirty="0" err="1" smtClean="0"/>
              <a:t>fseek</a:t>
            </a:r>
            <a:r>
              <a:rPr lang="pt-BR" dirty="0" smtClean="0"/>
              <a:t> (</a:t>
            </a:r>
            <a:r>
              <a:rPr lang="pt-BR" dirty="0" err="1" smtClean="0"/>
              <a:t>Arquivo_de_Cliente</a:t>
            </a:r>
            <a:r>
              <a:rPr lang="pt-BR" dirty="0" smtClean="0"/>
              <a:t>, 4 * </a:t>
            </a:r>
            <a:r>
              <a:rPr lang="pt-BR" dirty="0" err="1" smtClean="0"/>
              <a:t>sizeof</a:t>
            </a:r>
            <a:r>
              <a:rPr lang="pt-BR" dirty="0" smtClean="0"/>
              <a:t>(Cliente), SEEK_SET);</a:t>
            </a:r>
            <a:endParaRPr lang="pt-BR" dirty="0" smtClean="0"/>
          </a:p>
          <a:p>
            <a:pPr algn="just"/>
            <a:endParaRPr lang="pt-BR" sz="900" dirty="0" smtClean="0"/>
          </a:p>
          <a:p>
            <a:pPr lvl="1" algn="just"/>
            <a:r>
              <a:rPr lang="pt-BR" dirty="0" smtClean="0"/>
              <a:t>O exemplo acima posiciona-se no quarto registro do arquivo de cliente</a:t>
            </a:r>
            <a:endParaRPr lang="pt-BR" dirty="0" smtClean="0"/>
          </a:p>
          <a:p>
            <a:pPr lvl="1" algn="just"/>
            <a:r>
              <a:rPr lang="pt-BR" dirty="0" smtClean="0"/>
              <a:t>Neste caso, o tipo Cliente, que é o registro, foi utilizado para indicar o tamanho de cada registro</a:t>
            </a:r>
            <a:endParaRPr lang="pt-BR" dirty="0" smtClean="0"/>
          </a:p>
          <a:p>
            <a:endParaRPr lang="pt-B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Posicionamento em um registro</a:t>
            </a:r>
            <a:endParaRPr lang="pt-BR" dirty="0"/>
          </a:p>
        </p:txBody>
      </p:sp>
      <p:sp>
        <p:nvSpPr>
          <p:cNvPr id="3" name="Espaço Reservado para Conteúdo 2"/>
          <p:cNvSpPr>
            <a:spLocks noGrp="1"/>
          </p:cNvSpPr>
          <p:nvPr>
            <p:ph sz="quarter" idx="1"/>
          </p:nvPr>
        </p:nvSpPr>
        <p:spPr/>
        <p:txBody>
          <a:bodyPr/>
          <a:lstStyle/>
          <a:p>
            <a:r>
              <a:rPr lang="pt-BR" dirty="0" smtClean="0"/>
              <a:t>Parâmetros que podem ser usados pela função </a:t>
            </a:r>
            <a:r>
              <a:rPr lang="pt-BR" dirty="0" err="1" smtClean="0"/>
              <a:t>seek</a:t>
            </a:r>
            <a:r>
              <a:rPr lang="pt-BR" dirty="0" smtClean="0"/>
              <a:t>():</a:t>
            </a:r>
            <a:endParaRPr lang="pt-BR" dirty="0" smtClean="0"/>
          </a:p>
          <a:p>
            <a:endParaRPr lang="pt-BR" sz="800" dirty="0" smtClean="0"/>
          </a:p>
          <a:p>
            <a:pPr lvl="1"/>
            <a:r>
              <a:rPr lang="pt-BR" dirty="0" smtClean="0"/>
              <a:t>SEEK_SET - Parte do início do arquivo e avança &lt;n&gt; bytes</a:t>
            </a:r>
            <a:endParaRPr lang="pt-BR" dirty="0" smtClean="0"/>
          </a:p>
          <a:p>
            <a:pPr lvl="1"/>
            <a:r>
              <a:rPr lang="pt-BR" dirty="0" smtClean="0"/>
              <a:t>SEEK_END - Parte do final do arquivo e retrocede &lt;n&gt; bytes</a:t>
            </a:r>
            <a:endParaRPr lang="pt-BR" dirty="0" smtClean="0"/>
          </a:p>
          <a:p>
            <a:pPr lvl="1"/>
            <a:r>
              <a:rPr lang="pt-BR" dirty="0" smtClean="0"/>
              <a:t>SEEK_CUR - Parte do local atual e avança &lt;n&gt; bytes</a:t>
            </a:r>
            <a:endParaRPr lang="pt-B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x-none" altLang="pt-BR" dirty="0" smtClean="0"/>
              <a:t>Introdução</a:t>
            </a:r>
            <a:endParaRPr lang="x-none" altLang="pt-BR" dirty="0" smtClean="0"/>
          </a:p>
        </p:txBody>
      </p:sp>
      <p:sp>
        <p:nvSpPr>
          <p:cNvPr id="3" name="Espaço Reservado para Conteúdo 2"/>
          <p:cNvSpPr>
            <a:spLocks noGrp="1"/>
          </p:cNvSpPr>
          <p:nvPr>
            <p:ph sz="quarter" idx="1"/>
          </p:nvPr>
        </p:nvSpPr>
        <p:spPr/>
        <p:txBody>
          <a:bodyPr>
            <a:normAutofit/>
          </a:bodyPr>
          <a:lstStyle/>
          <a:p>
            <a:pPr marL="0" indent="0" algn="ctr">
              <a:buNone/>
            </a:pPr>
            <a:endParaRPr lang="x-none" altLang="pt-BR" sz="3600" dirty="0" smtClean="0">
              <a:latin typeface="Century Schoolbook L" charset="0"/>
            </a:endParaRPr>
          </a:p>
          <a:p>
            <a:pPr marL="0" indent="0" algn="ctr">
              <a:buNone/>
            </a:pPr>
            <a:endParaRPr lang="x-none" altLang="pt-BR" sz="3200" b="1" dirty="0" smtClean="0">
              <a:solidFill>
                <a:schemeClr val="accent2">
                  <a:lumMod val="50000"/>
                </a:schemeClr>
              </a:solidFill>
              <a:latin typeface="Century Schoolbook L" charset="0"/>
            </a:endParaRPr>
          </a:p>
          <a:p>
            <a:pPr marL="0" indent="0" algn="ctr">
              <a:buNone/>
            </a:pPr>
            <a:r>
              <a:rPr lang="x-none" altLang="pt-BR" sz="3200" b="1" dirty="0" smtClean="0">
                <a:solidFill>
                  <a:schemeClr val="accent2">
                    <a:lumMod val="50000"/>
                  </a:schemeClr>
                </a:solidFill>
                <a:latin typeface="Century Schoolbook L" charset="0"/>
              </a:rPr>
              <a:t>Conceitos elementares da organização de dados e tipos de arquivos</a:t>
            </a:r>
            <a:endParaRPr lang="x-none" altLang="pt-BR" sz="3200" b="1" dirty="0" smtClean="0">
              <a:solidFill>
                <a:schemeClr val="accent2">
                  <a:lumMod val="50000"/>
                </a:schemeClr>
              </a:solidFill>
              <a:latin typeface="Century Schoolbook L"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Modos de abertura de arquivos</a:t>
            </a:r>
            <a:endParaRPr lang="pt-BR" dirty="0"/>
          </a:p>
        </p:txBody>
      </p:sp>
      <p:sp>
        <p:nvSpPr>
          <p:cNvPr id="3" name="Espaço Reservado para Conteúdo 2"/>
          <p:cNvSpPr>
            <a:spLocks noGrp="1"/>
          </p:cNvSpPr>
          <p:nvPr>
            <p:ph sz="quarter" idx="1"/>
          </p:nvPr>
        </p:nvSpPr>
        <p:spPr/>
        <p:txBody>
          <a:bodyPr/>
          <a:lstStyle/>
          <a:p>
            <a:r>
              <a:rPr lang="pt-BR" dirty="0" smtClean="0"/>
              <a:t>Para arquivos texto:</a:t>
            </a:r>
            <a:endParaRPr lang="pt-BR" dirty="0" smtClean="0"/>
          </a:p>
          <a:p>
            <a:endParaRPr lang="pt-BR" sz="800" dirty="0" smtClean="0"/>
          </a:p>
          <a:p>
            <a:endParaRPr lang="pt-BR" dirty="0"/>
          </a:p>
        </p:txBody>
      </p:sp>
      <p:graphicFrame>
        <p:nvGraphicFramePr>
          <p:cNvPr id="4" name="Tabela 3"/>
          <p:cNvGraphicFramePr>
            <a:graphicFrameLocks noGrp="1"/>
          </p:cNvGraphicFramePr>
          <p:nvPr/>
        </p:nvGraphicFramePr>
        <p:xfrm>
          <a:off x="755576" y="2420888"/>
          <a:ext cx="7632848" cy="2021840"/>
        </p:xfrm>
        <a:graphic>
          <a:graphicData uri="http://schemas.openxmlformats.org/drawingml/2006/table">
            <a:tbl>
              <a:tblPr firstRow="1" bandRow="1">
                <a:tableStyleId>{5C22544A-7EE6-4342-B048-85BDC9FD1C3A}</a:tableStyleId>
              </a:tblPr>
              <a:tblGrid>
                <a:gridCol w="1262265"/>
                <a:gridCol w="6370583"/>
              </a:tblGrid>
              <a:tr h="370840">
                <a:tc>
                  <a:txBody>
                    <a:bodyPr/>
                    <a:lstStyle/>
                    <a:p>
                      <a:pPr algn="ctr"/>
                      <a:r>
                        <a:rPr lang="pt-BR" dirty="0" smtClean="0"/>
                        <a:t>Modo</a:t>
                      </a:r>
                      <a:endParaRPr lang="pt-BR" dirty="0"/>
                    </a:p>
                  </a:txBody>
                  <a:tcPr/>
                </a:tc>
                <a:tc>
                  <a:txBody>
                    <a:bodyPr/>
                    <a:lstStyle/>
                    <a:p>
                      <a:pPr algn="ctr"/>
                      <a:r>
                        <a:rPr lang="pt-BR" b="1" dirty="0" smtClean="0"/>
                        <a:t>Significado</a:t>
                      </a:r>
                      <a:endParaRPr lang="pt-BR" b="1" dirty="0"/>
                    </a:p>
                  </a:txBody>
                  <a:tcPr/>
                </a:tc>
              </a:tr>
              <a:tr h="370840">
                <a:tc>
                  <a:txBody>
                    <a:bodyPr/>
                    <a:lstStyle/>
                    <a:p>
                      <a:pPr algn="ctr"/>
                      <a:r>
                        <a:rPr lang="pt-BR" dirty="0" smtClean="0"/>
                        <a:t>r</a:t>
                      </a:r>
                      <a:endParaRPr lang="pt-BR" dirty="0"/>
                    </a:p>
                  </a:txBody>
                  <a:tcPr anchor="ctr"/>
                </a:tc>
                <a:tc>
                  <a:txBody>
                    <a:bodyPr/>
                    <a:lstStyle/>
                    <a:p>
                      <a:pPr algn="just"/>
                      <a:r>
                        <a:rPr kumimoji="0" lang="pt-BR" sz="1800" b="0" kern="1200" baseline="0" dirty="0" smtClean="0">
                          <a:solidFill>
                            <a:schemeClr val="dk1"/>
                          </a:solidFill>
                          <a:latin typeface="+mn-lt"/>
                          <a:ea typeface="+mn-ea"/>
                          <a:cs typeface="+mn-cs"/>
                        </a:rPr>
                        <a:t>Abre um arquivo texto para leitura</a:t>
                      </a:r>
                      <a:endParaRPr lang="pt-BR" b="0" dirty="0"/>
                    </a:p>
                  </a:txBody>
                  <a:tcPr anchor="ctr"/>
                </a:tc>
              </a:tr>
              <a:tr h="370840">
                <a:tc>
                  <a:txBody>
                    <a:bodyPr/>
                    <a:lstStyle/>
                    <a:p>
                      <a:pPr algn="ctr"/>
                      <a:r>
                        <a:rPr lang="pt-BR" dirty="0" smtClean="0"/>
                        <a:t>w</a:t>
                      </a:r>
                      <a:endParaRPr lang="pt-BR" dirty="0"/>
                    </a:p>
                  </a:txBody>
                  <a:tcPr anchor="ctr"/>
                </a:tc>
                <a:tc>
                  <a:txBody>
                    <a:bodyPr/>
                    <a:lstStyle/>
                    <a:p>
                      <a:pPr algn="just"/>
                      <a:r>
                        <a:rPr kumimoji="0" lang="pt-BR" sz="1800" b="0" kern="1200" baseline="0" dirty="0" smtClean="0">
                          <a:solidFill>
                            <a:schemeClr val="dk1"/>
                          </a:solidFill>
                          <a:latin typeface="+mn-lt"/>
                          <a:ea typeface="+mn-ea"/>
                          <a:cs typeface="+mn-cs"/>
                        </a:rPr>
                        <a:t>Abre um arquivo texto para escrita (se arquivo já existe, conteúdo é apagado)</a:t>
                      </a:r>
                      <a:endParaRPr lang="pt-BR" b="0" dirty="0"/>
                    </a:p>
                  </a:txBody>
                  <a:tcPr anchor="ctr"/>
                </a:tc>
              </a:tr>
              <a:tr h="370840">
                <a:tc>
                  <a:txBody>
                    <a:bodyPr/>
                    <a:lstStyle/>
                    <a:p>
                      <a:pPr algn="ctr"/>
                      <a:r>
                        <a:rPr lang="pt-BR" dirty="0" smtClean="0"/>
                        <a:t>a</a:t>
                      </a:r>
                      <a:endParaRPr lang="pt-BR" dirty="0"/>
                    </a:p>
                  </a:txBody>
                  <a:tcPr anchor="ctr"/>
                </a:tc>
                <a:tc>
                  <a:txBody>
                    <a:bodyPr/>
                    <a:lstStyle/>
                    <a:p>
                      <a:pPr algn="just"/>
                      <a:r>
                        <a:rPr kumimoji="0" lang="pt-BR" sz="1800" b="0" kern="1200" baseline="0" dirty="0" smtClean="0">
                          <a:solidFill>
                            <a:schemeClr val="dk1"/>
                          </a:solidFill>
                          <a:latin typeface="+mn-lt"/>
                          <a:ea typeface="+mn-ea"/>
                          <a:cs typeface="+mn-cs"/>
                        </a:rPr>
                        <a:t>Abre (se já existir) ou cria um arquivo texto para escrita, preservando o conteúdo já existente</a:t>
                      </a:r>
                      <a:endParaRPr lang="pt-BR" b="0" dirty="0"/>
                    </a:p>
                  </a:txBody>
                  <a:tcPr anchor="ctr"/>
                </a:tc>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Modos de abertura de arquivos</a:t>
            </a:r>
            <a:endParaRPr lang="pt-BR" dirty="0"/>
          </a:p>
        </p:txBody>
      </p:sp>
      <p:graphicFrame>
        <p:nvGraphicFramePr>
          <p:cNvPr id="4" name="Espaço Reservado para Conteúdo 3"/>
          <p:cNvGraphicFramePr>
            <a:graphicFrameLocks noGrp="1"/>
          </p:cNvGraphicFramePr>
          <p:nvPr>
            <p:ph sz="quarter" idx="1"/>
          </p:nvPr>
        </p:nvGraphicFramePr>
        <p:xfrm>
          <a:off x="776808" y="2420888"/>
          <a:ext cx="7611616" cy="2021840"/>
        </p:xfrm>
        <a:graphic>
          <a:graphicData uri="http://schemas.openxmlformats.org/drawingml/2006/table">
            <a:tbl>
              <a:tblPr firstRow="1" bandRow="1">
                <a:tableStyleId>{5C22544A-7EE6-4342-B048-85BDC9FD1C3A}</a:tableStyleId>
              </a:tblPr>
              <a:tblGrid>
                <a:gridCol w="1299499"/>
                <a:gridCol w="6312117"/>
              </a:tblGrid>
              <a:tr h="370840">
                <a:tc>
                  <a:txBody>
                    <a:bodyPr/>
                    <a:lstStyle/>
                    <a:p>
                      <a:pPr algn="ctr"/>
                      <a:r>
                        <a:rPr lang="pt-BR" dirty="0" smtClean="0"/>
                        <a:t>Modo</a:t>
                      </a:r>
                      <a:endParaRPr lang="pt-BR" dirty="0"/>
                    </a:p>
                  </a:txBody>
                  <a:tcPr anchor="ctr"/>
                </a:tc>
                <a:tc>
                  <a:txBody>
                    <a:bodyPr/>
                    <a:lstStyle/>
                    <a:p>
                      <a:pPr algn="ctr"/>
                      <a:r>
                        <a:rPr lang="pt-BR" dirty="0" smtClean="0"/>
                        <a:t>Significado</a:t>
                      </a:r>
                      <a:endParaRPr lang="pt-BR" dirty="0"/>
                    </a:p>
                  </a:txBody>
                  <a:tcPr/>
                </a:tc>
              </a:tr>
              <a:tr h="370840">
                <a:tc>
                  <a:txBody>
                    <a:bodyPr/>
                    <a:lstStyle/>
                    <a:p>
                      <a:pPr algn="ctr"/>
                      <a:r>
                        <a:rPr lang="pt-BR" dirty="0" err="1" smtClean="0"/>
                        <a:t>rb</a:t>
                      </a:r>
                      <a:endParaRPr lang="pt-BR" dirty="0"/>
                    </a:p>
                  </a:txBody>
                  <a:tcPr anchor="ctr"/>
                </a:tc>
                <a:tc>
                  <a:txBody>
                    <a:bodyPr/>
                    <a:lstStyle/>
                    <a:p>
                      <a:pPr algn="just"/>
                      <a:r>
                        <a:rPr kumimoji="0" lang="pt-BR" sz="1800" b="0" kern="1200" baseline="0" dirty="0" smtClean="0">
                          <a:solidFill>
                            <a:schemeClr val="dk1"/>
                          </a:solidFill>
                          <a:latin typeface="+mn-lt"/>
                          <a:ea typeface="+mn-ea"/>
                          <a:cs typeface="+mn-cs"/>
                        </a:rPr>
                        <a:t>Abre um arquivo binário para leitura</a:t>
                      </a:r>
                      <a:endParaRPr lang="pt-BR" b="0" dirty="0"/>
                    </a:p>
                  </a:txBody>
                  <a:tcPr/>
                </a:tc>
              </a:tr>
              <a:tr h="370840">
                <a:tc>
                  <a:txBody>
                    <a:bodyPr/>
                    <a:lstStyle/>
                    <a:p>
                      <a:pPr algn="ctr"/>
                      <a:r>
                        <a:rPr lang="pt-BR" dirty="0" err="1" smtClean="0"/>
                        <a:t>wb</a:t>
                      </a:r>
                      <a:endParaRPr lang="pt-BR" dirty="0"/>
                    </a:p>
                  </a:txBody>
                  <a:tcPr anchor="ctr"/>
                </a:tc>
                <a:tc>
                  <a:txBody>
                    <a:bodyPr/>
                    <a:lstStyle/>
                    <a:p>
                      <a:pPr algn="just"/>
                      <a:r>
                        <a:rPr kumimoji="0" lang="pt-BR" sz="1800" b="0" kern="1200" baseline="0" dirty="0" smtClean="0">
                          <a:solidFill>
                            <a:schemeClr val="dk1"/>
                          </a:solidFill>
                          <a:latin typeface="+mn-lt"/>
                          <a:ea typeface="+mn-ea"/>
                          <a:cs typeface="+mn-cs"/>
                        </a:rPr>
                        <a:t>Abre um arquivo binário para escrita (se arquivo já existe, conteúdo é apagado)</a:t>
                      </a:r>
                      <a:endParaRPr lang="pt-BR" b="0" dirty="0"/>
                    </a:p>
                  </a:txBody>
                  <a:tcPr/>
                </a:tc>
              </a:tr>
              <a:tr h="370840">
                <a:tc>
                  <a:txBody>
                    <a:bodyPr/>
                    <a:lstStyle/>
                    <a:p>
                      <a:pPr algn="ctr"/>
                      <a:r>
                        <a:rPr lang="pt-BR" dirty="0" smtClean="0"/>
                        <a:t>ab</a:t>
                      </a:r>
                      <a:endParaRPr lang="pt-BR" dirty="0"/>
                    </a:p>
                  </a:txBody>
                  <a:tcPr anchor="ctr"/>
                </a:tc>
                <a:tc>
                  <a:txBody>
                    <a:bodyPr/>
                    <a:lstStyle/>
                    <a:p>
                      <a:pPr algn="just"/>
                      <a:r>
                        <a:rPr kumimoji="0" lang="pt-BR" sz="1800" b="0" kern="1200" baseline="0" dirty="0" smtClean="0">
                          <a:solidFill>
                            <a:schemeClr val="dk1"/>
                          </a:solidFill>
                          <a:latin typeface="+mn-lt"/>
                          <a:ea typeface="+mn-ea"/>
                          <a:cs typeface="+mn-cs"/>
                        </a:rPr>
                        <a:t>Abre um arquivo binário para escrita, preservando o conteúdo já existente</a:t>
                      </a:r>
                      <a:endParaRPr lang="pt-BR" b="0" dirty="0"/>
                    </a:p>
                  </a:txBody>
                  <a:tcPr/>
                </a:tc>
              </a:tr>
            </a:tbl>
          </a:graphicData>
        </a:graphic>
      </p:graphicFrame>
      <p:sp>
        <p:nvSpPr>
          <p:cNvPr id="5" name="Espaço Reservado para Conteúdo 2"/>
          <p:cNvSpPr txBox="1"/>
          <p:nvPr/>
        </p:nvSpPr>
        <p:spPr>
          <a:xfrm>
            <a:off x="457200" y="1600200"/>
            <a:ext cx="7467600" cy="4873752"/>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charset="2"/>
              <a:buChar char=""/>
              <a:defRPr/>
            </a:pPr>
            <a:r>
              <a:rPr kumimoji="0" lang="pt-BR" sz="2400" b="0" i="0" u="none" strike="noStrike" kern="1200" cap="none" spc="0" normalizeH="0" baseline="0" noProof="0" dirty="0" smtClean="0">
                <a:ln>
                  <a:noFill/>
                </a:ln>
                <a:solidFill>
                  <a:schemeClr val="tx1"/>
                </a:solidFill>
                <a:effectLst/>
                <a:uLnTx/>
                <a:uFillTx/>
                <a:latin typeface="+mn-lt"/>
                <a:ea typeface="+mn-ea"/>
                <a:cs typeface="+mn-cs"/>
              </a:rPr>
              <a:t>Para arquivos binários:</a:t>
            </a:r>
            <a:endParaRPr kumimoji="0" lang="pt-BR"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charset="2"/>
              <a:buChar char=""/>
              <a:defRPr/>
            </a:pPr>
            <a:endParaRPr kumimoji="0" lang="pt-BR" sz="8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charset="2"/>
              <a:buChar char=""/>
              <a:defRPr/>
            </a:pPr>
            <a:endParaRPr kumimoji="0" lang="pt-BR"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Modos de abertura de arquivos</a:t>
            </a:r>
            <a:endParaRPr lang="pt-BR" dirty="0"/>
          </a:p>
        </p:txBody>
      </p:sp>
      <p:sp>
        <p:nvSpPr>
          <p:cNvPr id="3" name="Espaço Reservado para Conteúdo 2"/>
          <p:cNvSpPr>
            <a:spLocks noGrp="1"/>
          </p:cNvSpPr>
          <p:nvPr>
            <p:ph sz="quarter" idx="1"/>
          </p:nvPr>
        </p:nvSpPr>
        <p:spPr/>
        <p:txBody>
          <a:bodyPr/>
          <a:lstStyle/>
          <a:p>
            <a:r>
              <a:rPr lang="pt-BR" dirty="0" smtClean="0"/>
              <a:t>Para operações de leitura e escrita:</a:t>
            </a:r>
            <a:endParaRPr lang="pt-BR" dirty="0" smtClean="0"/>
          </a:p>
          <a:p>
            <a:endParaRPr lang="pt-BR" dirty="0" smtClean="0"/>
          </a:p>
          <a:p>
            <a:endParaRPr lang="pt-BR" dirty="0"/>
          </a:p>
        </p:txBody>
      </p:sp>
      <p:graphicFrame>
        <p:nvGraphicFramePr>
          <p:cNvPr id="4" name="Tabela 3"/>
          <p:cNvGraphicFramePr>
            <a:graphicFrameLocks noGrp="1"/>
          </p:cNvGraphicFramePr>
          <p:nvPr/>
        </p:nvGraphicFramePr>
        <p:xfrm>
          <a:off x="539552" y="2276440"/>
          <a:ext cx="7632848" cy="3672840"/>
        </p:xfrm>
        <a:graphic>
          <a:graphicData uri="http://schemas.openxmlformats.org/drawingml/2006/table">
            <a:tbl>
              <a:tblPr firstRow="1" bandRow="1">
                <a:tableStyleId>{5C22544A-7EE6-4342-B048-85BDC9FD1C3A}</a:tableStyleId>
              </a:tblPr>
              <a:tblGrid>
                <a:gridCol w="1532750"/>
                <a:gridCol w="6100098"/>
              </a:tblGrid>
              <a:tr h="370840">
                <a:tc>
                  <a:txBody>
                    <a:bodyPr/>
                    <a:lstStyle/>
                    <a:p>
                      <a:pPr algn="ctr"/>
                      <a:r>
                        <a:rPr lang="pt-BR" dirty="0" smtClean="0"/>
                        <a:t>Modo</a:t>
                      </a:r>
                      <a:endParaRPr lang="pt-BR" dirty="0"/>
                    </a:p>
                  </a:txBody>
                  <a:tcPr/>
                </a:tc>
                <a:tc>
                  <a:txBody>
                    <a:bodyPr/>
                    <a:lstStyle/>
                    <a:p>
                      <a:pPr algn="ctr"/>
                      <a:r>
                        <a:rPr lang="pt-BR" dirty="0" smtClean="0"/>
                        <a:t>Significado</a:t>
                      </a:r>
                      <a:endParaRPr lang="pt-BR" dirty="0"/>
                    </a:p>
                  </a:txBody>
                  <a:tcPr/>
                </a:tc>
              </a:tr>
              <a:tr h="370840">
                <a:tc>
                  <a:txBody>
                    <a:bodyPr/>
                    <a:lstStyle/>
                    <a:p>
                      <a:pPr algn="ctr"/>
                      <a:r>
                        <a:rPr lang="pt-BR" dirty="0" smtClean="0"/>
                        <a:t>r+</a:t>
                      </a:r>
                      <a:endParaRPr lang="pt-BR" dirty="0"/>
                    </a:p>
                  </a:txBody>
                  <a:tcPr/>
                </a:tc>
                <a:tc>
                  <a:txBody>
                    <a:bodyPr/>
                    <a:lstStyle/>
                    <a:p>
                      <a:pPr algn="just"/>
                      <a:r>
                        <a:rPr kumimoji="0" lang="pt-BR" sz="1800" b="0" kern="1200" baseline="0" dirty="0" smtClean="0">
                          <a:solidFill>
                            <a:schemeClr val="dk1"/>
                          </a:solidFill>
                          <a:latin typeface="+mn-lt"/>
                          <a:ea typeface="+mn-ea"/>
                          <a:cs typeface="+mn-cs"/>
                        </a:rPr>
                        <a:t>Abre um arquivo texto para leitura e escrita</a:t>
                      </a:r>
                      <a:endParaRPr lang="pt-BR" b="0" dirty="0"/>
                    </a:p>
                  </a:txBody>
                  <a:tcPr/>
                </a:tc>
              </a:tr>
              <a:tr h="370840">
                <a:tc>
                  <a:txBody>
                    <a:bodyPr/>
                    <a:lstStyle/>
                    <a:p>
                      <a:pPr algn="ctr"/>
                      <a:r>
                        <a:rPr lang="pt-BR" dirty="0" smtClean="0"/>
                        <a:t>w+</a:t>
                      </a:r>
                      <a:endParaRPr lang="pt-BR" dirty="0"/>
                    </a:p>
                  </a:txBody>
                  <a:tcPr/>
                </a:tc>
                <a:tc>
                  <a:txBody>
                    <a:bodyPr/>
                    <a:lstStyle/>
                    <a:p>
                      <a:pPr algn="just"/>
                      <a:r>
                        <a:rPr kumimoji="0" lang="pt-BR" sz="1800" b="0" kern="1200" baseline="0" dirty="0" smtClean="0">
                          <a:solidFill>
                            <a:schemeClr val="dk1"/>
                          </a:solidFill>
                          <a:latin typeface="+mn-lt"/>
                          <a:ea typeface="+mn-ea"/>
                          <a:cs typeface="+mn-cs"/>
                        </a:rPr>
                        <a:t>Cria um arquivo texto para leitura e escrita (se arquivo já existe, conteúdo é apagado)</a:t>
                      </a:r>
                      <a:endParaRPr lang="pt-BR" b="0" dirty="0"/>
                    </a:p>
                  </a:txBody>
                  <a:tcPr anchor="ctr"/>
                </a:tc>
              </a:tr>
              <a:tr h="370840">
                <a:tc>
                  <a:txBody>
                    <a:bodyPr/>
                    <a:lstStyle/>
                    <a:p>
                      <a:pPr algn="ctr"/>
                      <a:r>
                        <a:rPr lang="pt-BR" dirty="0" smtClean="0"/>
                        <a:t>a+</a:t>
                      </a:r>
                      <a:endParaRPr lang="pt-BR" dirty="0"/>
                    </a:p>
                  </a:txBody>
                  <a:tcPr/>
                </a:tc>
                <a:tc>
                  <a:txBody>
                    <a:bodyPr/>
                    <a:lstStyle/>
                    <a:p>
                      <a:pPr algn="just"/>
                      <a:r>
                        <a:rPr kumimoji="0" lang="pt-BR" sz="1800" b="0" kern="1200" baseline="0" dirty="0" smtClean="0">
                          <a:solidFill>
                            <a:schemeClr val="dk1"/>
                          </a:solidFill>
                          <a:latin typeface="+mn-lt"/>
                          <a:ea typeface="+mn-ea"/>
                          <a:cs typeface="+mn-cs"/>
                        </a:rPr>
                        <a:t>Abre (se já existir) ou cria um arquivo texto para leitura e escrita</a:t>
                      </a:r>
                      <a:endParaRPr lang="pt-BR" b="0" dirty="0"/>
                    </a:p>
                  </a:txBody>
                  <a:tcPr/>
                </a:tc>
              </a:tr>
              <a:tr h="370840">
                <a:tc>
                  <a:txBody>
                    <a:bodyPr/>
                    <a:lstStyle/>
                    <a:p>
                      <a:pPr algn="ctr"/>
                      <a:r>
                        <a:rPr lang="pt-BR" dirty="0" smtClean="0"/>
                        <a:t>r+b</a:t>
                      </a:r>
                      <a:endParaRPr lang="pt-BR" dirty="0"/>
                    </a:p>
                  </a:txBody>
                  <a:tcPr/>
                </a:tc>
                <a:tc>
                  <a:txBody>
                    <a:bodyPr/>
                    <a:lstStyle/>
                    <a:p>
                      <a:pPr algn="just"/>
                      <a:r>
                        <a:rPr kumimoji="0" lang="pt-BR" sz="1800" b="0" kern="1200" baseline="0" dirty="0" smtClean="0">
                          <a:solidFill>
                            <a:schemeClr val="dk1"/>
                          </a:solidFill>
                          <a:latin typeface="+mn-lt"/>
                          <a:ea typeface="+mn-ea"/>
                          <a:cs typeface="+mn-cs"/>
                        </a:rPr>
                        <a:t>Abre um arquivo binário para leitura e escrita</a:t>
                      </a:r>
                      <a:endParaRPr lang="pt-BR" b="0" dirty="0"/>
                    </a:p>
                  </a:txBody>
                  <a:tcPr/>
                </a:tc>
              </a:tr>
              <a:tr h="370840">
                <a:tc>
                  <a:txBody>
                    <a:bodyPr/>
                    <a:lstStyle/>
                    <a:p>
                      <a:pPr algn="ctr"/>
                      <a:r>
                        <a:rPr lang="pt-BR" dirty="0" smtClean="0"/>
                        <a:t>w+b</a:t>
                      </a:r>
                      <a:endParaRPr lang="pt-BR" dirty="0"/>
                    </a:p>
                  </a:txBody>
                  <a:tcPr/>
                </a:tc>
                <a:tc>
                  <a:txBody>
                    <a:bodyPr/>
                    <a:lstStyle/>
                    <a:p>
                      <a:pPr algn="just"/>
                      <a:r>
                        <a:rPr kumimoji="0" lang="pt-BR" sz="1800" b="0" kern="1200" baseline="0" dirty="0" smtClean="0">
                          <a:solidFill>
                            <a:schemeClr val="dk1"/>
                          </a:solidFill>
                          <a:latin typeface="+mn-lt"/>
                          <a:ea typeface="+mn-ea"/>
                          <a:cs typeface="+mn-cs"/>
                        </a:rPr>
                        <a:t>Cria um arquivo binário para escrita (se arquivo já existe, conteúdo é apagado)</a:t>
                      </a:r>
                      <a:endParaRPr lang="pt-BR" b="0" dirty="0"/>
                    </a:p>
                  </a:txBody>
                  <a:tcPr/>
                </a:tc>
              </a:tr>
              <a:tr h="370840">
                <a:tc>
                  <a:txBody>
                    <a:bodyPr/>
                    <a:lstStyle/>
                    <a:p>
                      <a:pPr algn="ctr"/>
                      <a:r>
                        <a:rPr lang="pt-BR" dirty="0" smtClean="0"/>
                        <a:t>a+b</a:t>
                      </a:r>
                      <a:endParaRPr lang="pt-BR" dirty="0"/>
                    </a:p>
                  </a:txBody>
                  <a:tcPr/>
                </a:tc>
                <a:tc>
                  <a:txBody>
                    <a:bodyPr/>
                    <a:lstStyle/>
                    <a:p>
                      <a:pPr algn="just"/>
                      <a:r>
                        <a:rPr kumimoji="0" lang="pt-BR" sz="1800" b="0" kern="1200" baseline="0" dirty="0" smtClean="0">
                          <a:solidFill>
                            <a:schemeClr val="dk1"/>
                          </a:solidFill>
                          <a:latin typeface="+mn-lt"/>
                          <a:ea typeface="+mn-ea"/>
                          <a:cs typeface="+mn-cs"/>
                        </a:rPr>
                        <a:t>Abre (se já existir) um arquivo binário para leitura e escrita, preservando o conteúdo já existente</a:t>
                      </a:r>
                      <a:endParaRPr lang="pt-BR" b="0" dirty="0"/>
                    </a:p>
                  </a:txBody>
                  <a:tcPr/>
                </a:tc>
              </a:tr>
            </a:tbl>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Funções para manipulação de arquivos texto</a:t>
            </a:r>
            <a:endParaRPr lang="pt-BR" dirty="0"/>
          </a:p>
        </p:txBody>
      </p:sp>
      <p:sp>
        <p:nvSpPr>
          <p:cNvPr id="3" name="Espaço Reservado para Conteúdo 2"/>
          <p:cNvSpPr>
            <a:spLocks noGrp="1"/>
          </p:cNvSpPr>
          <p:nvPr>
            <p:ph sz="quarter" idx="1"/>
          </p:nvPr>
        </p:nvSpPr>
        <p:spPr/>
        <p:txBody>
          <a:bodyPr>
            <a:normAutofit/>
          </a:bodyPr>
          <a:lstStyle/>
          <a:p>
            <a:pPr algn="just"/>
            <a:r>
              <a:rPr lang="pt-BR" dirty="0" smtClean="0"/>
              <a:t>Quando há possibilidade, o processamento de arquivos de texto pode ser feito transferindo sequencias de caracteres para um buffer em memória, como forma de otimizar o acesso ao disco;</a:t>
            </a:r>
            <a:endParaRPr lang="pt-BR" dirty="0" smtClean="0"/>
          </a:p>
          <a:p>
            <a:pPr algn="just"/>
            <a:endParaRPr lang="pt-BR" sz="800" dirty="0" smtClean="0"/>
          </a:p>
          <a:p>
            <a:pPr algn="just"/>
            <a:r>
              <a:rPr lang="pt-BR" dirty="0" smtClean="0"/>
              <a:t>A partir daí, a manipulação dos dados é feita diretamente no buffer e não mais através de acessos (pequenos) ao disco;</a:t>
            </a:r>
            <a:endParaRPr lang="pt-BR" dirty="0" smtClean="0"/>
          </a:p>
          <a:p>
            <a:pPr algn="just"/>
            <a:endParaRPr lang="pt-BR" sz="800" dirty="0" smtClean="0"/>
          </a:p>
          <a:p>
            <a:pPr algn="just"/>
            <a:r>
              <a:rPr lang="pt-BR" dirty="0" smtClean="0"/>
              <a:t>Para transferir uma </a:t>
            </a:r>
            <a:r>
              <a:rPr lang="pt-BR" dirty="0" smtClean="0">
                <a:latin typeface="Century Schoolbook L" charset="0"/>
              </a:rPr>
              <a:t>sequ</a:t>
            </a:r>
            <a:r>
              <a:rPr lang="x-none" altLang="pt-BR" dirty="0" smtClean="0">
                <a:latin typeface="Century Schoolbook L" charset="0"/>
                <a:cs typeface="Century Schoolbook L" charset="0"/>
              </a:rPr>
              <a:t>ê</a:t>
            </a:r>
            <a:r>
              <a:rPr lang="pt-BR" dirty="0" smtClean="0">
                <a:latin typeface="Century Schoolbook L" charset="0"/>
              </a:rPr>
              <a:t>ncia</a:t>
            </a:r>
            <a:r>
              <a:rPr lang="pt-BR" dirty="0" smtClean="0"/>
              <a:t> de caracteres para o buffer, podemos utilizar a função </a:t>
            </a:r>
            <a:r>
              <a:rPr lang="pt-BR" dirty="0" err="1" smtClean="0"/>
              <a:t>fgets</a:t>
            </a:r>
            <a:r>
              <a:rPr lang="pt-BR" dirty="0" smtClean="0"/>
              <a:t>(), por exemplo;</a:t>
            </a:r>
            <a:endParaRPr lang="pt-B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Funções para manipulação de arquivos texto</a:t>
            </a:r>
            <a:endParaRPr lang="pt-BR" dirty="0"/>
          </a:p>
        </p:txBody>
      </p:sp>
      <p:sp>
        <p:nvSpPr>
          <p:cNvPr id="3" name="Espaço Reservado para Conteúdo 2"/>
          <p:cNvSpPr>
            <a:spLocks noGrp="1"/>
          </p:cNvSpPr>
          <p:nvPr>
            <p:ph sz="quarter" idx="1"/>
          </p:nvPr>
        </p:nvSpPr>
        <p:spPr/>
        <p:txBody>
          <a:bodyPr>
            <a:normAutofit fontScale="85000" lnSpcReduction="20000"/>
          </a:bodyPr>
          <a:lstStyle/>
          <a:p>
            <a:pPr marL="0" indent="0">
              <a:buNone/>
            </a:pPr>
            <a:r>
              <a:rPr lang="pt-BR" dirty="0" smtClean="0"/>
              <a:t>/* </a:t>
            </a:r>
            <a:r>
              <a:rPr lang="pt-BR" dirty="0" err="1"/>
              <a:t>fgets</a:t>
            </a:r>
            <a:r>
              <a:rPr lang="pt-BR" dirty="0"/>
              <a:t> </a:t>
            </a:r>
            <a:r>
              <a:rPr lang="pt-BR" dirty="0" err="1"/>
              <a:t>example</a:t>
            </a:r>
            <a:r>
              <a:rPr lang="pt-BR" dirty="0"/>
              <a:t> */ </a:t>
            </a:r>
            <a:endParaRPr lang="pt-BR" dirty="0" smtClean="0"/>
          </a:p>
          <a:p>
            <a:pPr marL="0" indent="0">
              <a:buNone/>
            </a:pPr>
            <a:r>
              <a:rPr lang="pt-BR" dirty="0" smtClean="0"/>
              <a:t>#</a:t>
            </a:r>
            <a:r>
              <a:rPr lang="pt-BR" dirty="0"/>
              <a:t>include &lt;</a:t>
            </a:r>
            <a:r>
              <a:rPr lang="pt-BR" dirty="0" err="1"/>
              <a:t>stdio.h</a:t>
            </a:r>
            <a:r>
              <a:rPr lang="pt-BR" dirty="0"/>
              <a:t>&gt; </a:t>
            </a:r>
            <a:endParaRPr lang="pt-BR" dirty="0" smtClean="0"/>
          </a:p>
          <a:p>
            <a:pPr marL="0" indent="0">
              <a:buNone/>
            </a:pPr>
            <a:r>
              <a:rPr lang="pt-BR" dirty="0" err="1" smtClean="0"/>
              <a:t>int</a:t>
            </a:r>
            <a:r>
              <a:rPr lang="pt-BR" dirty="0" smtClean="0"/>
              <a:t> </a:t>
            </a:r>
            <a:r>
              <a:rPr lang="pt-BR" dirty="0" err="1"/>
              <a:t>main</a:t>
            </a:r>
            <a:r>
              <a:rPr lang="pt-BR" dirty="0"/>
              <a:t>() { </a:t>
            </a:r>
            <a:endParaRPr lang="pt-BR" dirty="0" smtClean="0"/>
          </a:p>
          <a:p>
            <a:pPr marL="0" indent="0">
              <a:buNone/>
            </a:pPr>
            <a:r>
              <a:rPr lang="pt-BR" dirty="0" smtClean="0"/>
              <a:t>	FILE </a:t>
            </a:r>
            <a:r>
              <a:rPr lang="pt-BR" dirty="0"/>
              <a:t>* </a:t>
            </a:r>
            <a:r>
              <a:rPr lang="pt-BR" dirty="0" err="1"/>
              <a:t>pFile</a:t>
            </a:r>
            <a:r>
              <a:rPr lang="pt-BR" dirty="0"/>
              <a:t>; </a:t>
            </a:r>
            <a:endParaRPr lang="pt-BR" dirty="0" smtClean="0"/>
          </a:p>
          <a:p>
            <a:pPr marL="0" indent="0">
              <a:buNone/>
            </a:pPr>
            <a:r>
              <a:rPr lang="pt-BR" dirty="0" smtClean="0"/>
              <a:t>	char </a:t>
            </a:r>
            <a:r>
              <a:rPr lang="pt-BR" dirty="0" err="1"/>
              <a:t>mystring</a:t>
            </a:r>
            <a:r>
              <a:rPr lang="pt-BR" dirty="0"/>
              <a:t> [100]; </a:t>
            </a:r>
            <a:endParaRPr lang="pt-BR" dirty="0" smtClean="0"/>
          </a:p>
          <a:p>
            <a:pPr marL="0" indent="0">
              <a:buNone/>
            </a:pPr>
            <a:r>
              <a:rPr lang="pt-BR" dirty="0"/>
              <a:t>	</a:t>
            </a:r>
            <a:r>
              <a:rPr lang="pt-BR" dirty="0" err="1" smtClean="0"/>
              <a:t>pFile</a:t>
            </a:r>
            <a:r>
              <a:rPr lang="pt-BR" dirty="0" smtClean="0"/>
              <a:t> </a:t>
            </a:r>
            <a:r>
              <a:rPr lang="pt-BR" dirty="0"/>
              <a:t>= </a:t>
            </a:r>
            <a:r>
              <a:rPr lang="pt-BR" dirty="0" err="1"/>
              <a:t>fopen</a:t>
            </a:r>
            <a:r>
              <a:rPr lang="pt-BR" dirty="0"/>
              <a:t> ("myfile.txt" , "r"); </a:t>
            </a:r>
            <a:endParaRPr lang="pt-BR" dirty="0" smtClean="0"/>
          </a:p>
          <a:p>
            <a:pPr marL="0" indent="0">
              <a:buNone/>
            </a:pPr>
            <a:r>
              <a:rPr lang="pt-BR" dirty="0"/>
              <a:t>	</a:t>
            </a:r>
            <a:r>
              <a:rPr lang="pt-BR" dirty="0" err="1" smtClean="0"/>
              <a:t>if</a:t>
            </a:r>
            <a:r>
              <a:rPr lang="pt-BR" dirty="0" smtClean="0"/>
              <a:t> </a:t>
            </a:r>
            <a:r>
              <a:rPr lang="pt-BR" dirty="0"/>
              <a:t>(</a:t>
            </a:r>
            <a:r>
              <a:rPr lang="pt-BR" dirty="0" err="1"/>
              <a:t>pFile</a:t>
            </a:r>
            <a:r>
              <a:rPr lang="pt-BR" dirty="0"/>
              <a:t> == NULL) </a:t>
            </a:r>
            <a:endParaRPr lang="pt-BR" dirty="0" smtClean="0"/>
          </a:p>
          <a:p>
            <a:pPr marL="0" indent="0">
              <a:buNone/>
            </a:pPr>
            <a:r>
              <a:rPr lang="pt-BR" dirty="0"/>
              <a:t>	</a:t>
            </a:r>
            <a:r>
              <a:rPr lang="pt-BR" dirty="0" smtClean="0"/>
              <a:t>	</a:t>
            </a:r>
            <a:r>
              <a:rPr lang="pt-BR" dirty="0" err="1" smtClean="0"/>
              <a:t>printf</a:t>
            </a:r>
            <a:r>
              <a:rPr lang="pt-BR" dirty="0" smtClean="0"/>
              <a:t> </a:t>
            </a:r>
            <a:r>
              <a:rPr lang="pt-BR" dirty="0"/>
              <a:t>("</a:t>
            </a:r>
            <a:r>
              <a:rPr lang="pt-BR" dirty="0" err="1"/>
              <a:t>Error</a:t>
            </a:r>
            <a:r>
              <a:rPr lang="pt-BR" dirty="0"/>
              <a:t> </a:t>
            </a:r>
            <a:r>
              <a:rPr lang="pt-BR" dirty="0" err="1"/>
              <a:t>opening</a:t>
            </a:r>
            <a:r>
              <a:rPr lang="pt-BR" dirty="0"/>
              <a:t> file"); </a:t>
            </a:r>
            <a:endParaRPr lang="pt-BR" dirty="0" smtClean="0"/>
          </a:p>
          <a:p>
            <a:pPr marL="0" indent="0">
              <a:buNone/>
            </a:pPr>
            <a:r>
              <a:rPr lang="pt-BR" dirty="0"/>
              <a:t>	</a:t>
            </a:r>
            <a:r>
              <a:rPr lang="pt-BR" dirty="0" err="1" smtClean="0"/>
              <a:t>else</a:t>
            </a:r>
            <a:r>
              <a:rPr lang="pt-BR" dirty="0" smtClean="0"/>
              <a:t> </a:t>
            </a:r>
            <a:r>
              <a:rPr lang="pt-BR" dirty="0"/>
              <a:t>{ </a:t>
            </a:r>
            <a:endParaRPr lang="pt-BR" dirty="0" smtClean="0"/>
          </a:p>
          <a:p>
            <a:pPr marL="0" indent="0">
              <a:buNone/>
            </a:pPr>
            <a:r>
              <a:rPr lang="pt-BR" dirty="0"/>
              <a:t>	</a:t>
            </a:r>
            <a:r>
              <a:rPr lang="pt-BR" dirty="0" smtClean="0"/>
              <a:t>	</a:t>
            </a:r>
            <a:r>
              <a:rPr lang="pt-BR" dirty="0" err="1" smtClean="0"/>
              <a:t>if</a:t>
            </a:r>
            <a:r>
              <a:rPr lang="pt-BR" dirty="0" smtClean="0"/>
              <a:t> </a:t>
            </a:r>
            <a:r>
              <a:rPr lang="pt-BR" dirty="0"/>
              <a:t>( </a:t>
            </a:r>
            <a:r>
              <a:rPr lang="pt-BR" dirty="0" err="1"/>
              <a:t>fgets</a:t>
            </a:r>
            <a:r>
              <a:rPr lang="pt-BR" dirty="0"/>
              <a:t> (</a:t>
            </a:r>
            <a:r>
              <a:rPr lang="pt-BR" dirty="0" err="1"/>
              <a:t>mystring</a:t>
            </a:r>
            <a:r>
              <a:rPr lang="pt-BR" dirty="0"/>
              <a:t> , 100 , </a:t>
            </a:r>
            <a:r>
              <a:rPr lang="pt-BR" dirty="0" err="1"/>
              <a:t>pFile</a:t>
            </a:r>
            <a:r>
              <a:rPr lang="pt-BR" dirty="0"/>
              <a:t>) != NULL ) </a:t>
            </a:r>
            <a:endParaRPr lang="pt-BR" dirty="0" smtClean="0"/>
          </a:p>
          <a:p>
            <a:pPr marL="0" indent="0">
              <a:buNone/>
            </a:pPr>
            <a:r>
              <a:rPr lang="pt-BR" dirty="0" smtClean="0"/>
              <a:t>			</a:t>
            </a:r>
            <a:r>
              <a:rPr lang="pt-BR" dirty="0" err="1" smtClean="0"/>
              <a:t>puts</a:t>
            </a:r>
            <a:r>
              <a:rPr lang="pt-BR" dirty="0" smtClean="0"/>
              <a:t> </a:t>
            </a:r>
            <a:r>
              <a:rPr lang="pt-BR" dirty="0"/>
              <a:t>(</a:t>
            </a:r>
            <a:r>
              <a:rPr lang="pt-BR" dirty="0" err="1"/>
              <a:t>mystring</a:t>
            </a:r>
            <a:r>
              <a:rPr lang="pt-BR" dirty="0"/>
              <a:t>); </a:t>
            </a:r>
            <a:endParaRPr lang="pt-BR" dirty="0" smtClean="0"/>
          </a:p>
          <a:p>
            <a:pPr marL="0" indent="0">
              <a:buNone/>
            </a:pPr>
            <a:r>
              <a:rPr lang="pt-BR" dirty="0" smtClean="0"/>
              <a:t>		</a:t>
            </a:r>
            <a:r>
              <a:rPr lang="pt-BR" dirty="0" err="1" smtClean="0"/>
              <a:t>fclose</a:t>
            </a:r>
            <a:r>
              <a:rPr lang="pt-BR" dirty="0" smtClean="0"/>
              <a:t> </a:t>
            </a:r>
            <a:r>
              <a:rPr lang="pt-BR" dirty="0"/>
              <a:t>(</a:t>
            </a:r>
            <a:r>
              <a:rPr lang="pt-BR" dirty="0" err="1"/>
              <a:t>pFile</a:t>
            </a:r>
            <a:r>
              <a:rPr lang="pt-BR" dirty="0" smtClean="0"/>
              <a:t>);</a:t>
            </a:r>
            <a:endParaRPr lang="pt-BR" dirty="0" smtClean="0"/>
          </a:p>
          <a:p>
            <a:pPr marL="0" indent="0">
              <a:buNone/>
            </a:pPr>
            <a:r>
              <a:rPr lang="pt-BR" dirty="0" smtClean="0"/>
              <a:t> 	} </a:t>
            </a:r>
            <a:endParaRPr lang="pt-BR" dirty="0" smtClean="0"/>
          </a:p>
          <a:p>
            <a:pPr marL="0" indent="0">
              <a:buNone/>
            </a:pPr>
            <a:r>
              <a:rPr lang="pt-BR" dirty="0"/>
              <a:t>	</a:t>
            </a:r>
            <a:r>
              <a:rPr lang="pt-BR" dirty="0" err="1" smtClean="0"/>
              <a:t>return</a:t>
            </a:r>
            <a:r>
              <a:rPr lang="pt-BR" dirty="0" smtClean="0"/>
              <a:t> </a:t>
            </a:r>
            <a:r>
              <a:rPr lang="pt-BR" dirty="0"/>
              <a:t>0; </a:t>
            </a:r>
            <a:endParaRPr lang="pt-BR" dirty="0" smtClean="0"/>
          </a:p>
          <a:p>
            <a:pPr marL="0" indent="0">
              <a:buNone/>
            </a:pPr>
            <a:r>
              <a:rPr lang="pt-BR" dirty="0" smtClean="0"/>
              <a:t>}</a:t>
            </a:r>
            <a:endParaRPr lang="pt-B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Funções para manipulação de arquivos texto</a:t>
            </a:r>
            <a:endParaRPr lang="pt-BR" dirty="0"/>
          </a:p>
        </p:txBody>
      </p:sp>
      <p:sp>
        <p:nvSpPr>
          <p:cNvPr id="3" name="Espaço Reservado para Conteúdo 2"/>
          <p:cNvSpPr>
            <a:spLocks noGrp="1"/>
          </p:cNvSpPr>
          <p:nvPr>
            <p:ph sz="quarter" idx="1"/>
          </p:nvPr>
        </p:nvSpPr>
        <p:spPr>
          <a:xfrm>
            <a:off x="457200" y="1600200"/>
            <a:ext cx="8147248" cy="4873752"/>
          </a:xfrm>
        </p:spPr>
        <p:txBody>
          <a:bodyPr>
            <a:normAutofit fontScale="85000" lnSpcReduction="20000"/>
          </a:bodyPr>
          <a:lstStyle/>
          <a:p>
            <a:pPr marL="0" indent="0">
              <a:buNone/>
            </a:pPr>
            <a:r>
              <a:rPr lang="pt-BR" dirty="0"/>
              <a:t>/* </a:t>
            </a:r>
            <a:r>
              <a:rPr lang="pt-BR" dirty="0" err="1"/>
              <a:t>strcspn</a:t>
            </a:r>
            <a:r>
              <a:rPr lang="pt-BR" dirty="0"/>
              <a:t> </a:t>
            </a:r>
            <a:r>
              <a:rPr lang="pt-BR" dirty="0" err="1"/>
              <a:t>example</a:t>
            </a:r>
            <a:r>
              <a:rPr lang="pt-BR" dirty="0"/>
              <a:t> */ </a:t>
            </a:r>
            <a:endParaRPr lang="pt-BR" dirty="0" smtClean="0"/>
          </a:p>
          <a:p>
            <a:pPr marL="0" indent="0">
              <a:buNone/>
            </a:pPr>
            <a:r>
              <a:rPr lang="pt-BR" dirty="0" smtClean="0"/>
              <a:t>#</a:t>
            </a:r>
            <a:r>
              <a:rPr lang="pt-BR" dirty="0"/>
              <a:t>include &lt;</a:t>
            </a:r>
            <a:r>
              <a:rPr lang="pt-BR" dirty="0" err="1"/>
              <a:t>stdio.h</a:t>
            </a:r>
            <a:r>
              <a:rPr lang="pt-BR" dirty="0" smtClean="0"/>
              <a:t>&gt;</a:t>
            </a:r>
            <a:endParaRPr lang="pt-BR" dirty="0" smtClean="0"/>
          </a:p>
          <a:p>
            <a:pPr marL="0" indent="0">
              <a:buNone/>
            </a:pPr>
            <a:r>
              <a:rPr lang="pt-BR" dirty="0" smtClean="0"/>
              <a:t> </a:t>
            </a:r>
            <a:r>
              <a:rPr lang="pt-BR" dirty="0"/>
              <a:t>#include &lt;</a:t>
            </a:r>
            <a:r>
              <a:rPr lang="pt-BR" dirty="0" err="1"/>
              <a:t>string.h</a:t>
            </a:r>
            <a:r>
              <a:rPr lang="pt-BR" dirty="0"/>
              <a:t>&gt; </a:t>
            </a:r>
            <a:endParaRPr lang="pt-BR" dirty="0" smtClean="0"/>
          </a:p>
          <a:p>
            <a:pPr marL="0" indent="0">
              <a:buNone/>
            </a:pPr>
            <a:r>
              <a:rPr lang="pt-BR" dirty="0" err="1" smtClean="0"/>
              <a:t>int</a:t>
            </a:r>
            <a:r>
              <a:rPr lang="pt-BR" dirty="0" smtClean="0"/>
              <a:t> </a:t>
            </a:r>
            <a:r>
              <a:rPr lang="pt-BR" dirty="0" err="1"/>
              <a:t>main</a:t>
            </a:r>
            <a:r>
              <a:rPr lang="pt-BR" dirty="0"/>
              <a:t> () { </a:t>
            </a:r>
            <a:endParaRPr lang="pt-BR" dirty="0" smtClean="0"/>
          </a:p>
          <a:p>
            <a:pPr marL="0" indent="0">
              <a:buNone/>
            </a:pPr>
            <a:r>
              <a:rPr lang="pt-BR" dirty="0"/>
              <a:t>	</a:t>
            </a:r>
            <a:r>
              <a:rPr lang="pt-BR" dirty="0" smtClean="0"/>
              <a:t>char </a:t>
            </a:r>
            <a:r>
              <a:rPr lang="pt-BR" dirty="0" err="1"/>
              <a:t>str</a:t>
            </a:r>
            <a:r>
              <a:rPr lang="pt-BR" dirty="0"/>
              <a:t>[] = "fcba73"; </a:t>
            </a:r>
            <a:endParaRPr lang="pt-BR" dirty="0" smtClean="0"/>
          </a:p>
          <a:p>
            <a:pPr marL="0" indent="0">
              <a:buNone/>
            </a:pPr>
            <a:r>
              <a:rPr lang="pt-BR" dirty="0"/>
              <a:t>	</a:t>
            </a:r>
            <a:r>
              <a:rPr lang="pt-BR" dirty="0" smtClean="0"/>
              <a:t>char </a:t>
            </a:r>
            <a:r>
              <a:rPr lang="pt-BR" dirty="0" err="1"/>
              <a:t>keys</a:t>
            </a:r>
            <a:r>
              <a:rPr lang="pt-BR" dirty="0"/>
              <a:t>[] = "1234567890"; </a:t>
            </a:r>
            <a:endParaRPr lang="pt-BR" dirty="0" smtClean="0"/>
          </a:p>
          <a:p>
            <a:pPr marL="0" indent="0">
              <a:buNone/>
            </a:pPr>
            <a:r>
              <a:rPr lang="pt-BR" dirty="0"/>
              <a:t>	</a:t>
            </a:r>
            <a:r>
              <a:rPr lang="pt-BR" dirty="0" err="1" smtClean="0"/>
              <a:t>int</a:t>
            </a:r>
            <a:r>
              <a:rPr lang="pt-BR" dirty="0" smtClean="0"/>
              <a:t> </a:t>
            </a:r>
            <a:r>
              <a:rPr lang="pt-BR" dirty="0"/>
              <a:t>i; </a:t>
            </a:r>
            <a:endParaRPr lang="pt-BR" dirty="0" smtClean="0"/>
          </a:p>
          <a:p>
            <a:pPr marL="0" indent="0">
              <a:buNone/>
            </a:pPr>
            <a:r>
              <a:rPr lang="pt-BR" dirty="0"/>
              <a:t>	</a:t>
            </a:r>
            <a:r>
              <a:rPr lang="pt-BR" dirty="0" smtClean="0"/>
              <a:t>i </a:t>
            </a:r>
            <a:r>
              <a:rPr lang="pt-BR" dirty="0"/>
              <a:t>= </a:t>
            </a:r>
            <a:r>
              <a:rPr lang="pt-BR" dirty="0" err="1"/>
              <a:t>strcspn</a:t>
            </a:r>
            <a:r>
              <a:rPr lang="pt-BR" dirty="0"/>
              <a:t> (</a:t>
            </a:r>
            <a:r>
              <a:rPr lang="pt-BR" dirty="0" err="1"/>
              <a:t>str,keys</a:t>
            </a:r>
            <a:r>
              <a:rPr lang="pt-BR" dirty="0"/>
              <a:t>); </a:t>
            </a:r>
            <a:endParaRPr lang="pt-BR" dirty="0" smtClean="0"/>
          </a:p>
          <a:p>
            <a:pPr marL="0" indent="0">
              <a:buNone/>
            </a:pPr>
            <a:r>
              <a:rPr lang="pt-BR" dirty="0"/>
              <a:t>	</a:t>
            </a:r>
            <a:r>
              <a:rPr lang="pt-BR" dirty="0" err="1" smtClean="0"/>
              <a:t>printf</a:t>
            </a:r>
            <a:r>
              <a:rPr lang="pt-BR" dirty="0" smtClean="0"/>
              <a:t> </a:t>
            </a:r>
            <a:r>
              <a:rPr lang="pt-BR" dirty="0"/>
              <a:t>("The </a:t>
            </a:r>
            <a:r>
              <a:rPr lang="pt-BR" dirty="0" err="1"/>
              <a:t>first</a:t>
            </a:r>
            <a:r>
              <a:rPr lang="pt-BR" dirty="0"/>
              <a:t> </a:t>
            </a:r>
            <a:r>
              <a:rPr lang="pt-BR" dirty="0" err="1"/>
              <a:t>number</a:t>
            </a:r>
            <a:r>
              <a:rPr lang="pt-BR" dirty="0"/>
              <a:t> in </a:t>
            </a:r>
            <a:r>
              <a:rPr lang="pt-BR" dirty="0" err="1"/>
              <a:t>str</a:t>
            </a:r>
            <a:r>
              <a:rPr lang="pt-BR" dirty="0"/>
              <a:t> </a:t>
            </a:r>
            <a:r>
              <a:rPr lang="pt-BR" dirty="0" err="1"/>
              <a:t>is</a:t>
            </a:r>
            <a:r>
              <a:rPr lang="pt-BR" dirty="0"/>
              <a:t> </a:t>
            </a:r>
            <a:r>
              <a:rPr lang="pt-BR" dirty="0" err="1"/>
              <a:t>at</a:t>
            </a:r>
            <a:r>
              <a:rPr lang="pt-BR" dirty="0"/>
              <a:t> position %d.\n",i+1); </a:t>
            </a:r>
            <a:endParaRPr lang="pt-BR" dirty="0" smtClean="0"/>
          </a:p>
          <a:p>
            <a:pPr marL="0" indent="0">
              <a:buNone/>
            </a:pPr>
            <a:r>
              <a:rPr lang="pt-BR" dirty="0" smtClean="0"/>
              <a:t>	</a:t>
            </a:r>
            <a:r>
              <a:rPr lang="pt-BR" dirty="0" err="1" smtClean="0"/>
              <a:t>return</a:t>
            </a:r>
            <a:r>
              <a:rPr lang="pt-BR" dirty="0" smtClean="0"/>
              <a:t> </a:t>
            </a:r>
            <a:r>
              <a:rPr lang="pt-BR" dirty="0"/>
              <a:t>0; </a:t>
            </a:r>
            <a:endParaRPr lang="pt-BR" dirty="0" smtClean="0"/>
          </a:p>
          <a:p>
            <a:pPr marL="0" indent="0">
              <a:buNone/>
            </a:pPr>
            <a:r>
              <a:rPr lang="pt-BR" dirty="0" smtClean="0"/>
              <a:t>}</a:t>
            </a:r>
            <a:endParaRPr lang="pt-BR" dirty="0" smtClean="0"/>
          </a:p>
          <a:p>
            <a:pPr marL="0" indent="0">
              <a:buNone/>
            </a:pPr>
            <a:endParaRPr lang="pt-BR" dirty="0"/>
          </a:p>
          <a:p>
            <a:pPr marL="0" indent="0">
              <a:buNone/>
            </a:pPr>
            <a:r>
              <a:rPr lang="pt-BR" dirty="0" smtClean="0"/>
              <a:t>Saída:</a:t>
            </a:r>
            <a:endParaRPr lang="pt-BR" dirty="0" smtClean="0"/>
          </a:p>
          <a:p>
            <a:pPr marL="0" indent="0">
              <a:buNone/>
            </a:pPr>
            <a:r>
              <a:rPr lang="en-US" dirty="0"/>
              <a:t>The first number in </a:t>
            </a:r>
            <a:r>
              <a:rPr lang="en-US" dirty="0" err="1"/>
              <a:t>str</a:t>
            </a:r>
            <a:r>
              <a:rPr lang="en-US" dirty="0"/>
              <a:t> is at position 5</a:t>
            </a:r>
            <a:endParaRPr lang="pt-B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Funções para manipulação de arquivos texto</a:t>
            </a:r>
            <a:endParaRPr lang="pt-BR" dirty="0"/>
          </a:p>
        </p:txBody>
      </p:sp>
      <p:sp>
        <p:nvSpPr>
          <p:cNvPr id="3" name="Espaço Reservado para Conteúdo 2"/>
          <p:cNvSpPr>
            <a:spLocks noGrp="1"/>
          </p:cNvSpPr>
          <p:nvPr>
            <p:ph sz="quarter" idx="1"/>
          </p:nvPr>
        </p:nvSpPr>
        <p:spPr>
          <a:xfrm>
            <a:off x="457200" y="1600200"/>
            <a:ext cx="8147248" cy="4873752"/>
          </a:xfrm>
        </p:spPr>
        <p:txBody>
          <a:bodyPr>
            <a:normAutofit fontScale="92500" lnSpcReduction="20000"/>
          </a:bodyPr>
          <a:lstStyle/>
          <a:p>
            <a:pPr marL="0" indent="0">
              <a:buNone/>
            </a:pPr>
            <a:r>
              <a:rPr lang="pt-BR" dirty="0"/>
              <a:t>/* </a:t>
            </a:r>
            <a:r>
              <a:rPr lang="pt-BR" dirty="0" err="1"/>
              <a:t>strstr</a:t>
            </a:r>
            <a:r>
              <a:rPr lang="pt-BR" dirty="0"/>
              <a:t> </a:t>
            </a:r>
            <a:r>
              <a:rPr lang="pt-BR" dirty="0" err="1"/>
              <a:t>example</a:t>
            </a:r>
            <a:r>
              <a:rPr lang="pt-BR" dirty="0"/>
              <a:t> */ </a:t>
            </a:r>
            <a:endParaRPr lang="pt-BR" dirty="0" smtClean="0"/>
          </a:p>
          <a:p>
            <a:pPr marL="0" indent="0">
              <a:buNone/>
            </a:pPr>
            <a:r>
              <a:rPr lang="pt-BR" dirty="0" smtClean="0"/>
              <a:t>#</a:t>
            </a:r>
            <a:r>
              <a:rPr lang="pt-BR" dirty="0"/>
              <a:t>include &lt;</a:t>
            </a:r>
            <a:r>
              <a:rPr lang="pt-BR" dirty="0" err="1"/>
              <a:t>stdio.h</a:t>
            </a:r>
            <a:r>
              <a:rPr lang="pt-BR" dirty="0"/>
              <a:t>&gt; </a:t>
            </a:r>
            <a:endParaRPr lang="pt-BR" dirty="0" smtClean="0"/>
          </a:p>
          <a:p>
            <a:pPr marL="0" indent="0">
              <a:buNone/>
            </a:pPr>
            <a:r>
              <a:rPr lang="pt-BR" dirty="0" smtClean="0"/>
              <a:t>#</a:t>
            </a:r>
            <a:r>
              <a:rPr lang="pt-BR" dirty="0"/>
              <a:t>include &lt;</a:t>
            </a:r>
            <a:r>
              <a:rPr lang="pt-BR" dirty="0" err="1"/>
              <a:t>string.h</a:t>
            </a:r>
            <a:r>
              <a:rPr lang="pt-BR" dirty="0"/>
              <a:t>&gt; </a:t>
            </a:r>
            <a:endParaRPr lang="pt-BR" dirty="0" smtClean="0"/>
          </a:p>
          <a:p>
            <a:pPr marL="0" indent="0">
              <a:buNone/>
            </a:pPr>
            <a:r>
              <a:rPr lang="pt-BR" dirty="0" err="1" smtClean="0"/>
              <a:t>int</a:t>
            </a:r>
            <a:r>
              <a:rPr lang="pt-BR" dirty="0" smtClean="0"/>
              <a:t> </a:t>
            </a:r>
            <a:r>
              <a:rPr lang="pt-BR" dirty="0" err="1"/>
              <a:t>main</a:t>
            </a:r>
            <a:r>
              <a:rPr lang="pt-BR" dirty="0"/>
              <a:t> () { </a:t>
            </a:r>
            <a:endParaRPr lang="pt-BR" dirty="0" smtClean="0"/>
          </a:p>
          <a:p>
            <a:pPr marL="0" indent="0">
              <a:buNone/>
            </a:pPr>
            <a:r>
              <a:rPr lang="pt-BR" dirty="0"/>
              <a:t>	</a:t>
            </a:r>
            <a:r>
              <a:rPr lang="pt-BR" dirty="0" smtClean="0"/>
              <a:t>char </a:t>
            </a:r>
            <a:r>
              <a:rPr lang="pt-BR" dirty="0" err="1"/>
              <a:t>str</a:t>
            </a:r>
            <a:r>
              <a:rPr lang="pt-BR" dirty="0"/>
              <a:t>[] ="</a:t>
            </a:r>
            <a:r>
              <a:rPr lang="pt-BR" dirty="0" err="1"/>
              <a:t>This</a:t>
            </a:r>
            <a:r>
              <a:rPr lang="pt-BR" dirty="0"/>
              <a:t> </a:t>
            </a:r>
            <a:r>
              <a:rPr lang="pt-BR" dirty="0" err="1"/>
              <a:t>is</a:t>
            </a:r>
            <a:r>
              <a:rPr lang="pt-BR" dirty="0"/>
              <a:t> a </a:t>
            </a:r>
            <a:r>
              <a:rPr lang="pt-BR" dirty="0" err="1"/>
              <a:t>simple</a:t>
            </a:r>
            <a:r>
              <a:rPr lang="pt-BR" dirty="0"/>
              <a:t> </a:t>
            </a:r>
            <a:r>
              <a:rPr lang="pt-BR" dirty="0" err="1"/>
              <a:t>string</a:t>
            </a:r>
            <a:r>
              <a:rPr lang="pt-BR" dirty="0"/>
              <a:t>"; </a:t>
            </a:r>
            <a:endParaRPr lang="pt-BR" dirty="0" smtClean="0"/>
          </a:p>
          <a:p>
            <a:pPr marL="0" indent="0">
              <a:buNone/>
            </a:pPr>
            <a:r>
              <a:rPr lang="pt-BR" dirty="0"/>
              <a:t>	</a:t>
            </a:r>
            <a:r>
              <a:rPr lang="pt-BR" dirty="0" smtClean="0"/>
              <a:t>char </a:t>
            </a:r>
            <a:r>
              <a:rPr lang="pt-BR" dirty="0"/>
              <a:t>* </a:t>
            </a:r>
            <a:r>
              <a:rPr lang="pt-BR" dirty="0" err="1"/>
              <a:t>pch</a:t>
            </a:r>
            <a:r>
              <a:rPr lang="pt-BR" dirty="0"/>
              <a:t>; </a:t>
            </a:r>
            <a:endParaRPr lang="pt-BR" dirty="0" smtClean="0"/>
          </a:p>
          <a:p>
            <a:pPr marL="0" indent="0">
              <a:buNone/>
            </a:pPr>
            <a:r>
              <a:rPr lang="pt-BR" dirty="0"/>
              <a:t>	</a:t>
            </a:r>
            <a:r>
              <a:rPr lang="pt-BR" dirty="0" err="1" smtClean="0"/>
              <a:t>pch</a:t>
            </a:r>
            <a:r>
              <a:rPr lang="pt-BR" dirty="0" smtClean="0"/>
              <a:t> </a:t>
            </a:r>
            <a:r>
              <a:rPr lang="pt-BR" dirty="0"/>
              <a:t>= </a:t>
            </a:r>
            <a:r>
              <a:rPr lang="pt-BR" dirty="0" err="1"/>
              <a:t>strstr</a:t>
            </a:r>
            <a:r>
              <a:rPr lang="pt-BR" dirty="0"/>
              <a:t> (</a:t>
            </a:r>
            <a:r>
              <a:rPr lang="pt-BR" dirty="0" err="1"/>
              <a:t>str</a:t>
            </a:r>
            <a:r>
              <a:rPr lang="pt-BR" dirty="0"/>
              <a:t>,"</a:t>
            </a:r>
            <a:r>
              <a:rPr lang="pt-BR" dirty="0" err="1"/>
              <a:t>simple</a:t>
            </a:r>
            <a:r>
              <a:rPr lang="pt-BR" dirty="0"/>
              <a:t>"); </a:t>
            </a:r>
            <a:endParaRPr lang="pt-BR" dirty="0" smtClean="0"/>
          </a:p>
          <a:p>
            <a:pPr marL="0" indent="0">
              <a:buNone/>
            </a:pPr>
            <a:r>
              <a:rPr lang="pt-BR" dirty="0"/>
              <a:t>	</a:t>
            </a:r>
            <a:r>
              <a:rPr lang="pt-BR" dirty="0" err="1" smtClean="0"/>
              <a:t>strncpy</a:t>
            </a:r>
            <a:r>
              <a:rPr lang="pt-BR" dirty="0" smtClean="0"/>
              <a:t> </a:t>
            </a:r>
            <a:r>
              <a:rPr lang="pt-BR" dirty="0"/>
              <a:t>(pch,"sample",6); </a:t>
            </a:r>
            <a:endParaRPr lang="pt-BR" dirty="0" smtClean="0"/>
          </a:p>
          <a:p>
            <a:pPr marL="0" indent="0">
              <a:buNone/>
            </a:pPr>
            <a:r>
              <a:rPr lang="pt-BR" dirty="0"/>
              <a:t>	</a:t>
            </a:r>
            <a:r>
              <a:rPr lang="pt-BR" dirty="0" err="1" smtClean="0"/>
              <a:t>puts</a:t>
            </a:r>
            <a:r>
              <a:rPr lang="pt-BR" dirty="0" smtClean="0"/>
              <a:t> </a:t>
            </a:r>
            <a:r>
              <a:rPr lang="pt-BR" dirty="0"/>
              <a:t>(</a:t>
            </a:r>
            <a:r>
              <a:rPr lang="pt-BR" dirty="0" err="1"/>
              <a:t>str</a:t>
            </a:r>
            <a:r>
              <a:rPr lang="pt-BR" dirty="0"/>
              <a:t>); </a:t>
            </a:r>
            <a:endParaRPr lang="pt-BR" dirty="0" smtClean="0"/>
          </a:p>
          <a:p>
            <a:pPr marL="0" indent="0">
              <a:buNone/>
            </a:pPr>
            <a:r>
              <a:rPr lang="pt-BR" dirty="0"/>
              <a:t>	</a:t>
            </a:r>
            <a:r>
              <a:rPr lang="pt-BR" dirty="0" err="1" smtClean="0"/>
              <a:t>return</a:t>
            </a:r>
            <a:r>
              <a:rPr lang="pt-BR" dirty="0" smtClean="0"/>
              <a:t> </a:t>
            </a:r>
            <a:r>
              <a:rPr lang="pt-BR" dirty="0"/>
              <a:t>0; </a:t>
            </a:r>
            <a:endParaRPr lang="pt-BR" dirty="0" smtClean="0"/>
          </a:p>
          <a:p>
            <a:pPr marL="0" indent="0">
              <a:buNone/>
            </a:pPr>
            <a:r>
              <a:rPr lang="pt-BR" dirty="0" smtClean="0"/>
              <a:t>}</a:t>
            </a:r>
            <a:endParaRPr lang="pt-BR" dirty="0"/>
          </a:p>
          <a:p>
            <a:pPr marL="0" indent="0">
              <a:buNone/>
            </a:pPr>
            <a:r>
              <a:rPr lang="pt-BR" dirty="0" smtClean="0"/>
              <a:t>Saída:</a:t>
            </a:r>
            <a:endParaRPr lang="pt-BR" dirty="0" smtClean="0"/>
          </a:p>
          <a:p>
            <a:pPr marL="0" indent="0">
              <a:buNone/>
            </a:pPr>
            <a:r>
              <a:rPr lang="en-US" dirty="0"/>
              <a:t>This is a sample string</a:t>
            </a:r>
            <a:endParaRPr lang="pt-B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Funções para manipulação de arquivos texto</a:t>
            </a:r>
            <a:endParaRPr lang="pt-BR" dirty="0"/>
          </a:p>
        </p:txBody>
      </p:sp>
      <p:sp>
        <p:nvSpPr>
          <p:cNvPr id="3" name="Espaço Reservado para Conteúdo 2"/>
          <p:cNvSpPr>
            <a:spLocks noGrp="1"/>
          </p:cNvSpPr>
          <p:nvPr>
            <p:ph sz="quarter" idx="1"/>
          </p:nvPr>
        </p:nvSpPr>
        <p:spPr>
          <a:xfrm>
            <a:off x="457200" y="1600200"/>
            <a:ext cx="8147248" cy="4205064"/>
          </a:xfrm>
        </p:spPr>
        <p:txBody>
          <a:bodyPr>
            <a:normAutofit fontScale="70000" lnSpcReduction="20000"/>
          </a:bodyPr>
          <a:lstStyle/>
          <a:p>
            <a:pPr marL="0" indent="0">
              <a:buNone/>
            </a:pPr>
            <a:r>
              <a:rPr lang="pt-BR" dirty="0"/>
              <a:t>/* </a:t>
            </a:r>
            <a:r>
              <a:rPr lang="pt-BR" dirty="0" err="1"/>
              <a:t>strtok</a:t>
            </a:r>
            <a:r>
              <a:rPr lang="pt-BR" dirty="0"/>
              <a:t> </a:t>
            </a:r>
            <a:r>
              <a:rPr lang="pt-BR" dirty="0" err="1"/>
              <a:t>example</a:t>
            </a:r>
            <a:r>
              <a:rPr lang="pt-BR" dirty="0"/>
              <a:t> */ </a:t>
            </a:r>
            <a:endParaRPr lang="pt-BR" dirty="0" smtClean="0"/>
          </a:p>
          <a:p>
            <a:pPr marL="0" indent="0">
              <a:buNone/>
            </a:pPr>
            <a:r>
              <a:rPr lang="pt-BR" dirty="0" smtClean="0"/>
              <a:t>#</a:t>
            </a:r>
            <a:r>
              <a:rPr lang="pt-BR" dirty="0"/>
              <a:t>include &lt;</a:t>
            </a:r>
            <a:r>
              <a:rPr lang="pt-BR" dirty="0" err="1"/>
              <a:t>stdio.h</a:t>
            </a:r>
            <a:r>
              <a:rPr lang="pt-BR" dirty="0"/>
              <a:t>&gt; </a:t>
            </a:r>
            <a:endParaRPr lang="pt-BR" dirty="0" smtClean="0"/>
          </a:p>
          <a:p>
            <a:pPr marL="0" indent="0">
              <a:buNone/>
            </a:pPr>
            <a:r>
              <a:rPr lang="pt-BR" dirty="0" smtClean="0"/>
              <a:t>#</a:t>
            </a:r>
            <a:r>
              <a:rPr lang="pt-BR" dirty="0"/>
              <a:t>include &lt;</a:t>
            </a:r>
            <a:r>
              <a:rPr lang="pt-BR" dirty="0" err="1"/>
              <a:t>string.h</a:t>
            </a:r>
            <a:r>
              <a:rPr lang="pt-BR" dirty="0"/>
              <a:t>&gt; </a:t>
            </a:r>
            <a:endParaRPr lang="pt-BR" dirty="0" smtClean="0"/>
          </a:p>
          <a:p>
            <a:pPr marL="0" indent="0">
              <a:buNone/>
            </a:pPr>
            <a:r>
              <a:rPr lang="pt-BR" dirty="0" err="1" smtClean="0"/>
              <a:t>int</a:t>
            </a:r>
            <a:r>
              <a:rPr lang="pt-BR" dirty="0" smtClean="0"/>
              <a:t> </a:t>
            </a:r>
            <a:r>
              <a:rPr lang="pt-BR" dirty="0" err="1"/>
              <a:t>main</a:t>
            </a:r>
            <a:r>
              <a:rPr lang="pt-BR" dirty="0"/>
              <a:t> () { </a:t>
            </a:r>
            <a:endParaRPr lang="pt-BR" dirty="0" smtClean="0"/>
          </a:p>
          <a:p>
            <a:pPr marL="0" indent="0">
              <a:buNone/>
            </a:pPr>
            <a:r>
              <a:rPr lang="pt-BR" dirty="0"/>
              <a:t>	</a:t>
            </a:r>
            <a:r>
              <a:rPr lang="pt-BR" dirty="0" smtClean="0"/>
              <a:t>char </a:t>
            </a:r>
            <a:r>
              <a:rPr lang="pt-BR" dirty="0" err="1"/>
              <a:t>str</a:t>
            </a:r>
            <a:r>
              <a:rPr lang="pt-BR" dirty="0"/>
              <a:t>[] ="- </a:t>
            </a:r>
            <a:r>
              <a:rPr lang="pt-BR" dirty="0" err="1"/>
              <a:t>This</a:t>
            </a:r>
            <a:r>
              <a:rPr lang="pt-BR" dirty="0"/>
              <a:t>, a </a:t>
            </a:r>
            <a:r>
              <a:rPr lang="pt-BR" dirty="0" err="1"/>
              <a:t>sample</a:t>
            </a:r>
            <a:r>
              <a:rPr lang="pt-BR" dirty="0"/>
              <a:t> </a:t>
            </a:r>
            <a:r>
              <a:rPr lang="pt-BR" dirty="0" err="1"/>
              <a:t>string</a:t>
            </a:r>
            <a:r>
              <a:rPr lang="pt-BR" dirty="0"/>
              <a:t>."; </a:t>
            </a:r>
            <a:endParaRPr lang="pt-BR" dirty="0" smtClean="0"/>
          </a:p>
          <a:p>
            <a:pPr marL="0" indent="0">
              <a:buNone/>
            </a:pPr>
            <a:r>
              <a:rPr lang="pt-BR" dirty="0"/>
              <a:t>	</a:t>
            </a:r>
            <a:r>
              <a:rPr lang="pt-BR" dirty="0" smtClean="0"/>
              <a:t>char </a:t>
            </a:r>
            <a:r>
              <a:rPr lang="pt-BR" dirty="0"/>
              <a:t>* </a:t>
            </a:r>
            <a:r>
              <a:rPr lang="pt-BR" dirty="0" err="1"/>
              <a:t>pch</a:t>
            </a:r>
            <a:r>
              <a:rPr lang="pt-BR" dirty="0"/>
              <a:t>; </a:t>
            </a:r>
            <a:endParaRPr lang="pt-BR" dirty="0" smtClean="0"/>
          </a:p>
          <a:p>
            <a:pPr marL="0" indent="0">
              <a:buNone/>
            </a:pPr>
            <a:r>
              <a:rPr lang="pt-BR" dirty="0"/>
              <a:t>	</a:t>
            </a:r>
            <a:r>
              <a:rPr lang="pt-BR" dirty="0" err="1" smtClean="0"/>
              <a:t>printf</a:t>
            </a:r>
            <a:r>
              <a:rPr lang="pt-BR" dirty="0" smtClean="0"/>
              <a:t> </a:t>
            </a:r>
            <a:r>
              <a:rPr lang="pt-BR" dirty="0"/>
              <a:t>("</a:t>
            </a:r>
            <a:r>
              <a:rPr lang="pt-BR" dirty="0" err="1"/>
              <a:t>Splitting</a:t>
            </a:r>
            <a:r>
              <a:rPr lang="pt-BR" dirty="0"/>
              <a:t> </a:t>
            </a:r>
            <a:r>
              <a:rPr lang="pt-BR" dirty="0" err="1"/>
              <a:t>string</a:t>
            </a:r>
            <a:r>
              <a:rPr lang="pt-BR" dirty="0"/>
              <a:t> \"%s\" </a:t>
            </a:r>
            <a:r>
              <a:rPr lang="pt-BR" dirty="0" err="1"/>
              <a:t>into</a:t>
            </a:r>
            <a:r>
              <a:rPr lang="pt-BR" dirty="0"/>
              <a:t> </a:t>
            </a:r>
            <a:r>
              <a:rPr lang="pt-BR" dirty="0" err="1"/>
              <a:t>tokens</a:t>
            </a:r>
            <a:r>
              <a:rPr lang="pt-BR" dirty="0"/>
              <a:t>:\n",</a:t>
            </a:r>
            <a:r>
              <a:rPr lang="pt-BR" dirty="0" err="1"/>
              <a:t>str</a:t>
            </a:r>
            <a:r>
              <a:rPr lang="pt-BR" dirty="0"/>
              <a:t>); </a:t>
            </a:r>
            <a:endParaRPr lang="pt-BR" dirty="0" smtClean="0"/>
          </a:p>
          <a:p>
            <a:pPr marL="0" indent="0">
              <a:buNone/>
            </a:pPr>
            <a:r>
              <a:rPr lang="pt-BR" dirty="0"/>
              <a:t>	</a:t>
            </a:r>
            <a:r>
              <a:rPr lang="pt-BR" dirty="0" err="1" smtClean="0"/>
              <a:t>pch</a:t>
            </a:r>
            <a:r>
              <a:rPr lang="pt-BR" dirty="0" smtClean="0"/>
              <a:t> </a:t>
            </a:r>
            <a:r>
              <a:rPr lang="pt-BR" dirty="0"/>
              <a:t>= </a:t>
            </a:r>
            <a:r>
              <a:rPr lang="pt-BR" dirty="0" err="1"/>
              <a:t>strtok</a:t>
            </a:r>
            <a:r>
              <a:rPr lang="pt-BR" dirty="0"/>
              <a:t> (</a:t>
            </a:r>
            <a:r>
              <a:rPr lang="pt-BR" dirty="0" err="1"/>
              <a:t>str</a:t>
            </a:r>
            <a:r>
              <a:rPr lang="pt-BR" dirty="0"/>
              <a:t>," ,.-"); </a:t>
            </a:r>
            <a:endParaRPr lang="pt-BR" dirty="0" smtClean="0"/>
          </a:p>
          <a:p>
            <a:pPr marL="0" indent="0">
              <a:buNone/>
            </a:pPr>
            <a:r>
              <a:rPr lang="pt-BR" dirty="0"/>
              <a:t>	</a:t>
            </a:r>
            <a:r>
              <a:rPr lang="pt-BR" dirty="0" err="1" smtClean="0"/>
              <a:t>while</a:t>
            </a:r>
            <a:r>
              <a:rPr lang="pt-BR" dirty="0" smtClean="0"/>
              <a:t> </a:t>
            </a:r>
            <a:r>
              <a:rPr lang="pt-BR" dirty="0"/>
              <a:t>(</a:t>
            </a:r>
            <a:r>
              <a:rPr lang="pt-BR" dirty="0" err="1"/>
              <a:t>pch</a:t>
            </a:r>
            <a:r>
              <a:rPr lang="pt-BR" dirty="0"/>
              <a:t> != NULL) { </a:t>
            </a:r>
            <a:endParaRPr lang="pt-BR" dirty="0" smtClean="0"/>
          </a:p>
          <a:p>
            <a:pPr marL="0" indent="0">
              <a:buNone/>
            </a:pPr>
            <a:r>
              <a:rPr lang="pt-BR" dirty="0"/>
              <a:t>	</a:t>
            </a:r>
            <a:r>
              <a:rPr lang="pt-BR" dirty="0" smtClean="0"/>
              <a:t>	</a:t>
            </a:r>
            <a:r>
              <a:rPr lang="pt-BR" dirty="0" err="1" smtClean="0"/>
              <a:t>printf</a:t>
            </a:r>
            <a:r>
              <a:rPr lang="pt-BR" dirty="0" smtClean="0"/>
              <a:t> </a:t>
            </a:r>
            <a:r>
              <a:rPr lang="pt-BR" dirty="0"/>
              <a:t>("%s\n",</a:t>
            </a:r>
            <a:r>
              <a:rPr lang="pt-BR" dirty="0" err="1"/>
              <a:t>pch</a:t>
            </a:r>
            <a:r>
              <a:rPr lang="pt-BR" dirty="0"/>
              <a:t>); </a:t>
            </a:r>
            <a:endParaRPr lang="pt-BR" dirty="0" smtClean="0"/>
          </a:p>
          <a:p>
            <a:pPr marL="0" indent="0">
              <a:buNone/>
            </a:pPr>
            <a:r>
              <a:rPr lang="pt-BR" dirty="0"/>
              <a:t>	</a:t>
            </a:r>
            <a:r>
              <a:rPr lang="pt-BR" dirty="0" smtClean="0"/>
              <a:t>	</a:t>
            </a:r>
            <a:r>
              <a:rPr lang="pt-BR" dirty="0" err="1" smtClean="0"/>
              <a:t>pch</a:t>
            </a:r>
            <a:r>
              <a:rPr lang="pt-BR" dirty="0" smtClean="0"/>
              <a:t> </a:t>
            </a:r>
            <a:r>
              <a:rPr lang="pt-BR" dirty="0"/>
              <a:t>= </a:t>
            </a:r>
            <a:r>
              <a:rPr lang="pt-BR" dirty="0" err="1"/>
              <a:t>strtok</a:t>
            </a:r>
            <a:r>
              <a:rPr lang="pt-BR" dirty="0"/>
              <a:t> (NULL, " ,.-"); </a:t>
            </a:r>
            <a:endParaRPr lang="pt-BR" dirty="0" smtClean="0"/>
          </a:p>
          <a:p>
            <a:pPr marL="0" indent="0">
              <a:buNone/>
            </a:pPr>
            <a:r>
              <a:rPr lang="pt-BR" dirty="0"/>
              <a:t>	</a:t>
            </a:r>
            <a:r>
              <a:rPr lang="pt-BR" dirty="0" smtClean="0"/>
              <a:t>} </a:t>
            </a:r>
            <a:endParaRPr lang="pt-BR" dirty="0" smtClean="0"/>
          </a:p>
          <a:p>
            <a:pPr marL="0" indent="0">
              <a:buNone/>
            </a:pPr>
            <a:r>
              <a:rPr lang="pt-BR" dirty="0"/>
              <a:t>	</a:t>
            </a:r>
            <a:r>
              <a:rPr lang="pt-BR" dirty="0" err="1" smtClean="0"/>
              <a:t>return</a:t>
            </a:r>
            <a:r>
              <a:rPr lang="pt-BR" dirty="0" smtClean="0"/>
              <a:t> </a:t>
            </a:r>
            <a:r>
              <a:rPr lang="pt-BR" dirty="0"/>
              <a:t>0; </a:t>
            </a:r>
            <a:endParaRPr lang="pt-BR" dirty="0" smtClean="0"/>
          </a:p>
          <a:p>
            <a:pPr marL="0" indent="0">
              <a:buNone/>
            </a:pPr>
            <a:r>
              <a:rPr lang="pt-BR" dirty="0" smtClean="0"/>
              <a:t>}</a:t>
            </a:r>
            <a:endParaRPr lang="pt-BR" dirty="0" smtClean="0"/>
          </a:p>
          <a:p>
            <a:pPr marL="0" indent="0">
              <a:buNone/>
            </a:pPr>
            <a:endParaRPr lang="pt-BR" dirty="0"/>
          </a:p>
        </p:txBody>
      </p:sp>
      <p:sp>
        <p:nvSpPr>
          <p:cNvPr id="4" name="CaixaDeTexto 3"/>
          <p:cNvSpPr txBox="1"/>
          <p:nvPr/>
        </p:nvSpPr>
        <p:spPr>
          <a:xfrm>
            <a:off x="3274338" y="4771777"/>
            <a:ext cx="5472608" cy="2025015"/>
          </a:xfrm>
          <a:prstGeom prst="rect">
            <a:avLst/>
          </a:prstGeom>
          <a:noFill/>
          <a:ln>
            <a:solidFill>
              <a:schemeClr val="tx1"/>
            </a:solidFill>
          </a:ln>
        </p:spPr>
        <p:txBody>
          <a:bodyPr wrap="square" rtlCol="0">
            <a:spAutoFit/>
          </a:bodyPr>
          <a:lstStyle/>
          <a:p>
            <a:r>
              <a:rPr lang="pt-BR" dirty="0"/>
              <a:t>Saída:</a:t>
            </a:r>
            <a:endParaRPr lang="pt-BR" dirty="0"/>
          </a:p>
          <a:p>
            <a:r>
              <a:rPr lang="en-US" dirty="0"/>
              <a:t>Splitting string "- This, a sample string." into tokens: </a:t>
            </a:r>
            <a:endParaRPr lang="en-US" dirty="0"/>
          </a:p>
          <a:p>
            <a:r>
              <a:rPr lang="en-US" dirty="0"/>
              <a:t>This </a:t>
            </a:r>
            <a:endParaRPr lang="en-US" dirty="0"/>
          </a:p>
          <a:p>
            <a:r>
              <a:rPr lang="en-US" dirty="0"/>
              <a:t>a </a:t>
            </a:r>
            <a:endParaRPr lang="en-US" dirty="0"/>
          </a:p>
          <a:p>
            <a:r>
              <a:rPr lang="en-US" dirty="0"/>
              <a:t>sample </a:t>
            </a:r>
            <a:endParaRPr lang="en-US" dirty="0"/>
          </a:p>
          <a:p>
            <a:r>
              <a:rPr lang="en-US" dirty="0" smtClean="0"/>
              <a:t>string</a:t>
            </a:r>
            <a:endParaRPr lang="pt-B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x-none" altLang="pt-BR" dirty="0" smtClean="0">
                <a:latin typeface="Century Schoolbook L" charset="0"/>
              </a:rPr>
              <a:t>Arquivos</a:t>
            </a:r>
            <a:endParaRPr lang="x-none" altLang="pt-BR" dirty="0" smtClean="0">
              <a:latin typeface="Century Schoolbook L" charset="0"/>
            </a:endParaRPr>
          </a:p>
        </p:txBody>
      </p:sp>
      <p:sp>
        <p:nvSpPr>
          <p:cNvPr id="3" name="Espaço Reservado para Conteúdo 2"/>
          <p:cNvSpPr>
            <a:spLocks noGrp="1"/>
          </p:cNvSpPr>
          <p:nvPr>
            <p:ph sz="quarter" idx="1"/>
          </p:nvPr>
        </p:nvSpPr>
        <p:spPr/>
        <p:txBody>
          <a:bodyPr>
            <a:normAutofit/>
          </a:bodyPr>
          <a:lstStyle/>
          <a:p>
            <a:pPr algn="just"/>
            <a:r>
              <a:rPr lang="x-none" altLang="pt-BR" dirty="0" smtClean="0">
                <a:latin typeface="Century Schoolbook L" charset="0"/>
              </a:rPr>
              <a:t>Sistemas computacionais são empregados para o processamento de dados, de quaisquer tipos e quantidades existentes, dentro dos limites definidos de armazenamento e representação da informação.</a:t>
            </a:r>
            <a:endParaRPr lang="x-none" altLang="pt-BR" dirty="0" smtClean="0">
              <a:latin typeface="Century Schoolbook L" charset="0"/>
            </a:endParaRPr>
          </a:p>
          <a:p>
            <a:pPr algn="just"/>
            <a:endParaRPr lang="x-none" altLang="pt-BR" dirty="0" smtClean="0">
              <a:latin typeface="Century Schoolbook L" charset="0"/>
            </a:endParaRPr>
          </a:p>
          <a:p>
            <a:pPr algn="just"/>
            <a:r>
              <a:rPr lang="x-none" altLang="pt-BR" dirty="0" smtClean="0">
                <a:latin typeface="Century Schoolbook L" charset="0"/>
              </a:rPr>
              <a:t>As informações, além de armazenadas, devem ser organizadas e classificadas segundo algum critério; para que haja corretude e eficiência nas operações, são estabelecidos alguns conceitos para a representação dos dados em sistemas computacionais.</a:t>
            </a:r>
            <a:endParaRPr lang="x-none" altLang="pt-BR" dirty="0">
              <a:latin typeface="Century Schoolbook 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x-none" altLang="pt-BR" dirty="0" smtClean="0">
                <a:latin typeface="Century Schoolbook L" charset="0"/>
              </a:rPr>
              <a:t>Arquivos</a:t>
            </a:r>
            <a:endParaRPr lang="x-none" altLang="pt-BR" dirty="0" smtClean="0">
              <a:latin typeface="Century Schoolbook L" charset="0"/>
            </a:endParaRPr>
          </a:p>
        </p:txBody>
      </p:sp>
      <p:sp>
        <p:nvSpPr>
          <p:cNvPr id="3" name="Espaço Reservado para Conteúdo 2"/>
          <p:cNvSpPr>
            <a:spLocks noGrp="1"/>
          </p:cNvSpPr>
          <p:nvPr>
            <p:ph sz="quarter" idx="1"/>
          </p:nvPr>
        </p:nvSpPr>
        <p:spPr/>
        <p:txBody>
          <a:bodyPr>
            <a:normAutofit lnSpcReduction="20000"/>
          </a:bodyPr>
          <a:lstStyle/>
          <a:p>
            <a:pPr algn="just"/>
            <a:r>
              <a:rPr lang="x-none" altLang="pt-BR" dirty="0" smtClean="0">
                <a:latin typeface="Century Schoolbook L" charset="0"/>
              </a:rPr>
              <a:t>O conceito de </a:t>
            </a:r>
            <a:r>
              <a:rPr lang="x-none" altLang="pt-BR" b="1" dirty="0" smtClean="0">
                <a:latin typeface="Century Schoolbook L" charset="0"/>
              </a:rPr>
              <a:t>arquivos</a:t>
            </a:r>
            <a:r>
              <a:rPr lang="x-none" altLang="pt-BR" dirty="0" smtClean="0">
                <a:latin typeface="Century Schoolbook L" charset="0"/>
              </a:rPr>
              <a:t> surgiu da necessidade de existirem organizações finitas e bem delimitadas que representam conjuntos de informações que mantém algum tipo de relação entre si.</a:t>
            </a:r>
            <a:endParaRPr lang="x-none" altLang="pt-BR" dirty="0" smtClean="0">
              <a:latin typeface="Century Schoolbook L" charset="0"/>
            </a:endParaRPr>
          </a:p>
          <a:p>
            <a:pPr algn="just"/>
            <a:endParaRPr lang="x-none" altLang="pt-BR" dirty="0" smtClean="0">
              <a:latin typeface="Century Schoolbook L" charset="0"/>
            </a:endParaRPr>
          </a:p>
          <a:p>
            <a:pPr algn="just"/>
            <a:r>
              <a:rPr lang="x-none" altLang="pt-BR" dirty="0" smtClean="0">
                <a:latin typeface="Century Schoolbook L" charset="0"/>
              </a:rPr>
              <a:t>Os tipos básicos definidos para arquivos são:</a:t>
            </a:r>
            <a:endParaRPr lang="x-none" altLang="pt-BR" dirty="0" smtClean="0">
              <a:latin typeface="Century Schoolbook L" charset="0"/>
            </a:endParaRPr>
          </a:p>
          <a:p>
            <a:pPr marL="708660" lvl="1" indent="-342900" algn="just">
              <a:buFont typeface="Arial" charset="0"/>
              <a:buChar char="•"/>
            </a:pPr>
            <a:r>
              <a:rPr lang="x-none" altLang="pt-BR" u="sng" dirty="0" smtClean="0">
                <a:latin typeface="Century Schoolbook L" charset="0"/>
              </a:rPr>
              <a:t>regulares</a:t>
            </a:r>
            <a:r>
              <a:rPr lang="x-none" altLang="pt-BR" dirty="0" smtClean="0">
                <a:latin typeface="Century Schoolbook L" charset="0"/>
              </a:rPr>
              <a:t>: são o tipo mais comum, usados para armazenar dados (binários, texto e executáveis)</a:t>
            </a:r>
            <a:endParaRPr lang="x-none" altLang="pt-BR" dirty="0" smtClean="0">
              <a:latin typeface="Century Schoolbook L" charset="0"/>
            </a:endParaRPr>
          </a:p>
          <a:p>
            <a:pPr marL="365760" lvl="1" indent="0" algn="just">
              <a:buFont typeface="Arial" charset="0"/>
              <a:buNone/>
            </a:pPr>
            <a:endParaRPr lang="x-none" altLang="pt-BR" sz="800" dirty="0" smtClean="0">
              <a:latin typeface="Century Schoolbook L" charset="0"/>
            </a:endParaRPr>
          </a:p>
          <a:p>
            <a:pPr marL="1165860" lvl="2" indent="-342900" algn="just">
              <a:buFont typeface="Arial" charset="0"/>
              <a:buChar char="•"/>
            </a:pPr>
            <a:r>
              <a:rPr lang="x-none" altLang="pt-BR" sz="2000" dirty="0" smtClean="0">
                <a:latin typeface="Century Schoolbook L" charset="0"/>
              </a:rPr>
              <a:t>arquivos no formato texto contém dados armazenados no formato ASCII, e podem ser lidos pelo usuário</a:t>
            </a:r>
            <a:endParaRPr lang="x-none" altLang="pt-BR" sz="2000" dirty="0" smtClean="0">
              <a:latin typeface="Century Schoolbook L" charset="0"/>
            </a:endParaRPr>
          </a:p>
          <a:p>
            <a:pPr marL="1165860" lvl="2" indent="-342900" algn="just">
              <a:buFont typeface="Arial" charset="0"/>
              <a:buChar char="•"/>
            </a:pPr>
            <a:r>
              <a:rPr lang="x-none" altLang="pt-BR" sz="2000" dirty="0" smtClean="0">
                <a:latin typeface="Century Schoolbook L" charset="0"/>
              </a:rPr>
              <a:t>arquivos binários contém informações (geralmente instruções do S.O. e programas) que podem ser lidas pelo sistema. Geralmente são criados a partir de um arquivo texto ASCII compilado em código binário</a:t>
            </a:r>
            <a:endParaRPr lang="x-none" altLang="pt-BR" sz="2000" dirty="0" smtClean="0">
              <a:latin typeface="Century Schoolbook L" charset="0"/>
            </a:endParaRPr>
          </a:p>
          <a:p>
            <a:pPr algn="just"/>
            <a:endParaRPr lang="x-none" altLang="pt-BR" dirty="0">
              <a:latin typeface="Century Schoolbook 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x-none" altLang="pt-BR" dirty="0" smtClean="0">
                <a:latin typeface="Century Schoolbook L" charset="0"/>
              </a:rPr>
              <a:t>Arquivos</a:t>
            </a:r>
            <a:endParaRPr lang="x-none" altLang="pt-BR" dirty="0" smtClean="0">
              <a:latin typeface="Century Schoolbook L" charset="0"/>
            </a:endParaRPr>
          </a:p>
        </p:txBody>
      </p:sp>
      <p:sp>
        <p:nvSpPr>
          <p:cNvPr id="3" name="Espaço Reservado para Conteúdo 2"/>
          <p:cNvSpPr>
            <a:spLocks noGrp="1"/>
          </p:cNvSpPr>
          <p:nvPr>
            <p:ph sz="quarter" idx="1"/>
          </p:nvPr>
        </p:nvSpPr>
        <p:spPr/>
        <p:txBody>
          <a:bodyPr>
            <a:normAutofit lnSpcReduction="20000"/>
          </a:bodyPr>
          <a:lstStyle/>
          <a:p>
            <a:pPr algn="just"/>
            <a:r>
              <a:rPr lang="x-none" altLang="pt-BR" dirty="0" smtClean="0">
                <a:latin typeface="Century Schoolbook L" charset="0"/>
              </a:rPr>
              <a:t>Os tipos básicos definidos para arquivos são:</a:t>
            </a:r>
            <a:endParaRPr lang="x-none" altLang="pt-BR" dirty="0" smtClean="0">
              <a:latin typeface="Century Schoolbook L" charset="0"/>
            </a:endParaRPr>
          </a:p>
          <a:p>
            <a:pPr marL="708660" lvl="1" indent="-342900" algn="just">
              <a:buFont typeface="Arial" charset="0"/>
              <a:buChar char="•"/>
            </a:pPr>
            <a:endParaRPr lang="x-none" altLang="pt-BR" sz="800" dirty="0" smtClean="0">
              <a:latin typeface="Century Schoolbook L" charset="0"/>
            </a:endParaRPr>
          </a:p>
          <a:p>
            <a:pPr marL="708660" lvl="1" indent="-342900" algn="just">
              <a:buFont typeface="Arial" charset="0"/>
              <a:buChar char="•"/>
            </a:pPr>
            <a:r>
              <a:rPr lang="x-none" altLang="pt-BR" u="sng" dirty="0" smtClean="0">
                <a:effectLst/>
                <a:latin typeface="Century Schoolbook L" charset="0"/>
              </a:rPr>
              <a:t>diretórios</a:t>
            </a:r>
            <a:r>
              <a:rPr lang="x-none" altLang="pt-BR" dirty="0" smtClean="0">
                <a:latin typeface="Century Schoolbook L" charset="0"/>
              </a:rPr>
              <a:t>: contém informações que o sistema operacional utiliza para acessar outros arquivos, mas o diretório em si não armazena dados, apenas a representação de um arquivo ou um subdiretório, armazenando o nome do arquivo e o número de referência da posição no sistemas de arquivos do S.O.</a:t>
            </a:r>
            <a:endParaRPr lang="x-none" altLang="pt-BR" dirty="0" smtClean="0">
              <a:latin typeface="Century Schoolbook L" charset="0"/>
            </a:endParaRPr>
          </a:p>
          <a:p>
            <a:pPr algn="just"/>
            <a:endParaRPr lang="x-none" altLang="pt-BR" dirty="0">
              <a:latin typeface="Century Schoolbook 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x-none" altLang="pt-BR" dirty="0" smtClean="0">
                <a:latin typeface="Century Schoolbook L" charset="0"/>
              </a:rPr>
              <a:t>Arquivos</a:t>
            </a:r>
            <a:endParaRPr lang="x-none" altLang="pt-BR" dirty="0" smtClean="0">
              <a:latin typeface="Century Schoolbook L" charset="0"/>
            </a:endParaRPr>
          </a:p>
        </p:txBody>
      </p:sp>
      <p:sp>
        <p:nvSpPr>
          <p:cNvPr id="3" name="Espaço Reservado para Conteúdo 2"/>
          <p:cNvSpPr>
            <a:spLocks noGrp="1"/>
          </p:cNvSpPr>
          <p:nvPr>
            <p:ph sz="quarter" idx="1"/>
          </p:nvPr>
        </p:nvSpPr>
        <p:spPr/>
        <p:txBody>
          <a:bodyPr>
            <a:normAutofit lnSpcReduction="20000"/>
          </a:bodyPr>
          <a:lstStyle/>
          <a:p>
            <a:pPr algn="just"/>
            <a:r>
              <a:rPr lang="x-none" altLang="pt-BR" dirty="0" smtClean="0">
                <a:latin typeface="Century Schoolbook L" charset="0"/>
              </a:rPr>
              <a:t>Os tipos básicos (continuação):</a:t>
            </a:r>
            <a:endParaRPr lang="x-none" altLang="pt-BR" dirty="0" smtClean="0">
              <a:latin typeface="Century Schoolbook L" charset="0"/>
            </a:endParaRPr>
          </a:p>
          <a:p>
            <a:pPr marL="708660" lvl="1" indent="-342900" algn="just">
              <a:buFont typeface="Arial" charset="0"/>
              <a:buChar char="•"/>
            </a:pPr>
            <a:r>
              <a:rPr lang="x-none" altLang="pt-BR" u="sng" dirty="0" smtClean="0">
                <a:latin typeface="Century Schoolbook L" charset="0"/>
              </a:rPr>
              <a:t>especiais</a:t>
            </a:r>
            <a:r>
              <a:rPr lang="x-none" altLang="pt-BR" dirty="0" smtClean="0">
                <a:latin typeface="Century Schoolbook L" charset="0"/>
              </a:rPr>
              <a:t>: definem dispositivos do sistema ou arquivos temporários criados pelo sistema. Podem ser do tipo FIFO (também chamados </a:t>
            </a:r>
            <a:r>
              <a:rPr lang="x-none" altLang="pt-BR" i="1" dirty="0" smtClean="0">
                <a:latin typeface="Century Schoolbook L" charset="0"/>
              </a:rPr>
              <a:t>pipes</a:t>
            </a:r>
            <a:r>
              <a:rPr lang="x-none" altLang="pt-BR" dirty="0" smtClean="0">
                <a:latin typeface="Century Schoolbook L" charset="0"/>
              </a:rPr>
              <a:t>), bloco e caracter. </a:t>
            </a:r>
            <a:endParaRPr lang="x-none" altLang="pt-BR" dirty="0" smtClean="0">
              <a:latin typeface="Century Schoolbook L" charset="0"/>
            </a:endParaRPr>
          </a:p>
          <a:p>
            <a:pPr marL="1165860" lvl="2" indent="-342900" algn="just">
              <a:buFont typeface="Arial" charset="0"/>
              <a:buChar char="•"/>
            </a:pPr>
            <a:r>
              <a:rPr lang="x-none" altLang="pt-BR" sz="2000" dirty="0" smtClean="0">
                <a:latin typeface="Century Schoolbook L" charset="0"/>
              </a:rPr>
              <a:t>Pipes são utilizados para estabelecer temporariamente comunicação entre processos, deixando de existir com o término do primeiro processo. Os de bloco e caracter definem dispositivos, de acordo com o modo de transmissão de dados</a:t>
            </a:r>
            <a:endParaRPr lang="x-none" altLang="pt-BR" sz="2000" dirty="0" smtClean="0">
              <a:latin typeface="Century Schoolbook L" charset="0"/>
            </a:endParaRPr>
          </a:p>
          <a:p>
            <a:pPr marL="708660" lvl="1" indent="-342900" algn="just">
              <a:buFont typeface="Arial" charset="0"/>
              <a:buChar char="•"/>
            </a:pPr>
            <a:endParaRPr lang="x-none" altLang="pt-BR" dirty="0" smtClean="0">
              <a:latin typeface="Century Schoolbook L" charset="0"/>
            </a:endParaRPr>
          </a:p>
          <a:p>
            <a:pPr algn="just"/>
            <a:r>
              <a:rPr lang="x-none" altLang="pt-BR" dirty="0">
                <a:latin typeface="Century Schoolbook L" charset="0"/>
              </a:rPr>
              <a:t>Cada arquivo do sistema possui um conjunto de permissões (modos de acesso) para determinar quais usuários podem ler, modificar ou executar o arquivos (ex.: o comando </a:t>
            </a:r>
            <a:r>
              <a:rPr lang="x-none" altLang="pt-BR" i="1" dirty="0">
                <a:latin typeface="Century Schoolbook L" charset="0"/>
              </a:rPr>
              <a:t>chmod</a:t>
            </a:r>
            <a:r>
              <a:rPr lang="x-none" altLang="pt-BR" dirty="0">
                <a:latin typeface="Century Schoolbook L" charset="0"/>
              </a:rPr>
              <a:t>, de sistemas Unix)</a:t>
            </a:r>
            <a:endParaRPr lang="x-none" altLang="pt-BR" dirty="0">
              <a:latin typeface="Century Schoolbook L"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Balcão Envidraçado">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Balcão Envidraçado">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0</TotalTime>
  <Words>22424</Words>
  <Application>Kingsoft Office WPP</Application>
  <PresentationFormat>Apresentação na tela (4:3)</PresentationFormat>
  <Paragraphs>652</Paragraphs>
  <Slides>57</Slides>
  <Notes>0</Notes>
  <HiddenSlides>0</HiddenSlides>
  <MMClips>0</MMClips>
  <ScaleCrop>false</ScaleCrop>
  <HeadingPairs>
    <vt:vector size="4" baseType="variant">
      <vt:variant>
        <vt:lpstr>主题</vt:lpstr>
      </vt:variant>
      <vt:variant>
        <vt:i4>1</vt:i4>
      </vt:variant>
      <vt:variant>
        <vt:lpstr>幻灯片标题</vt:lpstr>
      </vt:variant>
      <vt:variant>
        <vt:i4>57</vt:i4>
      </vt:variant>
    </vt:vector>
  </HeadingPairs>
  <TitlesOfParts>
    <vt:vector size="58" baseType="lpstr">
      <vt:lpstr>Balcão Envidraçado</vt:lpstr>
      <vt:lpstr>Programação com Arquivos	Prof. Marcos Quinet  (baseado no material original do prof. André Renato)</vt:lpstr>
      <vt:lpstr>Objetivos da disciplina</vt:lpstr>
      <vt:lpstr>Avaliações</vt:lpstr>
      <vt:lpstr>Avaliações</vt:lpstr>
      <vt:lpstr>Introdução</vt:lpstr>
      <vt:lpstr>Arquivos</vt:lpstr>
      <vt:lpstr>Arquivos</vt:lpstr>
      <vt:lpstr>Arquivos</vt:lpstr>
      <vt:lpstr>Arquivos</vt:lpstr>
      <vt:lpstr>entidades</vt:lpstr>
      <vt:lpstr>campos</vt:lpstr>
      <vt:lpstr>registros</vt:lpstr>
      <vt:lpstr>Exemplo de registros</vt:lpstr>
      <vt:lpstr>tabela</vt:lpstr>
      <vt:lpstr>Exemplo de arquivo</vt:lpstr>
      <vt:lpstr>Campo chave</vt:lpstr>
      <vt:lpstr>Arquivos texto</vt:lpstr>
      <vt:lpstr>Visão Geral</vt:lpstr>
      <vt:lpstr>Formas de representação de caracteres</vt:lpstr>
      <vt:lpstr>ASCII</vt:lpstr>
      <vt:lpstr>Formas de representação de caracteres</vt:lpstr>
      <vt:lpstr>Formas de representação de caracteres</vt:lpstr>
      <vt:lpstr>Formas de representação de caracteres</vt:lpstr>
      <vt:lpstr>Formas de representação de caracteres</vt:lpstr>
      <vt:lpstr>Formas de representação de caracteres</vt:lpstr>
      <vt:lpstr>Formas de representação de caracteres</vt:lpstr>
      <vt:lpstr>Formas de representação de caracteres</vt:lpstr>
      <vt:lpstr>Como os caracteres são lidos?</vt:lpstr>
      <vt:lpstr>Como os caracteres são lidos?</vt:lpstr>
      <vt:lpstr>Processamento de arquivos texto</vt:lpstr>
      <vt:lpstr>Processamento de arquivos texto</vt:lpstr>
      <vt:lpstr>Processamento de arquivos texto</vt:lpstr>
      <vt:lpstr>Exemplo XML</vt:lpstr>
      <vt:lpstr>Exemplo HTML</vt:lpstr>
      <vt:lpstr>Processamento de arquivos texto</vt:lpstr>
      <vt:lpstr>Processamento de arquivos texto</vt:lpstr>
      <vt:lpstr>Processamento de arquivos texto</vt:lpstr>
      <vt:lpstr>Processamento de arquivos texto</vt:lpstr>
      <vt:lpstr>Leitura e escrita com streams</vt:lpstr>
      <vt:lpstr>Streams de dados</vt:lpstr>
      <vt:lpstr>Processamento de arquivos texto</vt:lpstr>
      <vt:lpstr>Funções para manipulação de arquivos</vt:lpstr>
      <vt:lpstr>Funções para manipulação de arquivos</vt:lpstr>
      <vt:lpstr>Manipulando estruturas</vt:lpstr>
      <vt:lpstr>Manipulando estruturas</vt:lpstr>
      <vt:lpstr>Manipulando estruturas</vt:lpstr>
      <vt:lpstr>Posicionamento em um registro</vt:lpstr>
      <vt:lpstr>Posicionamento em um registro</vt:lpstr>
      <vt:lpstr>Posicionamento em um registro</vt:lpstr>
      <vt:lpstr>Modos de abertura de arquivos</vt:lpstr>
      <vt:lpstr>Modos de abertura de arquivos</vt:lpstr>
      <vt:lpstr>Modos de abertura de arquivos</vt:lpstr>
      <vt:lpstr>Funções para manipulação de arquivos texto</vt:lpstr>
      <vt:lpstr>Funções para manipulação de arquivos texto</vt:lpstr>
      <vt:lpstr>Funções para manipulação de arquivos texto</vt:lpstr>
      <vt:lpstr>Funções para manipulação de arquivos texto</vt:lpstr>
      <vt:lpstr>Funções para manipulação de arquivos texto</vt:lpstr>
    </vt:vector>
  </TitlesOfParts>
  <Company>Particular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Programação com Arquivos Prof. André Renato</dc:title>
  <dc:creator>AR Silva</dc:creator>
  <cp:lastModifiedBy>marcos</cp:lastModifiedBy>
  <cp:revision>106</cp:revision>
  <dcterms:created xsi:type="dcterms:W3CDTF">2018-03-15T13:25:59Z</dcterms:created>
  <dcterms:modified xsi:type="dcterms:W3CDTF">2018-03-15T13:25:59Z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1046-10.1.0.5707</vt:lpwstr>
  </property>
</Properties>
</file>