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90" r:id="rId36"/>
    <p:sldId id="289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300" r:id="rId46"/>
    <p:sldId id="299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9345"/>
    <a:srgbClr val="F293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ä¸­åº¦æ ·å¼ 2 - å¼ºè°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ä¸­åº¦æ ·å¼ 4 - å¼ºè°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40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9" Type="http://schemas.openxmlformats.org/officeDocument/2006/relationships/tableStyles" Target="tableStyles.xml"/><Relationship Id="rId58" Type="http://schemas.openxmlformats.org/officeDocument/2006/relationships/viewProps" Target="viewProps.xml"/><Relationship Id="rId57" Type="http://schemas.openxmlformats.org/officeDocument/2006/relationships/presProps" Target="presProps.xml"/><Relationship Id="rId56" Type="http://schemas.openxmlformats.org/officeDocument/2006/relationships/slide" Target="slides/slide54.xml"/><Relationship Id="rId55" Type="http://schemas.openxmlformats.org/officeDocument/2006/relationships/slide" Target="slides/slide53.xml"/><Relationship Id="rId54" Type="http://schemas.openxmlformats.org/officeDocument/2006/relationships/slide" Target="slides/slide52.xml"/><Relationship Id="rId53" Type="http://schemas.openxmlformats.org/officeDocument/2006/relationships/slide" Target="slides/slide51.xml"/><Relationship Id="rId52" Type="http://schemas.openxmlformats.org/officeDocument/2006/relationships/slide" Target="slides/slide50.xml"/><Relationship Id="rId51" Type="http://schemas.openxmlformats.org/officeDocument/2006/relationships/slide" Target="slides/slide49.xml"/><Relationship Id="rId50" Type="http://schemas.openxmlformats.org/officeDocument/2006/relationships/slide" Target="slides/slide48.xml"/><Relationship Id="rId5" Type="http://schemas.openxmlformats.org/officeDocument/2006/relationships/slide" Target="slides/slide3.xml"/><Relationship Id="rId49" Type="http://schemas.openxmlformats.org/officeDocument/2006/relationships/slide" Target="slides/slide47.xml"/><Relationship Id="rId48" Type="http://schemas.openxmlformats.org/officeDocument/2006/relationships/slide" Target="slides/slide46.xml"/><Relationship Id="rId47" Type="http://schemas.openxmlformats.org/officeDocument/2006/relationships/slide" Target="slides/slide45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 hasCustomPrompt="1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 hasCustomPrompt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 hasCustomPrompt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 hasCustomPrompt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 hasCustomPrompt="1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 hasCustomPrompt="1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 hasCustomPrompt="1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 hasCustomPrompt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 hasCustomPrompt="1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 hasCustomPrompt="1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 hasCustomPrompt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  <a:endParaRPr kumimoji="0" lang="pt-BR" smtClean="0"/>
          </a:p>
          <a:p>
            <a:pPr lvl="1" eaLnBrk="1" latinLnBrk="0" hangingPunct="1"/>
            <a:r>
              <a:rPr kumimoji="0" lang="pt-BR" smtClean="0"/>
              <a:t>Segundo nível</a:t>
            </a:r>
            <a:endParaRPr kumimoji="0" lang="pt-BR" smtClean="0"/>
          </a:p>
          <a:p>
            <a:pPr lvl="2" eaLnBrk="1" latinLnBrk="0" hangingPunct="1"/>
            <a:r>
              <a:rPr kumimoji="0" lang="pt-BR" smtClean="0"/>
              <a:t>Terceiro nível</a:t>
            </a:r>
            <a:endParaRPr kumimoji="0" lang="pt-BR" smtClean="0"/>
          </a:p>
          <a:p>
            <a:pPr lvl="3" eaLnBrk="1" latinLnBrk="0" hangingPunct="1"/>
            <a:r>
              <a:rPr kumimoji="0" lang="pt-BR" smtClean="0"/>
              <a:t>Quarto nível</a:t>
            </a:r>
            <a:endParaRPr kumimoji="0" lang="pt-BR" smtClean="0"/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 charset="2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 charset="2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charset="2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charset="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86000" y="1976120"/>
            <a:ext cx="6172200" cy="1894362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ym typeface="+mn-ea"/>
              </a:rPr>
              <a:t>Programação com Arquivos</a:t>
            </a:r>
            <a:br>
              <a:rPr lang="pt-BR" dirty="0" smtClean="0">
                <a:sym typeface="+mn-ea"/>
              </a:rPr>
            </a:br>
            <a:r>
              <a:rPr lang="pt-BR" sz="2400" dirty="0" smtClean="0">
                <a:sym typeface="+mn-ea"/>
              </a:rPr>
              <a:t>Prof. Marcos </a:t>
            </a:r>
            <a:r>
              <a:rPr lang="pt-BR" sz="2400" dirty="0" err="1" smtClean="0">
                <a:sym typeface="+mn-ea"/>
              </a:rPr>
              <a:t>Quinet</a:t>
            </a:r>
            <a:br>
              <a:rPr lang="pt-BR" dirty="0" smtClean="0">
                <a:sym typeface="+mn-ea"/>
              </a:rPr>
            </a:br>
            <a:br>
              <a:rPr lang="pt-BR" sz="2400" dirty="0" smtClean="0">
                <a:sym typeface="+mn-ea"/>
              </a:rPr>
            </a:br>
            <a:r>
              <a:rPr lang="pt-BR" sz="2400" dirty="0" smtClean="0">
                <a:sym typeface="+mn-ea"/>
              </a:rPr>
              <a:t>(baseado no material original do prof. André Renato)</a:t>
            </a:r>
            <a:endParaRPr lang="pt-BR" sz="2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67585" y="5012847"/>
            <a:ext cx="6172200" cy="1371600"/>
          </a:xfrm>
        </p:spPr>
        <p:txBody>
          <a:bodyPr/>
          <a:lstStyle/>
          <a:p>
            <a:r>
              <a:rPr lang="pt-BR" sz="2400" dirty="0" smtClean="0"/>
              <a:t>Estruturação de arquivos binários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Balance </a:t>
            </a:r>
            <a:r>
              <a:rPr lang="pt-BR" dirty="0" err="1" smtClean="0"/>
              <a:t>Line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916832"/>
            <a:ext cx="5832648" cy="3477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Balance </a:t>
            </a:r>
            <a:r>
              <a:rPr lang="pt-BR" dirty="0" err="1" smtClean="0"/>
              <a:t>line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Para uma execução mais eficiente, são indicadas alguma preparações:</a:t>
            </a:r>
            <a:endParaRPr lang="pt-BR" dirty="0" smtClean="0"/>
          </a:p>
          <a:p>
            <a:pPr lvl="1"/>
            <a:r>
              <a:rPr lang="pt-BR" dirty="0" smtClean="0"/>
              <a:t>Ordenar o arquivo de transação pela chave primária (fazer o mesmo com o arquivo mestre, se este não estiver ordenado);</a:t>
            </a:r>
            <a:endParaRPr lang="pt-BR" dirty="0" smtClean="0"/>
          </a:p>
          <a:p>
            <a:pPr lvl="1"/>
            <a:r>
              <a:rPr lang="pt-BR" dirty="0" smtClean="0"/>
              <a:t>Verificar a </a:t>
            </a:r>
            <a:r>
              <a:rPr lang="pt-BR" dirty="0" err="1" smtClean="0"/>
              <a:t>corretude</a:t>
            </a:r>
            <a:r>
              <a:rPr lang="pt-BR" dirty="0" smtClean="0"/>
              <a:t> dos dados do arquivo de transação;</a:t>
            </a:r>
            <a:endParaRPr lang="pt-BR" dirty="0" smtClean="0"/>
          </a:p>
          <a:p>
            <a:pPr lvl="1"/>
            <a:endParaRPr lang="pt-BR" dirty="0"/>
          </a:p>
          <a:p>
            <a:r>
              <a:rPr lang="pt-BR" dirty="0" smtClean="0"/>
              <a:t>Exclusão (apenas valor da chave)</a:t>
            </a:r>
            <a:endParaRPr lang="pt-BR" dirty="0" smtClean="0"/>
          </a:p>
          <a:p>
            <a:r>
              <a:rPr lang="pt-BR" dirty="0" smtClean="0"/>
              <a:t>Inclusão (todos os dados, incluindo a chave)</a:t>
            </a:r>
            <a:endParaRPr lang="pt-BR" dirty="0" smtClean="0"/>
          </a:p>
          <a:p>
            <a:r>
              <a:rPr lang="pt-BR" dirty="0" smtClean="0"/>
              <a:t>Alteração (nome ou código do campo e seu novo valor)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Balance </a:t>
            </a:r>
            <a:r>
              <a:rPr lang="pt-BR" dirty="0" err="1" smtClean="0"/>
              <a:t>line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755576" y="1988840"/>
          <a:ext cx="2957736" cy="262699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64678"/>
                <a:gridCol w="1099145"/>
                <a:gridCol w="1493913"/>
              </a:tblGrid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João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21/04/90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02/07/86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05/07/78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04/02/76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Rosa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03/01/80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Ricardo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24/10/85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Marcelo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30/10/92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4644008" y="1988840"/>
          <a:ext cx="3312368" cy="15011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04056"/>
                <a:gridCol w="432048"/>
                <a:gridCol w="1152128"/>
                <a:gridCol w="1224136"/>
              </a:tblGrid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endParaRPr kumimoji="0" lang="pt-BR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endParaRPr kumimoji="0" lang="pt-BR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Nome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Maria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Andrea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02/04/90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Jonas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03/07/00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1259632" y="4869160"/>
            <a:ext cx="1846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Arquivo Mestre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932040" y="3644323"/>
            <a:ext cx="2613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Arquivo de Transações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Balance </a:t>
            </a:r>
            <a:r>
              <a:rPr lang="pt-BR" dirty="0" err="1" smtClean="0"/>
              <a:t>line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755576" y="1988840"/>
          <a:ext cx="2957736" cy="262699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64678"/>
                <a:gridCol w="1099145"/>
                <a:gridCol w="1493913"/>
              </a:tblGrid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21/04/90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Maria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02/07/86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05/07/78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04/02/76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Rosa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03/01/80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Ricardo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24/10/85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Marcelo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30/10/92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4644008" y="1988840"/>
          <a:ext cx="3312368" cy="15011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04056"/>
                <a:gridCol w="432048"/>
                <a:gridCol w="1152128"/>
                <a:gridCol w="1224136"/>
              </a:tblGrid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endParaRPr kumimoji="0" lang="pt-BR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endParaRPr kumimoji="0" lang="pt-BR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Nome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Maria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Andrea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02/04/90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Jonas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03/07/00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1259632" y="4869160"/>
            <a:ext cx="1846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Arquivo Mestre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932040" y="3644323"/>
            <a:ext cx="2613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Arquivo de Transações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Balance </a:t>
            </a:r>
            <a:r>
              <a:rPr lang="pt-BR" dirty="0" err="1" smtClean="0"/>
              <a:t>line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755576" y="1988840"/>
          <a:ext cx="2957736" cy="225171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64678"/>
                <a:gridCol w="1099145"/>
                <a:gridCol w="1493913"/>
              </a:tblGrid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21/04/90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Ana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05/07/78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04/02/76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Rosa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03/01/80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Ricardo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24/10/85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Marcelo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30/10/92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4644008" y="1988840"/>
          <a:ext cx="3312368" cy="15011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04056"/>
                <a:gridCol w="432048"/>
                <a:gridCol w="1152128"/>
                <a:gridCol w="1224136"/>
              </a:tblGrid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endParaRPr kumimoji="0" lang="pt-BR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endParaRPr kumimoji="0" lang="pt-BR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Nome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Maria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Andrea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02/04/90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Jonas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03/07/00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1259632" y="4869160"/>
            <a:ext cx="1846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Arquivo Mestre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932040" y="3644323"/>
            <a:ext cx="2613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Arquivo de Transações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Balance </a:t>
            </a:r>
            <a:r>
              <a:rPr lang="pt-BR" dirty="0" err="1" smtClean="0"/>
              <a:t>line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755576" y="1988840"/>
          <a:ext cx="2957736" cy="225171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64678"/>
                <a:gridCol w="1099145"/>
                <a:gridCol w="1493913"/>
              </a:tblGrid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21/04/90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Ana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05/07/78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04/02/76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Rosa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03/01/80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Ricardo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24/10/85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Marcelo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30/10/92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4644008" y="1988840"/>
          <a:ext cx="3312368" cy="15011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04056"/>
                <a:gridCol w="432048"/>
                <a:gridCol w="1152128"/>
                <a:gridCol w="1224136"/>
              </a:tblGrid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endParaRPr kumimoji="0" lang="pt-BR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endParaRPr kumimoji="0" lang="pt-BR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Nome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Maria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Andrea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02/04/90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Jonas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03/07/00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1259632" y="4869160"/>
            <a:ext cx="1846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Arquivo Mestre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932040" y="3644323"/>
            <a:ext cx="2613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Arquivo de Transações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Balance </a:t>
            </a:r>
            <a:r>
              <a:rPr lang="pt-BR" dirty="0" err="1" smtClean="0"/>
              <a:t>line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755576" y="1988840"/>
          <a:ext cx="2957736" cy="225171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64678"/>
                <a:gridCol w="1099145"/>
                <a:gridCol w="1493913"/>
              </a:tblGrid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21/04/90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05/07/78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Mario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04/02/76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Rosa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03/01/80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Ricardo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24/10/85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Marcelo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30/10/92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4644008" y="1988840"/>
          <a:ext cx="3312368" cy="15011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04056"/>
                <a:gridCol w="432048"/>
                <a:gridCol w="1152128"/>
                <a:gridCol w="1224136"/>
              </a:tblGrid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endParaRPr kumimoji="0" lang="pt-BR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endParaRPr kumimoji="0" lang="pt-BR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Nome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Maria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Andrea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02/04/90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Jonas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03/07/00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1259632" y="4869160"/>
            <a:ext cx="1846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Arquivo Mestre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932040" y="3644323"/>
            <a:ext cx="2613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Arquivo de Transações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Balance </a:t>
            </a:r>
            <a:r>
              <a:rPr lang="pt-BR" dirty="0" err="1" smtClean="0"/>
              <a:t>line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755576" y="1988840"/>
          <a:ext cx="2957736" cy="225171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64678"/>
                <a:gridCol w="1099145"/>
                <a:gridCol w="1493913"/>
              </a:tblGrid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21/04/90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05/07/78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Maria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04/02/76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Rosa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03/01/80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Ricardo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24/10/85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Marcelo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30/10/92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4644008" y="1988840"/>
          <a:ext cx="3312368" cy="15011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04056"/>
                <a:gridCol w="432048"/>
                <a:gridCol w="1152128"/>
                <a:gridCol w="1224136"/>
              </a:tblGrid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endParaRPr kumimoji="0" lang="pt-BR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endParaRPr kumimoji="0" lang="pt-BR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Nome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Maria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Andrea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02/04/90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Jonas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03/07/00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1259632" y="4869160"/>
            <a:ext cx="1846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Arquivo Mestre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932040" y="3644323"/>
            <a:ext cx="2613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Arquivo de Transações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Balance </a:t>
            </a:r>
            <a:r>
              <a:rPr lang="pt-BR" dirty="0" err="1" smtClean="0"/>
              <a:t>line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755576" y="1988840"/>
          <a:ext cx="2957736" cy="262699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64678"/>
                <a:gridCol w="1099145"/>
                <a:gridCol w="1493913"/>
              </a:tblGrid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21/04/90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05/07/78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Maria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04/02/76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Andrea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02/04/90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Rosa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03/01/80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Ricardo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24/10/85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Marcelo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30/10/92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4644008" y="1988840"/>
          <a:ext cx="3312368" cy="15011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04056"/>
                <a:gridCol w="432048"/>
                <a:gridCol w="1152128"/>
                <a:gridCol w="1224136"/>
              </a:tblGrid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endParaRPr kumimoji="0" lang="pt-BR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endParaRPr kumimoji="0" lang="pt-BR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Nome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Maria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Andrea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02/04/90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Jonas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03/07/00</a:t>
                      </a: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1259632" y="4869160"/>
            <a:ext cx="1846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Arquivo Mestre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932040" y="3644323"/>
            <a:ext cx="2613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Arquivo de Transações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Balance </a:t>
            </a:r>
            <a:r>
              <a:rPr lang="pt-BR" dirty="0" err="1" smtClean="0"/>
              <a:t>line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755576" y="1988840"/>
          <a:ext cx="2957736" cy="30022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64678"/>
                <a:gridCol w="1099145"/>
                <a:gridCol w="1493913"/>
              </a:tblGrid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21/04/90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05/07/78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Maria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04/02/76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Andrea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02/04/90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Rosa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03/01/80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Ricardo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24/10/85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Jonas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03/07/00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Marcelo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30/10/92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4644008" y="1988840"/>
          <a:ext cx="3312368" cy="15011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04056"/>
                <a:gridCol w="432048"/>
                <a:gridCol w="1152128"/>
                <a:gridCol w="1224136"/>
              </a:tblGrid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endParaRPr kumimoji="0" lang="pt-BR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endParaRPr kumimoji="0" lang="pt-BR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Nome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Maria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Andrea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02/04/90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Jonas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03/07/00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1261457" y="5053826"/>
            <a:ext cx="1846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Arquivo Mestre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932040" y="3644323"/>
            <a:ext cx="2613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Arquivo de Transações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Visão Geral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Vamos discutir diversas estratégias para tornar, manter e permitir atualização em grandes volumes de dados armazenados como arquivos binários;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Antes de começarmos, é fundamental conhecer a organização dos dados na forma de registros, caso contrário o trabalho de “descobrir” como é o registro olhando apenas para os arquivos pode ser impossível de realizar;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Balance </a:t>
            </a:r>
            <a:r>
              <a:rPr lang="pt-BR" dirty="0" err="1" smtClean="0"/>
              <a:t>line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No caso do Balance </a:t>
            </a:r>
            <a:r>
              <a:rPr lang="pt-BR" dirty="0" err="1" smtClean="0"/>
              <a:t>Line</a:t>
            </a:r>
            <a:r>
              <a:rPr lang="pt-BR" dirty="0" smtClean="0"/>
              <a:t>, o arquivo de saída (mestre atualizado) pode ser fisicamente diferente do arquivo mestre original (pode ter outro nome inclusive);</a:t>
            </a:r>
            <a:endParaRPr lang="pt-BR" dirty="0" smtClean="0"/>
          </a:p>
          <a:p>
            <a:r>
              <a:rPr lang="pt-BR" dirty="0" smtClean="0"/>
              <a:t>Portanto, o arquivo de saída vai sendo construído à medida que o algoritmo avança;</a:t>
            </a:r>
            <a:endParaRPr lang="pt-BR" dirty="0" smtClean="0"/>
          </a:p>
          <a:p>
            <a:pPr lvl="1"/>
            <a:r>
              <a:rPr lang="pt-BR" dirty="0" smtClean="0"/>
              <a:t>Isso facilita muito as operações de inclusão e exclusão;</a:t>
            </a:r>
            <a:endParaRPr lang="pt-BR" dirty="0" smtClean="0"/>
          </a:p>
          <a:p>
            <a:pPr lvl="1"/>
            <a:endParaRPr lang="pt-BR" dirty="0"/>
          </a:p>
          <a:p>
            <a:r>
              <a:rPr lang="pt-BR" dirty="0" smtClean="0"/>
              <a:t>Quando o arquivo de saída precisa ser o mesmo do original, a inclusão e a exclusão podem causar problemas extras (</a:t>
            </a:r>
            <a:r>
              <a:rPr lang="pt-BR" dirty="0" err="1" smtClean="0"/>
              <a:t>desordenação</a:t>
            </a:r>
            <a:r>
              <a:rPr lang="pt-BR" dirty="0" smtClean="0"/>
              <a:t> e truncamento); 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 por chaves secundárias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Imagine agora que o foco do nosso sistema está em realizar buscas na base de dados, de forma mais eficiente possível;</a:t>
            </a:r>
            <a:endParaRPr lang="pt-BR" dirty="0" smtClean="0"/>
          </a:p>
          <a:p>
            <a:r>
              <a:rPr lang="pt-BR" dirty="0" smtClean="0"/>
              <a:t>Já comentamos sobre a ordenação dos registros pela chave primária, mas normalmente precisamos de outros tipos de busca através das chaves secundárias:</a:t>
            </a:r>
            <a:endParaRPr lang="pt-BR" dirty="0" smtClean="0"/>
          </a:p>
          <a:p>
            <a:pPr lvl="1"/>
            <a:r>
              <a:rPr lang="pt-BR" dirty="0" err="1" smtClean="0"/>
              <a:t>Ex</a:t>
            </a:r>
            <a:r>
              <a:rPr lang="pt-BR" dirty="0" smtClean="0"/>
              <a:t>: todos os registros com departamento=financeiro, ou cargo=analista, ou ano de publicação&gt;1990 </a:t>
            </a:r>
            <a:r>
              <a:rPr lang="pt-BR" dirty="0" err="1" smtClean="0"/>
              <a:t>etc</a:t>
            </a:r>
            <a:r>
              <a:rPr lang="pt-BR" dirty="0" smtClean="0"/>
              <a:t>;</a:t>
            </a:r>
            <a:endParaRPr lang="pt-BR" dirty="0" smtClean="0"/>
          </a:p>
          <a:p>
            <a:r>
              <a:rPr lang="pt-BR" dirty="0" smtClean="0"/>
              <a:t>Os registros não estarão ordenados por estas chaves, logo será necessário analisar todo o arquivo;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 por chaves secundárias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Para evitar o </a:t>
            </a:r>
            <a:r>
              <a:rPr lang="pt-BR" dirty="0" err="1" smtClean="0"/>
              <a:t>percorrimento</a:t>
            </a:r>
            <a:r>
              <a:rPr lang="pt-BR" dirty="0" smtClean="0"/>
              <a:t> do arquivo toda vez que a busca é solicitada, faz-se necessários criar índices para estes campos, num processo chamado de indexação;</a:t>
            </a:r>
            <a:endParaRPr lang="pt-BR" dirty="0" smtClean="0"/>
          </a:p>
          <a:p>
            <a:r>
              <a:rPr lang="pt-BR" dirty="0" smtClean="0"/>
              <a:t>A indexação tem o objetivo de separar (de forma lógica) os registros de acordo com a chave em questão;</a:t>
            </a:r>
            <a:endParaRPr lang="pt-BR" dirty="0" smtClean="0"/>
          </a:p>
          <a:p>
            <a:r>
              <a:rPr lang="pt-BR" dirty="0" smtClean="0"/>
              <a:t>Assim, conseguiremos “pular” os registros que não interessam e percorrer apenas os m &lt;= n registros do nosso interesse;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 por chaves secundárias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Existem basicamente duas formas de realizar a indexação:</a:t>
            </a:r>
            <a:endParaRPr lang="pt-BR" dirty="0" smtClean="0"/>
          </a:p>
          <a:p>
            <a:pPr lvl="1"/>
            <a:r>
              <a:rPr lang="pt-BR" dirty="0" err="1" smtClean="0"/>
              <a:t>Multilistas</a:t>
            </a:r>
            <a:r>
              <a:rPr lang="pt-BR" dirty="0" smtClean="0"/>
              <a:t>;</a:t>
            </a:r>
            <a:endParaRPr lang="pt-BR" dirty="0" smtClean="0"/>
          </a:p>
          <a:p>
            <a:pPr lvl="1"/>
            <a:r>
              <a:rPr lang="pt-BR" dirty="0" smtClean="0"/>
              <a:t>Arquivos invertidos;</a:t>
            </a:r>
            <a:endParaRPr lang="pt-BR" dirty="0" smtClean="0"/>
          </a:p>
          <a:p>
            <a:pPr lvl="1"/>
            <a:endParaRPr lang="pt-BR" dirty="0"/>
          </a:p>
          <a:p>
            <a:r>
              <a:rPr lang="pt-BR" dirty="0" smtClean="0"/>
              <a:t>Em ambos os casos, será necessário alterar o arquivo original de dados ou criar novos arquivos para permitir a criação dos índices;</a:t>
            </a:r>
            <a:endParaRPr lang="pt-BR" dirty="0" smtClean="0"/>
          </a:p>
          <a:p>
            <a:r>
              <a:rPr lang="pt-BR" dirty="0" smtClean="0"/>
              <a:t>O trabalho será tanto maior quanto for o número de chaves secundárias a serem tratadas;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Indexação: </a:t>
            </a:r>
            <a:r>
              <a:rPr lang="pt-BR" dirty="0" err="1" smtClean="0"/>
              <a:t>Multilistas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036712"/>
          </a:xfrm>
        </p:spPr>
        <p:txBody>
          <a:bodyPr/>
          <a:lstStyle/>
          <a:p>
            <a:r>
              <a:rPr lang="pt-BR" dirty="0" smtClean="0"/>
              <a:t>Suponha o seguinte arquivo, que se deseja indexar por filial: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2852936"/>
          <a:ext cx="482453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1224136"/>
                <a:gridCol w="1224136"/>
                <a:gridCol w="18002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ID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Nome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Filial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Cargo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Marcos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João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Macaé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Sabrina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</a:t>
                      </a:r>
                      <a:r>
                        <a:rPr lang="pt-BR" baseline="0" dirty="0" smtClean="0"/>
                        <a:t>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Recepcionista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Fernando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Gustavo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Niterói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Almoxarife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Adriana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Roberta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Casimiro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Estoquista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Indexação: </a:t>
            </a:r>
            <a:r>
              <a:rPr lang="pt-BR" dirty="0" err="1" smtClean="0"/>
              <a:t>Multilistas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036712"/>
          </a:xfrm>
        </p:spPr>
        <p:txBody>
          <a:bodyPr/>
          <a:lstStyle/>
          <a:p>
            <a:r>
              <a:rPr lang="pt-BR" dirty="0" smtClean="0"/>
              <a:t>O resultado final seria: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467544" y="2708920"/>
          <a:ext cx="5472607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879"/>
                <a:gridCol w="1252313"/>
                <a:gridCol w="1224136"/>
                <a:gridCol w="1800200"/>
                <a:gridCol w="720079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ID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Nome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Filial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P.F.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Marcos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João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Macaé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Sabrina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</a:t>
                      </a:r>
                      <a:r>
                        <a:rPr lang="pt-BR" baseline="0" dirty="0" smtClean="0"/>
                        <a:t>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Recepcionista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Fernando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Gustavo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Niterói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Almoxarife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Adriana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Roberta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Casimiro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Estoquista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Indexação: </a:t>
            </a:r>
            <a:r>
              <a:rPr lang="pt-BR" dirty="0" err="1" smtClean="0"/>
              <a:t>Multilistas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036712"/>
          </a:xfrm>
        </p:spPr>
        <p:txBody>
          <a:bodyPr/>
          <a:lstStyle/>
          <a:p>
            <a:r>
              <a:rPr lang="pt-BR" dirty="0" smtClean="0"/>
              <a:t>Se quiséssemos indexar também por cargo, o resultado final seria: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83568" y="2996952"/>
          <a:ext cx="6120679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204040"/>
                <a:gridCol w="1209903"/>
                <a:gridCol w="1779268"/>
                <a:gridCol w="711706"/>
                <a:gridCol w="71170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ID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Nome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Filial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P.F.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P.C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Marcos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João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Macaé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Sabrina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</a:t>
                      </a:r>
                      <a:r>
                        <a:rPr lang="pt-BR" baseline="0" dirty="0" smtClean="0"/>
                        <a:t>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Recepcionista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Fernando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Gustavo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Niterói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Almoxarife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Adriana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Roberta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Casimiro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Estoquista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Indexação: </a:t>
            </a:r>
            <a:r>
              <a:rPr lang="pt-BR" dirty="0" err="1" smtClean="0"/>
              <a:t>Multilistas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709120"/>
          </a:xfrm>
        </p:spPr>
        <p:txBody>
          <a:bodyPr>
            <a:normAutofit/>
          </a:bodyPr>
          <a:lstStyle/>
          <a:p>
            <a:r>
              <a:rPr lang="pt-BR" dirty="0" smtClean="0"/>
              <a:t>Mas como esses campos extras ajudariam na busca?</a:t>
            </a:r>
            <a:endParaRPr lang="pt-BR" dirty="0" smtClean="0"/>
          </a:p>
          <a:p>
            <a:r>
              <a:rPr lang="pt-BR" dirty="0" smtClean="0"/>
              <a:t>As colunas ajudam a formar uma estrutura de lista encadeada entre os registros que têm a mesma chave secundária;</a:t>
            </a:r>
            <a:endParaRPr lang="pt-BR" dirty="0" smtClean="0"/>
          </a:p>
          <a:p>
            <a:r>
              <a:rPr lang="pt-BR" dirty="0" smtClean="0"/>
              <a:t>Isto ainda é insuficiente para a indexação estar completa;</a:t>
            </a:r>
            <a:endParaRPr lang="pt-BR" dirty="0" smtClean="0"/>
          </a:p>
          <a:p>
            <a:r>
              <a:rPr lang="pt-BR" dirty="0" smtClean="0"/>
              <a:t>É necessário indicar quais as “categorias” de chaves secundárias e em quais registros estão os primeiros elementos dessas listas encadeadas.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Indexação: </a:t>
            </a:r>
            <a:r>
              <a:rPr lang="pt-BR" dirty="0" err="1" smtClean="0"/>
              <a:t>Multilistas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51520" y="3789040"/>
          <a:ext cx="6120679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204040"/>
                <a:gridCol w="1209903"/>
                <a:gridCol w="1779268"/>
                <a:gridCol w="711706"/>
                <a:gridCol w="71170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ID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Nome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Filial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P.F.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P.C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Marcos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João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Macaé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Sabrina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</a:t>
                      </a:r>
                      <a:r>
                        <a:rPr lang="pt-BR" baseline="0" dirty="0" smtClean="0"/>
                        <a:t>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Recepcionista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Fernando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Gustavo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Niterói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Almoxarife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Adriana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Roberta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Casimiro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Estoquista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251520" y="1484784"/>
          <a:ext cx="290398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7800"/>
                <a:gridCol w="792088"/>
                <a:gridCol w="86409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Filial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Qtd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Prim.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R.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Macaé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Niterói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Casimiro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5268416" y="1485540"/>
          <a:ext cx="319201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648072"/>
                <a:gridCol w="88776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Filial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Qtd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Prim.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Recepcionista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Almoxarife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Estoquista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Indexação: </a:t>
            </a:r>
            <a:r>
              <a:rPr lang="pt-BR" dirty="0" err="1" smtClean="0"/>
              <a:t>Multilistas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Existe um algoritmo </a:t>
            </a:r>
            <a:r>
              <a:rPr lang="pt-BR" dirty="0"/>
              <a:t>clássico atribuído a </a:t>
            </a:r>
            <a:r>
              <a:rPr lang="pt-BR" dirty="0" err="1" smtClean="0"/>
              <a:t>Lefkowitz</a:t>
            </a:r>
            <a:r>
              <a:rPr lang="pt-BR" dirty="0" smtClean="0"/>
              <a:t>, que modifica o arquivo original e cria os arquivos de índices em 7 passos:</a:t>
            </a:r>
            <a:endParaRPr lang="pt-BR" dirty="0" smtClean="0"/>
          </a:p>
          <a:p>
            <a:pPr lvl="1"/>
            <a:r>
              <a:rPr lang="pt-BR" dirty="0" smtClean="0"/>
              <a:t>ED</a:t>
            </a:r>
            <a:r>
              <a:rPr lang="pt-BR" dirty="0"/>
              <a:t>: Endereço de disco. Numeração dos registros a partir do início </a:t>
            </a:r>
            <a:r>
              <a:rPr lang="pt-BR" dirty="0" smtClean="0"/>
              <a:t>do arquivo</a:t>
            </a:r>
            <a:endParaRPr lang="pt-BR" dirty="0"/>
          </a:p>
          <a:p>
            <a:pPr lvl="1"/>
            <a:r>
              <a:rPr lang="pt-BR" dirty="0" smtClean="0"/>
              <a:t>CP</a:t>
            </a:r>
            <a:r>
              <a:rPr lang="pt-BR" dirty="0"/>
              <a:t>: Chave primária</a:t>
            </a:r>
            <a:endParaRPr lang="pt-BR" dirty="0"/>
          </a:p>
          <a:p>
            <a:pPr lvl="1"/>
            <a:r>
              <a:rPr lang="pt-BR" dirty="0" smtClean="0"/>
              <a:t>CS</a:t>
            </a:r>
            <a:r>
              <a:rPr lang="pt-BR" dirty="0"/>
              <a:t>: Chave secundária</a:t>
            </a:r>
            <a:endParaRPr lang="pt-BR" dirty="0"/>
          </a:p>
          <a:p>
            <a:pPr lvl="1"/>
            <a:r>
              <a:rPr lang="pt-BR" dirty="0" err="1" smtClean="0"/>
              <a:t>Qtd</a:t>
            </a:r>
            <a:r>
              <a:rPr lang="pt-BR" dirty="0" smtClean="0"/>
              <a:t>: </a:t>
            </a:r>
            <a:r>
              <a:rPr lang="pt-BR" dirty="0"/>
              <a:t>Quantidade de registros que possuem uma determinada </a:t>
            </a:r>
            <a:r>
              <a:rPr lang="pt-BR" dirty="0" smtClean="0"/>
              <a:t>chave secundária</a:t>
            </a:r>
            <a:endParaRPr lang="pt-BR" dirty="0"/>
          </a:p>
          <a:p>
            <a:pPr lvl="1"/>
            <a:r>
              <a:rPr lang="pt-BR" dirty="0" err="1" smtClean="0"/>
              <a:t>Prim</a:t>
            </a:r>
            <a:r>
              <a:rPr lang="pt-BR" dirty="0" smtClean="0"/>
              <a:t>: </a:t>
            </a:r>
            <a:r>
              <a:rPr lang="pt-BR" dirty="0"/>
              <a:t>Ponteiro para registro que possui uma determinada chave secundária</a:t>
            </a:r>
            <a:endParaRPr lang="pt-BR" dirty="0"/>
          </a:p>
          <a:p>
            <a:pPr lvl="1"/>
            <a:r>
              <a:rPr lang="pt-BR" dirty="0" smtClean="0"/>
              <a:t>AT</a:t>
            </a:r>
            <a:r>
              <a:rPr lang="pt-BR" dirty="0"/>
              <a:t>: Atributo não chave</a:t>
            </a:r>
            <a:endParaRPr lang="pt-BR" dirty="0"/>
          </a:p>
          <a:p>
            <a:pPr lvl="1"/>
            <a:r>
              <a:rPr lang="pt-BR" dirty="0" smtClean="0"/>
              <a:t>P.X: </a:t>
            </a:r>
            <a:r>
              <a:rPr lang="pt-BR" dirty="0"/>
              <a:t>Ponteiro para o próximo registro que possui uma </a:t>
            </a:r>
            <a:r>
              <a:rPr lang="pt-BR" dirty="0" smtClean="0"/>
              <a:t>determinada chave secundária X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 de acesso direto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Relembrando: arquivo de acesso direto é o arquivo binário no qual o acesso a um registro qualquer pode ser feito imediatamente, sem precisar percorrer outros registros;</a:t>
            </a:r>
            <a:endParaRPr lang="pt-BR" dirty="0" smtClean="0"/>
          </a:p>
          <a:p>
            <a:r>
              <a:rPr lang="pt-BR" dirty="0" smtClean="0"/>
              <a:t>Para isso, cada registro precisa ter o mesmo tamanho;</a:t>
            </a:r>
            <a:endParaRPr lang="pt-BR" dirty="0" smtClean="0"/>
          </a:p>
          <a:p>
            <a:r>
              <a:rPr lang="pt-BR" dirty="0" smtClean="0"/>
              <a:t>Nos casos onde a informação de cada registro possa ter tamanho variável, é possível “transbordar” a informação excedente para outro arquivo; 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Indexação: </a:t>
            </a:r>
            <a:r>
              <a:rPr lang="pt-BR" dirty="0" err="1" smtClean="0"/>
              <a:t>Multilistas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arquivo original é chamado de A1: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259632" y="3140968"/>
          <a:ext cx="482453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1224136"/>
                <a:gridCol w="1224136"/>
                <a:gridCol w="18002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ID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Nome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Filial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Cargo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Marcos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João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Macaé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Sabrina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</a:t>
                      </a:r>
                      <a:r>
                        <a:rPr lang="pt-BR" baseline="0" dirty="0" smtClean="0"/>
                        <a:t>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Recepcionista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Fernando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Gustavo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Niterói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Almoxarife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Adriana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Roberta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Casimiro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Estoquista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253364" y="2636699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CP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122517" y="263691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AT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347864" y="2636912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CS1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4810604" y="2636912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CS2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611560" y="2636912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ED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98923" y="3501008"/>
            <a:ext cx="356188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>
                <a:solidFill>
                  <a:srgbClr val="FF0000"/>
                </a:solidFill>
              </a:rPr>
              <a:t>1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pt-BR" sz="2400" dirty="0" smtClean="0">
                <a:solidFill>
                  <a:srgbClr val="FF0000"/>
                </a:solidFill>
              </a:rPr>
              <a:t>2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pt-BR" sz="2400" dirty="0" smtClean="0">
                <a:solidFill>
                  <a:srgbClr val="FF0000"/>
                </a:solidFill>
              </a:rPr>
              <a:t>3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pt-BR" sz="2400" dirty="0" smtClean="0">
                <a:solidFill>
                  <a:srgbClr val="FF0000"/>
                </a:solidFill>
              </a:rPr>
              <a:t>4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pt-BR" sz="2400" dirty="0" smtClean="0">
                <a:solidFill>
                  <a:srgbClr val="FF0000"/>
                </a:solidFill>
              </a:rPr>
              <a:t>5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pt-BR" sz="2400" dirty="0" smtClean="0">
                <a:solidFill>
                  <a:srgbClr val="FF0000"/>
                </a:solidFill>
              </a:rPr>
              <a:t>6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pt-BR" sz="2400" dirty="0">
                <a:solidFill>
                  <a:srgbClr val="FF0000"/>
                </a:solidFill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Indexação: </a:t>
            </a:r>
            <a:r>
              <a:rPr lang="pt-BR" dirty="0" err="1" smtClean="0"/>
              <a:t>Multilistas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primeiro passo consiste em criar um arquivo A2, contendo a chave primária CP, cada chave secundária CS que se deseja indexar e uma nova coluna contendo os valores de ED: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2051720" y="3429000"/>
          <a:ext cx="403244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200"/>
                <a:gridCol w="611197"/>
                <a:gridCol w="1208867"/>
                <a:gridCol w="1656184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CP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CS1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CS2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Macaé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</a:t>
                      </a:r>
                      <a:r>
                        <a:rPr lang="pt-BR" baseline="0" dirty="0" smtClean="0"/>
                        <a:t>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Recepcionista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Niterói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Almoxarife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Casimiro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Estoquista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Indexação: </a:t>
            </a:r>
            <a:r>
              <a:rPr lang="pt-BR" dirty="0" err="1" smtClean="0"/>
              <a:t>Multilistas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segundo passo consiste em criar vários arquivos A3, um para cada chave secundária, contendo apenas os campos ED, CP e a respectiva CS: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827584" y="3356992"/>
          <a:ext cx="237626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200"/>
                <a:gridCol w="611197"/>
                <a:gridCol w="1208867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CP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CS1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 Ostras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Macaé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</a:t>
                      </a:r>
                      <a:r>
                        <a:rPr lang="pt-BR" baseline="0" dirty="0" smtClean="0"/>
                        <a:t> Ostras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Niterói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Casimiro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4860032" y="3356992"/>
          <a:ext cx="2823581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200"/>
                <a:gridCol w="611197"/>
                <a:gridCol w="1656184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CP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CS2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Recepcionista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Almoxarife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Estoquista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187624" y="6412686"/>
            <a:ext cx="1670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A3 para Filial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5292080" y="6380420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A3 para Cargo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Indexação: </a:t>
            </a:r>
            <a:r>
              <a:rPr lang="pt-BR" dirty="0" err="1" smtClean="0"/>
              <a:t>Multilistas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terceiro passo consiste em ordenar os arquivos A3, de acordo com a chave secundária, criando arquivos A4: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827584" y="3356992"/>
          <a:ext cx="237626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200"/>
                <a:gridCol w="611197"/>
                <a:gridCol w="1208867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CP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CS1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Casimiro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Macaé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Niterói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dirty="0" smtClean="0"/>
                        <a:t>Ostras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 Ostras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4860032" y="3356992"/>
          <a:ext cx="2823581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200"/>
                <a:gridCol w="611197"/>
                <a:gridCol w="1656184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CP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CS2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Almoxarife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Estoquista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Recepcionista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187624" y="6412686"/>
            <a:ext cx="1670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A4 para Filial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5292080" y="6380420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A4 para Cargo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Indexação: </a:t>
            </a:r>
            <a:r>
              <a:rPr lang="pt-BR" dirty="0" err="1" smtClean="0"/>
              <a:t>Multilistas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quarto passo consiste em processar os arquivos A4, a fim de gerar arquivos A5, identificando a quantidade de registro com a mesma CS e o qual o valor de ED do primeiro registro: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827584" y="3356992"/>
          <a:ext cx="237626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200"/>
                <a:gridCol w="611197"/>
                <a:gridCol w="1208867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CP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CS1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Casimiro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Macaé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Niterói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dirty="0" smtClean="0"/>
                        <a:t>Ostras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 Ostras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187624" y="6412686"/>
            <a:ext cx="1670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A4 para Filial</a:t>
            </a:r>
            <a:endParaRPr lang="pt-BR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3995936" y="3356992"/>
          <a:ext cx="316835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792087"/>
                <a:gridCol w="936105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CS1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Qtd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Prim.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Casimiro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Macaé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Niterói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R.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dirty="0" smtClean="0"/>
                        <a:t>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4788024" y="5669841"/>
            <a:ext cx="1670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A5 para Filial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Indexação: </a:t>
            </a:r>
            <a:r>
              <a:rPr lang="pt-BR" dirty="0" err="1" smtClean="0"/>
              <a:t>Multilistas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quarto passo consiste em processar os arquivos A4, a fim de gerar arquivos A5, identificando a quantidade de registro com a mesma CS e o qual o valor de ED do primeiro registro:</a:t>
            </a:r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827584" y="3328760"/>
          <a:ext cx="2823581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200"/>
                <a:gridCol w="611197"/>
                <a:gridCol w="1656184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CP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CS2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Almoxarife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Estoquista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Recepcionista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1259632" y="6352188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A4 para Cargo</a:t>
            </a:r>
            <a:endParaRPr lang="pt-BR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4499992" y="3356992"/>
          <a:ext cx="324036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720080"/>
                <a:gridCol w="86409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CS2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Qtd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Prim.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Almoxarife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Estoquista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Recepcionista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5364088" y="5701742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A5 para Cargo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Indexação: </a:t>
            </a:r>
            <a:r>
              <a:rPr lang="pt-BR" dirty="0" err="1" smtClean="0"/>
              <a:t>Multilistas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quinto passo consiste em processar os arquivos A4, a fim de gerar arquivos A6, identificando o próximo registro com a mesma CS e o qual o valor de ED dele: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827584" y="3356992"/>
          <a:ext cx="237626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200"/>
                <a:gridCol w="611197"/>
                <a:gridCol w="1208867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CP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CS1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Casimiro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Macaé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Niterói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dirty="0" smtClean="0"/>
                        <a:t>Ostras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 Ostras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187624" y="6412686"/>
            <a:ext cx="1670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A4 para Filial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4067944" y="3328760"/>
          <a:ext cx="309634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576064"/>
                <a:gridCol w="1296144"/>
                <a:gridCol w="64807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CP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CS1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P.F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Casimiro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Macaé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Niterói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dirty="0" smtClean="0"/>
                        <a:t>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4909055" y="6384454"/>
            <a:ext cx="1670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A6 para Filial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Indexação: </a:t>
            </a:r>
            <a:r>
              <a:rPr lang="pt-BR" dirty="0" err="1" smtClean="0"/>
              <a:t>Multilistas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O quinto passo consiste em processar os arquivos A4, a fim de gerar arquivos A6, identificando o próximo registro com a mesma CS e o qual o valor de ED dele: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827584" y="3328760"/>
          <a:ext cx="2823581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200"/>
                <a:gridCol w="611197"/>
                <a:gridCol w="1656184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CP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CS2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Almoxarife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Estoquista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Recepcionista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1259632" y="6352188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A4 para Cargo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4716016" y="3281650"/>
          <a:ext cx="3528393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625090"/>
                <a:gridCol w="1651588"/>
                <a:gridCol w="675651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CP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CS2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P.C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Almoxarife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Estoquista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Recepcionista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5292080" y="6305078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A6 para Cargo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Indexação: </a:t>
            </a:r>
            <a:r>
              <a:rPr lang="pt-BR" dirty="0" err="1" smtClean="0"/>
              <a:t>Multilistas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964704"/>
          </a:xfrm>
        </p:spPr>
        <p:txBody>
          <a:bodyPr>
            <a:normAutofit/>
          </a:bodyPr>
          <a:lstStyle/>
          <a:p>
            <a:r>
              <a:rPr lang="pt-BR" dirty="0" smtClean="0"/>
              <a:t>O sexto passo consiste em ordenar os arquivos A6 pela CP, criando arquivos A7:</a:t>
            </a:r>
            <a:endParaRPr lang="pt-BR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418521" y="3068960"/>
          <a:ext cx="309634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576064"/>
                <a:gridCol w="1296144"/>
                <a:gridCol w="64807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CP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CS1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P.F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Casimiro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Macaé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Niterói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dirty="0" smtClean="0"/>
                        <a:t>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1115616" y="6124654"/>
            <a:ext cx="1670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A6 para Filial</a:t>
            </a:r>
            <a:endParaRPr lang="pt-BR" dirty="0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4716016" y="3079203"/>
          <a:ext cx="309634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576064"/>
                <a:gridCol w="1296144"/>
                <a:gridCol w="64807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CP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CS1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P.F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Macaé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</a:t>
                      </a:r>
                      <a:r>
                        <a:rPr lang="pt-BR" baseline="0" dirty="0" smtClean="0"/>
                        <a:t>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Niterói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Casimiro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CaixaDeTexto 12"/>
          <p:cNvSpPr txBox="1"/>
          <p:nvPr/>
        </p:nvSpPr>
        <p:spPr>
          <a:xfrm>
            <a:off x="5413111" y="6134897"/>
            <a:ext cx="1670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A7 para Filial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Indexação: </a:t>
            </a:r>
            <a:r>
              <a:rPr lang="pt-BR" dirty="0" err="1" smtClean="0"/>
              <a:t>Multilistas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252736"/>
          </a:xfrm>
        </p:spPr>
        <p:txBody>
          <a:bodyPr>
            <a:normAutofit/>
          </a:bodyPr>
          <a:lstStyle/>
          <a:p>
            <a:r>
              <a:rPr lang="pt-BR" dirty="0"/>
              <a:t>O sexto passo consiste em ordenar os arquivos A6 pela CP, criando arquivos A7:</a:t>
            </a:r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323528" y="3334268"/>
          <a:ext cx="3528393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625090"/>
                <a:gridCol w="1651588"/>
                <a:gridCol w="675651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CP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CS2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P.C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Almoxarife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Estoquista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Recepcionista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115616" y="6357696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A6 para Cargo</a:t>
            </a:r>
            <a:endParaRPr lang="pt-BR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4499992" y="3362416"/>
          <a:ext cx="3528393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625090"/>
                <a:gridCol w="1651588"/>
                <a:gridCol w="675651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CP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CS2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P.C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Recepcionista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Almoxarife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Estoquista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5292080" y="6385844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A7 para Cargo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 de acesso direto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32656"/>
          </a:xfrm>
        </p:spPr>
        <p:txBody>
          <a:bodyPr/>
          <a:lstStyle/>
          <a:p>
            <a:r>
              <a:rPr lang="pt-BR" dirty="0" smtClean="0"/>
              <a:t>Transbordamento:</a:t>
            </a:r>
            <a:endParaRPr lang="pt-BR" dirty="0" smtClean="0"/>
          </a:p>
          <a:p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2492896"/>
          <a:ext cx="273630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18002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pt-BR" dirty="0" smtClean="0"/>
                        <a:t>Arquivo principal</a:t>
                      </a:r>
                      <a:endParaRPr lang="pt-BR" dirty="0"/>
                    </a:p>
                  </a:txBody>
                  <a:tcPr/>
                </a:tc>
                <a:tc hMerge="1"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Chave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Informação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Primeira parte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Primeira parte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Primeira parte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Primeira</a:t>
                      </a:r>
                      <a:r>
                        <a:rPr lang="pt-BR" baseline="0" dirty="0" smtClean="0"/>
                        <a:t> parte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5148064" y="2492896"/>
          <a:ext cx="273630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18002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pt-BR" dirty="0" smtClean="0"/>
                        <a:t>Arquivo secundário</a:t>
                      </a:r>
                      <a:endParaRPr lang="pt-BR" dirty="0"/>
                    </a:p>
                  </a:txBody>
                  <a:tcPr/>
                </a:tc>
                <a:tc hMerge="1"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Chave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Informação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Segunda parte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Terceira parte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Segunda parte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aseline="0" dirty="0" smtClean="0"/>
                        <a:t>Segunda parte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Terceira parte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Quarta parte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Indexação: </a:t>
            </a:r>
            <a:r>
              <a:rPr lang="pt-BR" dirty="0" err="1" smtClean="0"/>
              <a:t>Multilistas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O </a:t>
            </a:r>
            <a:r>
              <a:rPr lang="pt-BR" dirty="0" smtClean="0"/>
              <a:t>sétimo passo consiste em juntar o arquivo A1 com todos os arquivos A7, criando o arquivo final A8, sem o campo ED; </a:t>
            </a:r>
            <a:endParaRPr lang="pt-BR" dirty="0" smtClean="0"/>
          </a:p>
          <a:p>
            <a:r>
              <a:rPr lang="pt-BR" dirty="0" smtClean="0"/>
              <a:t>Os arquivos de índice são os A5:</a:t>
            </a:r>
            <a:endParaRPr lang="pt-BR" dirty="0" smtClean="0"/>
          </a:p>
          <a:p>
            <a:pPr lvl="1"/>
            <a:r>
              <a:rPr lang="pt-BR" dirty="0"/>
              <a:t>O valor de próximo registro nulo, </a:t>
            </a:r>
            <a:r>
              <a:rPr lang="pt-BR" dirty="0" smtClean="0"/>
              <a:t>utilizado ao longo do algoritmo, pode </a:t>
            </a:r>
            <a:r>
              <a:rPr lang="pt-BR" dirty="0"/>
              <a:t>ser 0 ou -1 ou qualquer outro valor pertinente;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Indexação: </a:t>
            </a:r>
            <a:r>
              <a:rPr lang="pt-BR" dirty="0" err="1" smtClean="0"/>
              <a:t>Multilistas</a:t>
            </a:r>
            <a:endParaRPr lang="pt-BR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79512" y="3789040"/>
          <a:ext cx="6120679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204040"/>
                <a:gridCol w="1209903"/>
                <a:gridCol w="1779268"/>
                <a:gridCol w="711706"/>
                <a:gridCol w="71170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ID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Nome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Filial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P.F.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P.C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Marcos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João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Macaé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Sabrina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</a:t>
                      </a:r>
                      <a:r>
                        <a:rPr lang="pt-BR" baseline="0" dirty="0" smtClean="0"/>
                        <a:t>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Recepcionista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Fernando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Gustavo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Niterói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Almoxarife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Adriana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Roberta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Casimiro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Estoquista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179512" y="1412776"/>
          <a:ext cx="316835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792087"/>
                <a:gridCol w="936105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CS1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Qtd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Prim.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Casimiro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Macaé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Niterói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R.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dirty="0" smtClean="0"/>
                        <a:t>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3419873" y="1412776"/>
            <a:ext cx="10081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Índice para Filial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5592383" y="1412776"/>
          <a:ext cx="324036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720080"/>
                <a:gridCol w="86409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CS2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Qtd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Prim.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Almoxarife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Estoquista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Recepcionista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7092280" y="3757526"/>
            <a:ext cx="10501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Índice para Cargo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Indexação: </a:t>
            </a:r>
            <a:r>
              <a:rPr lang="pt-BR" dirty="0" err="1" smtClean="0"/>
              <a:t>Multilistas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3740720" y="634997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A8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3779912" y="220486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A2</a:t>
            </a:r>
            <a:endParaRPr lang="pt-BR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3124823" y="2915652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4860032" y="2915652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3691850" y="2915652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2517482" y="2915652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3124823" y="364502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4860032" y="364502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3691850" y="364502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2517482" y="364502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6077151" y="428380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22" name="CaixaDeTexto 21"/>
          <p:cNvSpPr txBox="1"/>
          <p:nvPr/>
        </p:nvSpPr>
        <p:spPr>
          <a:xfrm>
            <a:off x="7812360" y="428380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6644178" y="428380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5469810" y="428380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25" name="CaixaDeTexto 24"/>
          <p:cNvSpPr txBox="1"/>
          <p:nvPr/>
        </p:nvSpPr>
        <p:spPr>
          <a:xfrm>
            <a:off x="3124823" y="491666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A6</a:t>
            </a:r>
            <a:endParaRPr lang="pt-BR" dirty="0"/>
          </a:p>
        </p:txBody>
      </p:sp>
      <p:sp>
        <p:nvSpPr>
          <p:cNvPr id="26" name="CaixaDeTexto 25"/>
          <p:cNvSpPr txBox="1"/>
          <p:nvPr/>
        </p:nvSpPr>
        <p:spPr>
          <a:xfrm>
            <a:off x="4860032" y="491666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A6</a:t>
            </a:r>
            <a:endParaRPr lang="pt-BR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3691850" y="491666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A6</a:t>
            </a:r>
            <a:endParaRPr lang="pt-BR" dirty="0"/>
          </a:p>
        </p:txBody>
      </p:sp>
      <p:sp>
        <p:nvSpPr>
          <p:cNvPr id="28" name="CaixaDeTexto 27"/>
          <p:cNvSpPr txBox="1"/>
          <p:nvPr/>
        </p:nvSpPr>
        <p:spPr>
          <a:xfrm>
            <a:off x="2517482" y="491666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A6</a:t>
            </a:r>
            <a:endParaRPr lang="pt-BR" dirty="0"/>
          </a:p>
        </p:txBody>
      </p:sp>
      <p:sp>
        <p:nvSpPr>
          <p:cNvPr id="29" name="CaixaDeTexto 28"/>
          <p:cNvSpPr txBox="1"/>
          <p:nvPr/>
        </p:nvSpPr>
        <p:spPr>
          <a:xfrm>
            <a:off x="3151882" y="565195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A7</a:t>
            </a:r>
            <a:endParaRPr lang="pt-BR" dirty="0"/>
          </a:p>
        </p:txBody>
      </p:sp>
      <p:sp>
        <p:nvSpPr>
          <p:cNvPr id="30" name="CaixaDeTexto 29"/>
          <p:cNvSpPr txBox="1"/>
          <p:nvPr/>
        </p:nvSpPr>
        <p:spPr>
          <a:xfrm>
            <a:off x="4887091" y="565195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A7</a:t>
            </a:r>
            <a:endParaRPr lang="pt-BR" dirty="0"/>
          </a:p>
        </p:txBody>
      </p:sp>
      <p:sp>
        <p:nvSpPr>
          <p:cNvPr id="31" name="CaixaDeTexto 30"/>
          <p:cNvSpPr txBox="1"/>
          <p:nvPr/>
        </p:nvSpPr>
        <p:spPr>
          <a:xfrm>
            <a:off x="3718909" y="565195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A7</a:t>
            </a:r>
            <a:endParaRPr lang="pt-BR" dirty="0"/>
          </a:p>
        </p:txBody>
      </p:sp>
      <p:sp>
        <p:nvSpPr>
          <p:cNvPr id="32" name="CaixaDeTexto 31"/>
          <p:cNvSpPr txBox="1"/>
          <p:nvPr/>
        </p:nvSpPr>
        <p:spPr>
          <a:xfrm>
            <a:off x="2544541" y="565195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A7</a:t>
            </a:r>
            <a:endParaRPr lang="pt-BR" dirty="0"/>
          </a:p>
        </p:txBody>
      </p:sp>
      <p:sp>
        <p:nvSpPr>
          <p:cNvPr id="33" name="CaixaDeTexto 32"/>
          <p:cNvSpPr txBox="1"/>
          <p:nvPr/>
        </p:nvSpPr>
        <p:spPr>
          <a:xfrm>
            <a:off x="3779912" y="1556792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A1</a:t>
            </a:r>
            <a:endParaRPr lang="pt-BR" dirty="0"/>
          </a:p>
        </p:txBody>
      </p:sp>
      <p:sp>
        <p:nvSpPr>
          <p:cNvPr id="5" name="Seta para a direita 4"/>
          <p:cNvSpPr/>
          <p:nvPr/>
        </p:nvSpPr>
        <p:spPr>
          <a:xfrm rot="5400000">
            <a:off x="3820369" y="1930955"/>
            <a:ext cx="389343" cy="278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Seta para a direita 33"/>
          <p:cNvSpPr/>
          <p:nvPr/>
        </p:nvSpPr>
        <p:spPr>
          <a:xfrm rot="5400000">
            <a:off x="2589678" y="3348971"/>
            <a:ext cx="389343" cy="278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5" name="Seta para a direita 34"/>
          <p:cNvSpPr/>
          <p:nvPr/>
        </p:nvSpPr>
        <p:spPr>
          <a:xfrm rot="5400000">
            <a:off x="3169960" y="3340286"/>
            <a:ext cx="389343" cy="278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Seta para a direita 35"/>
          <p:cNvSpPr/>
          <p:nvPr/>
        </p:nvSpPr>
        <p:spPr>
          <a:xfrm rot="5400000">
            <a:off x="3764046" y="3353825"/>
            <a:ext cx="389343" cy="278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Seta para a direita 36"/>
          <p:cNvSpPr/>
          <p:nvPr/>
        </p:nvSpPr>
        <p:spPr>
          <a:xfrm rot="5400000">
            <a:off x="4905169" y="3348971"/>
            <a:ext cx="389343" cy="278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Seta para a direita 37"/>
          <p:cNvSpPr/>
          <p:nvPr/>
        </p:nvSpPr>
        <p:spPr>
          <a:xfrm rot="5400000">
            <a:off x="2589677" y="4313736"/>
            <a:ext cx="389343" cy="278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9" name="Seta para a direita 38"/>
          <p:cNvSpPr/>
          <p:nvPr/>
        </p:nvSpPr>
        <p:spPr>
          <a:xfrm rot="5400000">
            <a:off x="3169959" y="4336986"/>
            <a:ext cx="389343" cy="278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0" name="Seta para a direita 39"/>
          <p:cNvSpPr/>
          <p:nvPr/>
        </p:nvSpPr>
        <p:spPr>
          <a:xfrm rot="5400000">
            <a:off x="3764045" y="4339106"/>
            <a:ext cx="389343" cy="278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1" name="Seta para a direita 40"/>
          <p:cNvSpPr/>
          <p:nvPr/>
        </p:nvSpPr>
        <p:spPr>
          <a:xfrm rot="5400000">
            <a:off x="4905170" y="4339107"/>
            <a:ext cx="389343" cy="278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2" name="Seta para a direita 41"/>
          <p:cNvSpPr/>
          <p:nvPr/>
        </p:nvSpPr>
        <p:spPr>
          <a:xfrm rot="5400000">
            <a:off x="2599599" y="5315928"/>
            <a:ext cx="389343" cy="278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3" name="Seta para a direita 42"/>
          <p:cNvSpPr/>
          <p:nvPr/>
        </p:nvSpPr>
        <p:spPr>
          <a:xfrm rot="5400000">
            <a:off x="3179881" y="5339178"/>
            <a:ext cx="389343" cy="278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4" name="Seta para a direita 43"/>
          <p:cNvSpPr/>
          <p:nvPr/>
        </p:nvSpPr>
        <p:spPr>
          <a:xfrm rot="5400000">
            <a:off x="3773967" y="5341298"/>
            <a:ext cx="389343" cy="278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Seta para a direita 44"/>
          <p:cNvSpPr/>
          <p:nvPr/>
        </p:nvSpPr>
        <p:spPr>
          <a:xfrm rot="5400000">
            <a:off x="4915092" y="5341299"/>
            <a:ext cx="389343" cy="278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6" name="Seta para a direita 45"/>
          <p:cNvSpPr/>
          <p:nvPr/>
        </p:nvSpPr>
        <p:spPr>
          <a:xfrm rot="8859085">
            <a:off x="2908744" y="2608896"/>
            <a:ext cx="602990" cy="268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7" name="Seta para a direita 46"/>
          <p:cNvSpPr/>
          <p:nvPr/>
        </p:nvSpPr>
        <p:spPr>
          <a:xfrm rot="7863412">
            <a:off x="3417480" y="2615959"/>
            <a:ext cx="389343" cy="278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Seta para a direita 47"/>
          <p:cNvSpPr/>
          <p:nvPr/>
        </p:nvSpPr>
        <p:spPr>
          <a:xfrm rot="5400000">
            <a:off x="3764044" y="2629498"/>
            <a:ext cx="389343" cy="278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9" name="Seta para a direita 48"/>
          <p:cNvSpPr/>
          <p:nvPr/>
        </p:nvSpPr>
        <p:spPr>
          <a:xfrm rot="1795771">
            <a:off x="4301830" y="2597968"/>
            <a:ext cx="608060" cy="3320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Seta para a direita 49"/>
          <p:cNvSpPr/>
          <p:nvPr/>
        </p:nvSpPr>
        <p:spPr>
          <a:xfrm rot="2417427">
            <a:off x="2953728" y="6116895"/>
            <a:ext cx="597468" cy="2454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1" name="Seta para a direita 50"/>
          <p:cNvSpPr/>
          <p:nvPr/>
        </p:nvSpPr>
        <p:spPr>
          <a:xfrm rot="3563439">
            <a:off x="3417480" y="6085450"/>
            <a:ext cx="389343" cy="278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2" name="Seta para a direita 51"/>
          <p:cNvSpPr/>
          <p:nvPr/>
        </p:nvSpPr>
        <p:spPr>
          <a:xfrm rot="5400000">
            <a:off x="3773966" y="6066304"/>
            <a:ext cx="389343" cy="278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3" name="Seta para a direita 52"/>
          <p:cNvSpPr/>
          <p:nvPr/>
        </p:nvSpPr>
        <p:spPr>
          <a:xfrm rot="9042849">
            <a:off x="4270420" y="6072225"/>
            <a:ext cx="689081" cy="3051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7" name="Conector de seta reta 6"/>
          <p:cNvCxnSpPr>
            <a:stCxn id="18" idx="3"/>
            <a:endCxn id="22" idx="1"/>
          </p:cNvCxnSpPr>
          <p:nvPr/>
        </p:nvCxnSpPr>
        <p:spPr>
          <a:xfrm>
            <a:off x="5339650" y="3829690"/>
            <a:ext cx="2472710" cy="63878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de seta reta 60"/>
          <p:cNvCxnSpPr>
            <a:stCxn id="19" idx="3"/>
            <a:endCxn id="23" idx="1"/>
          </p:cNvCxnSpPr>
          <p:nvPr/>
        </p:nvCxnSpPr>
        <p:spPr>
          <a:xfrm>
            <a:off x="4171468" y="3829690"/>
            <a:ext cx="2472710" cy="63878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de seta reta 62"/>
          <p:cNvCxnSpPr>
            <a:stCxn id="17" idx="3"/>
            <a:endCxn id="21" idx="1"/>
          </p:cNvCxnSpPr>
          <p:nvPr/>
        </p:nvCxnSpPr>
        <p:spPr>
          <a:xfrm>
            <a:off x="3604441" y="3829690"/>
            <a:ext cx="2472710" cy="63878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de seta reta 64"/>
          <p:cNvCxnSpPr>
            <a:stCxn id="20" idx="3"/>
            <a:endCxn id="24" idx="1"/>
          </p:cNvCxnSpPr>
          <p:nvPr/>
        </p:nvCxnSpPr>
        <p:spPr>
          <a:xfrm>
            <a:off x="2997100" y="3829690"/>
            <a:ext cx="2472710" cy="63878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CaixaDeTexto 65"/>
          <p:cNvSpPr txBox="1"/>
          <p:nvPr/>
        </p:nvSpPr>
        <p:spPr>
          <a:xfrm>
            <a:off x="4539166" y="1895665"/>
            <a:ext cx="3685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Extração de AT e inclusão de ED</a:t>
            </a:r>
            <a:endParaRPr lang="pt-BR" dirty="0"/>
          </a:p>
        </p:txBody>
      </p:sp>
      <p:sp>
        <p:nvSpPr>
          <p:cNvPr id="67" name="CaixaDeTexto 66"/>
          <p:cNvSpPr txBox="1"/>
          <p:nvPr/>
        </p:nvSpPr>
        <p:spPr>
          <a:xfrm>
            <a:off x="568769" y="2579348"/>
            <a:ext cx="2076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Separação por CS</a:t>
            </a:r>
            <a:endParaRPr lang="pt-BR" dirty="0"/>
          </a:p>
        </p:txBody>
      </p:sp>
      <p:sp>
        <p:nvSpPr>
          <p:cNvPr id="68" name="CaixaDeTexto 67"/>
          <p:cNvSpPr txBox="1"/>
          <p:nvPr/>
        </p:nvSpPr>
        <p:spPr>
          <a:xfrm>
            <a:off x="468332" y="3318535"/>
            <a:ext cx="2122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Ordenação por CS</a:t>
            </a:r>
            <a:endParaRPr lang="pt-BR" dirty="0"/>
          </a:p>
        </p:txBody>
      </p:sp>
      <p:sp>
        <p:nvSpPr>
          <p:cNvPr id="69" name="CaixaDeTexto 68"/>
          <p:cNvSpPr txBox="1"/>
          <p:nvPr/>
        </p:nvSpPr>
        <p:spPr>
          <a:xfrm>
            <a:off x="6532171" y="3768369"/>
            <a:ext cx="2228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Criação dos índices</a:t>
            </a:r>
            <a:endParaRPr lang="pt-BR" dirty="0"/>
          </a:p>
        </p:txBody>
      </p:sp>
      <p:sp>
        <p:nvSpPr>
          <p:cNvPr id="70" name="CaixaDeTexto 69"/>
          <p:cNvSpPr txBox="1"/>
          <p:nvPr/>
        </p:nvSpPr>
        <p:spPr>
          <a:xfrm>
            <a:off x="32315" y="4291690"/>
            <a:ext cx="2558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Encadeamento por CS</a:t>
            </a:r>
            <a:endParaRPr lang="pt-BR" dirty="0"/>
          </a:p>
        </p:txBody>
      </p:sp>
      <p:sp>
        <p:nvSpPr>
          <p:cNvPr id="71" name="CaixaDeTexto 70"/>
          <p:cNvSpPr txBox="1"/>
          <p:nvPr/>
        </p:nvSpPr>
        <p:spPr>
          <a:xfrm>
            <a:off x="381711" y="5260626"/>
            <a:ext cx="2156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Ordenação por ED</a:t>
            </a:r>
            <a:endParaRPr lang="pt-BR" dirty="0"/>
          </a:p>
        </p:txBody>
      </p:sp>
      <p:sp>
        <p:nvSpPr>
          <p:cNvPr id="72" name="CaixaDeTexto 71"/>
          <p:cNvSpPr txBox="1"/>
          <p:nvPr/>
        </p:nvSpPr>
        <p:spPr>
          <a:xfrm>
            <a:off x="1181669" y="6089614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Finalização</a:t>
            </a:r>
            <a:endParaRPr lang="pt-BR" dirty="0"/>
          </a:p>
        </p:txBody>
      </p:sp>
      <p:sp>
        <p:nvSpPr>
          <p:cNvPr id="73" name="Arco 72"/>
          <p:cNvSpPr/>
          <p:nvPr/>
        </p:nvSpPr>
        <p:spPr>
          <a:xfrm>
            <a:off x="3106554" y="1741458"/>
            <a:ext cx="2689582" cy="4793177"/>
          </a:xfrm>
          <a:prstGeom prst="arc">
            <a:avLst>
              <a:gd name="adj1" fmla="val 15887959"/>
              <a:gd name="adj2" fmla="val 5652746"/>
            </a:avLst>
          </a:prstGeom>
          <a:ln>
            <a:solidFill>
              <a:schemeClr val="accent2">
                <a:lumMod val="7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 invertidos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Podemos imaginar um arquivo de acesso direto como sendo uma função que recebe um número de registro e retorna o valor de todos os atributos daquele registro;</a:t>
            </a:r>
            <a:endParaRPr lang="pt-BR" dirty="0" smtClean="0"/>
          </a:p>
          <a:p>
            <a:pPr lvl="1"/>
            <a:r>
              <a:rPr lang="pt-BR" dirty="0" err="1" smtClean="0"/>
              <a:t>Ex</a:t>
            </a:r>
            <a:r>
              <a:rPr lang="pt-BR" dirty="0" smtClean="0"/>
              <a:t>: quais os dados do quinto registro?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267744" y="3645024"/>
          <a:ext cx="482453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1224136"/>
                <a:gridCol w="1224136"/>
                <a:gridCol w="18002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ID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Nome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Filial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Cargo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Marcos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João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Macaé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Sabrina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R.</a:t>
                      </a:r>
                      <a:r>
                        <a:rPr lang="pt-BR" baseline="0" dirty="0" smtClean="0"/>
                        <a:t> Ostras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Recepcionista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Fernando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Gustavo</a:t>
                      </a:r>
                      <a:endParaRPr lang="pt-BR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Niterói</a:t>
                      </a:r>
                      <a:endParaRPr lang="pt-BR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Almoxarife</a:t>
                      </a:r>
                      <a:endParaRPr lang="pt-BR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Adriana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Friburgo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Roberta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Casimiro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Estoquista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 invertidos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No entanto, poderíamos fazer outra pergunta no sentido inverso: dados valores de alguns atributos, quais registros possuem esses mesmos valores?</a:t>
            </a:r>
            <a:endParaRPr lang="pt-BR" dirty="0" smtClean="0"/>
          </a:p>
          <a:p>
            <a:pPr lvl="1"/>
            <a:r>
              <a:rPr lang="pt-BR" dirty="0" smtClean="0"/>
              <a:t>Solução1: realizar buscas específicas;</a:t>
            </a:r>
            <a:endParaRPr lang="pt-BR" dirty="0" smtClean="0"/>
          </a:p>
          <a:p>
            <a:pPr lvl="1"/>
            <a:r>
              <a:rPr lang="pt-BR" dirty="0" smtClean="0"/>
              <a:t>Solução2: realizar a indexação por </a:t>
            </a:r>
            <a:r>
              <a:rPr lang="pt-BR" dirty="0" err="1" smtClean="0"/>
              <a:t>multilistas</a:t>
            </a:r>
            <a:r>
              <a:rPr lang="pt-BR" dirty="0" smtClean="0"/>
              <a:t>;</a:t>
            </a:r>
            <a:endParaRPr lang="pt-BR" dirty="0" smtClean="0"/>
          </a:p>
          <a:p>
            <a:pPr lvl="1"/>
            <a:r>
              <a:rPr lang="pt-BR" dirty="0" smtClean="0"/>
              <a:t>Solução3: arquivos invertidos;</a:t>
            </a:r>
            <a:endParaRPr lang="pt-BR" dirty="0" smtClean="0"/>
          </a:p>
          <a:p>
            <a:pPr lvl="1"/>
            <a:endParaRPr lang="pt-BR" dirty="0"/>
          </a:p>
          <a:p>
            <a:r>
              <a:rPr lang="pt-BR" dirty="0" smtClean="0"/>
              <a:t>Vantagens e desvantagens?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 invertidos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778" y="1619063"/>
            <a:ext cx="7956375" cy="5238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 invertidos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676672"/>
          </a:xfrm>
        </p:spPr>
        <p:txBody>
          <a:bodyPr/>
          <a:lstStyle/>
          <a:p>
            <a:r>
              <a:rPr lang="pt-BR" dirty="0" smtClean="0"/>
              <a:t>Exemplo para cargo: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1560" y="2924944"/>
          <a:ext cx="237626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72008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Cargo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Qtd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Almoxarife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Estoquista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Recepcionista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3386671" y="3343282"/>
            <a:ext cx="504056" cy="2786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5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386671" y="3709438"/>
            <a:ext cx="504056" cy="2786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1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3386671" y="4087469"/>
            <a:ext cx="504056" cy="2786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2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386671" y="4443729"/>
            <a:ext cx="504056" cy="2786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7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3386671" y="4821760"/>
            <a:ext cx="504056" cy="2786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3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4283968" y="3709438"/>
            <a:ext cx="504056" cy="2786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4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4283968" y="4087469"/>
            <a:ext cx="504056" cy="2786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6</a:t>
            </a:r>
            <a:endParaRPr lang="pt-BR" dirty="0"/>
          </a:p>
        </p:txBody>
      </p:sp>
      <p:cxnSp>
        <p:nvCxnSpPr>
          <p:cNvPr id="13" name="Conector de seta reta 12"/>
          <p:cNvCxnSpPr>
            <a:endCxn id="5" idx="1"/>
          </p:cNvCxnSpPr>
          <p:nvPr/>
        </p:nvCxnSpPr>
        <p:spPr>
          <a:xfrm>
            <a:off x="2987824" y="3482628"/>
            <a:ext cx="39884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de seta reta 14"/>
          <p:cNvCxnSpPr>
            <a:endCxn id="6" idx="1"/>
          </p:cNvCxnSpPr>
          <p:nvPr/>
        </p:nvCxnSpPr>
        <p:spPr>
          <a:xfrm>
            <a:off x="2987824" y="3848784"/>
            <a:ext cx="39884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 seta reta 16"/>
          <p:cNvCxnSpPr>
            <a:stCxn id="6" idx="3"/>
            <a:endCxn id="10" idx="1"/>
          </p:cNvCxnSpPr>
          <p:nvPr/>
        </p:nvCxnSpPr>
        <p:spPr>
          <a:xfrm>
            <a:off x="3890727" y="3848784"/>
            <a:ext cx="3932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de seta reta 18"/>
          <p:cNvCxnSpPr>
            <a:stCxn id="7" idx="3"/>
            <a:endCxn id="11" idx="1"/>
          </p:cNvCxnSpPr>
          <p:nvPr/>
        </p:nvCxnSpPr>
        <p:spPr>
          <a:xfrm>
            <a:off x="3890727" y="4226815"/>
            <a:ext cx="3932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>
            <a:endCxn id="7" idx="1"/>
          </p:cNvCxnSpPr>
          <p:nvPr/>
        </p:nvCxnSpPr>
        <p:spPr>
          <a:xfrm>
            <a:off x="2987824" y="4226815"/>
            <a:ext cx="39884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de seta reta 24"/>
          <p:cNvCxnSpPr>
            <a:endCxn id="8" idx="1"/>
          </p:cNvCxnSpPr>
          <p:nvPr/>
        </p:nvCxnSpPr>
        <p:spPr>
          <a:xfrm>
            <a:off x="2987824" y="4583075"/>
            <a:ext cx="39884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de seta reta 26"/>
          <p:cNvCxnSpPr>
            <a:endCxn id="9" idx="1"/>
          </p:cNvCxnSpPr>
          <p:nvPr/>
        </p:nvCxnSpPr>
        <p:spPr>
          <a:xfrm>
            <a:off x="2987824" y="4961106"/>
            <a:ext cx="39884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 invertidos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676672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Exemplo para cargo:</a:t>
            </a:r>
            <a:endParaRPr lang="pt-BR" dirty="0" smtClean="0"/>
          </a:p>
          <a:p>
            <a:pPr lvl="1"/>
            <a:r>
              <a:rPr lang="pt-BR" dirty="0" smtClean="0"/>
              <a:t>Onde a lista ficará armazenada?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898707" y="3169776"/>
          <a:ext cx="309634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629212"/>
                <a:gridCol w="810947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Cargo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Qtd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Prim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Almoxarife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Analista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Contador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Estoquista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Recepcionista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5723243" y="2953752"/>
          <a:ext cx="153583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7916"/>
                <a:gridCol w="76791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Reg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Prox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6" name="Conector de seta reta 15"/>
          <p:cNvCxnSpPr/>
          <p:nvPr/>
        </p:nvCxnSpPr>
        <p:spPr>
          <a:xfrm flipH="1">
            <a:off x="6011275" y="3961864"/>
            <a:ext cx="504056" cy="28803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/>
          <p:cNvCxnSpPr/>
          <p:nvPr/>
        </p:nvCxnSpPr>
        <p:spPr>
          <a:xfrm flipH="1">
            <a:off x="6012163" y="4681944"/>
            <a:ext cx="504056" cy="28803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ixaDeTexto 17"/>
          <p:cNvSpPr txBox="1"/>
          <p:nvPr/>
        </p:nvSpPr>
        <p:spPr>
          <a:xfrm>
            <a:off x="5324018" y="3343116"/>
            <a:ext cx="356188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>
                <a:solidFill>
                  <a:srgbClr val="FF0000"/>
                </a:solidFill>
              </a:rPr>
              <a:t>1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pt-BR" sz="2400" dirty="0" smtClean="0">
                <a:solidFill>
                  <a:srgbClr val="FF0000"/>
                </a:solidFill>
              </a:rPr>
              <a:t>2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pt-BR" sz="2400" dirty="0" smtClean="0">
                <a:solidFill>
                  <a:srgbClr val="FF0000"/>
                </a:solidFill>
              </a:rPr>
              <a:t>3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pt-BR" sz="2400" dirty="0" smtClean="0">
                <a:solidFill>
                  <a:srgbClr val="FF0000"/>
                </a:solidFill>
              </a:rPr>
              <a:t>4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pt-BR" sz="2400" dirty="0" smtClean="0">
                <a:solidFill>
                  <a:srgbClr val="FF0000"/>
                </a:solidFill>
              </a:rPr>
              <a:t>5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pt-BR" sz="2400" dirty="0" smtClean="0">
                <a:solidFill>
                  <a:srgbClr val="FF0000"/>
                </a:solidFill>
              </a:rPr>
              <a:t>6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pt-BR" sz="2400" dirty="0">
                <a:solidFill>
                  <a:srgbClr val="FF0000"/>
                </a:solidFill>
              </a:rPr>
              <a:t>7</a:t>
            </a:r>
          </a:p>
        </p:txBody>
      </p:sp>
      <p:cxnSp>
        <p:nvCxnSpPr>
          <p:cNvPr id="23" name="Conector de seta reta 22"/>
          <p:cNvCxnSpPr/>
          <p:nvPr/>
        </p:nvCxnSpPr>
        <p:spPr>
          <a:xfrm flipV="1">
            <a:off x="3995051" y="3529816"/>
            <a:ext cx="1328967" cy="21602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de seta reta 25"/>
          <p:cNvCxnSpPr/>
          <p:nvPr/>
        </p:nvCxnSpPr>
        <p:spPr>
          <a:xfrm flipV="1">
            <a:off x="3995051" y="3961864"/>
            <a:ext cx="1328967" cy="1440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de seta reta 28"/>
          <p:cNvCxnSpPr>
            <a:endCxn id="18" idx="1"/>
          </p:cNvCxnSpPr>
          <p:nvPr/>
        </p:nvCxnSpPr>
        <p:spPr>
          <a:xfrm>
            <a:off x="3995051" y="4465920"/>
            <a:ext cx="1328967" cy="21602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de seta reta 30"/>
          <p:cNvCxnSpPr/>
          <p:nvPr/>
        </p:nvCxnSpPr>
        <p:spPr>
          <a:xfrm>
            <a:off x="3995051" y="4825960"/>
            <a:ext cx="1328967" cy="5760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de seta reta 32"/>
          <p:cNvCxnSpPr/>
          <p:nvPr/>
        </p:nvCxnSpPr>
        <p:spPr>
          <a:xfrm>
            <a:off x="3995051" y="5186000"/>
            <a:ext cx="1328967" cy="5760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ixaDeTexto 34"/>
          <p:cNvSpPr txBox="1"/>
          <p:nvPr/>
        </p:nvSpPr>
        <p:spPr>
          <a:xfrm>
            <a:off x="5484439" y="2491251"/>
            <a:ext cx="2061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Arquivo separado</a:t>
            </a:r>
            <a:endParaRPr lang="pt-BR" dirty="0"/>
          </a:p>
        </p:txBody>
      </p:sp>
      <p:sp>
        <p:nvSpPr>
          <p:cNvPr id="36" name="CaixaDeTexto 35"/>
          <p:cNvSpPr txBox="1"/>
          <p:nvPr/>
        </p:nvSpPr>
        <p:spPr>
          <a:xfrm>
            <a:off x="1402763" y="2769086"/>
            <a:ext cx="2047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Arquivo de índice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Um caso especial de arquivos invertidos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Motores de busca:</a:t>
            </a:r>
            <a:endParaRPr lang="pt-BR" dirty="0" smtClean="0"/>
          </a:p>
          <a:p>
            <a:pPr lvl="1"/>
            <a:r>
              <a:rPr lang="pt-BR" dirty="0" smtClean="0"/>
              <a:t>Documentos são conjuntos de palavras;</a:t>
            </a:r>
            <a:endParaRPr lang="pt-BR" dirty="0" smtClean="0"/>
          </a:p>
          <a:p>
            <a:pPr lvl="1"/>
            <a:r>
              <a:rPr lang="pt-BR" dirty="0" smtClean="0"/>
              <a:t>Cada palavra possui uma lista de documentos que as contém;</a:t>
            </a:r>
            <a:endParaRPr lang="pt-BR" dirty="0" smtClean="0"/>
          </a:p>
          <a:p>
            <a:pPr lvl="1"/>
            <a:r>
              <a:rPr lang="pt-BR" dirty="0" smtClean="0"/>
              <a:t>A lista pode estar ordenada de acordo com a quantidade de ocorrências da palavra ou com outro critério qualquer;</a:t>
            </a:r>
            <a:endParaRPr lang="pt-BR" dirty="0" smtClean="0"/>
          </a:p>
          <a:p>
            <a:pPr lvl="1"/>
            <a:r>
              <a:rPr lang="pt-BR" dirty="0" smtClean="0"/>
              <a:t>Buscas avançadas com OU/E são realizadas através de união ou interseção das listas de cada palavra separadamente;</a:t>
            </a:r>
            <a:endParaRPr lang="pt-BR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Um caso especial de arquivos invertidos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Vocabulário:</a:t>
            </a:r>
            <a:endParaRPr lang="pt-BR" dirty="0" smtClean="0"/>
          </a:p>
          <a:p>
            <a:pPr lvl="1"/>
            <a:r>
              <a:rPr lang="pt-BR" dirty="0" smtClean="0"/>
              <a:t>É </a:t>
            </a:r>
            <a:r>
              <a:rPr lang="pt-BR" dirty="0"/>
              <a:t>o conjunto de todas as palavras distintas no </a:t>
            </a:r>
            <a:r>
              <a:rPr lang="pt-BR" dirty="0" smtClean="0"/>
              <a:t>texto </a:t>
            </a:r>
            <a:endParaRPr lang="pt-BR" dirty="0" smtClean="0"/>
          </a:p>
          <a:p>
            <a:r>
              <a:rPr lang="pt-BR" dirty="0" smtClean="0"/>
              <a:t>Ocorrências :</a:t>
            </a:r>
            <a:endParaRPr lang="pt-BR" dirty="0" smtClean="0"/>
          </a:p>
          <a:p>
            <a:pPr lvl="1"/>
            <a:r>
              <a:rPr lang="pt-BR" dirty="0" smtClean="0"/>
              <a:t>Lista </a:t>
            </a:r>
            <a:r>
              <a:rPr lang="pt-BR" dirty="0"/>
              <a:t>que contém toda a informação necessária sobre cada palavra do </a:t>
            </a:r>
            <a:r>
              <a:rPr lang="pt-BR" dirty="0" smtClean="0"/>
              <a:t>vocabulário. </a:t>
            </a:r>
            <a:r>
              <a:rPr lang="pt-BR" dirty="0"/>
              <a:t>E.g., documentos onde a palavra aparece, sua posição no texto, </a:t>
            </a:r>
            <a:r>
              <a:rPr lang="pt-BR" dirty="0" smtClean="0"/>
              <a:t>frequência</a:t>
            </a:r>
            <a:r>
              <a:rPr lang="pt-BR" dirty="0"/>
              <a:t>, </a:t>
            </a:r>
            <a:r>
              <a:rPr lang="pt-BR" dirty="0" err="1"/>
              <a:t>etc</a:t>
            </a:r>
            <a:r>
              <a:rPr lang="pt-BR" dirty="0"/>
              <a:t>…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 de acesso direto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Alguns conceitos importante:</a:t>
            </a:r>
            <a:endParaRPr lang="pt-BR" dirty="0" smtClean="0"/>
          </a:p>
          <a:p>
            <a:pPr lvl="1"/>
            <a:r>
              <a:rPr lang="pt-BR" dirty="0" smtClean="0"/>
              <a:t>Chave primária: é um campo que identifica inequivocamente cada registro;</a:t>
            </a:r>
            <a:endParaRPr lang="pt-BR" dirty="0" smtClean="0"/>
          </a:p>
          <a:p>
            <a:pPr lvl="2"/>
            <a:r>
              <a:rPr lang="pt-BR" dirty="0" err="1" smtClean="0"/>
              <a:t>Ex</a:t>
            </a:r>
            <a:r>
              <a:rPr lang="pt-BR" dirty="0" smtClean="0"/>
              <a:t>: número de matrícula, CPF, RG, número do cliente;</a:t>
            </a:r>
            <a:endParaRPr lang="pt-BR" dirty="0" smtClean="0"/>
          </a:p>
          <a:p>
            <a:pPr lvl="2"/>
            <a:r>
              <a:rPr lang="pt-BR" dirty="0" smtClean="0"/>
              <a:t>Caso não haja um atributo assim naturalmente, deve ser considerada a inclusão de uma chave primária artificial;</a:t>
            </a:r>
            <a:endParaRPr lang="pt-BR" dirty="0" smtClean="0"/>
          </a:p>
          <a:p>
            <a:pPr lvl="2"/>
            <a:r>
              <a:rPr lang="pt-BR" dirty="0" smtClean="0"/>
              <a:t>Normalmente as chaves primárias são números inteiros;</a:t>
            </a:r>
            <a:endParaRPr lang="pt-BR" dirty="0" smtClean="0"/>
          </a:p>
          <a:p>
            <a:pPr lvl="2"/>
            <a:r>
              <a:rPr lang="pt-BR" dirty="0" smtClean="0"/>
              <a:t>A chave primária também pode ser composta; </a:t>
            </a:r>
            <a:endParaRPr lang="pt-BR" dirty="0" smtClean="0"/>
          </a:p>
          <a:p>
            <a:pPr lvl="1"/>
            <a:r>
              <a:rPr lang="pt-BR" dirty="0" smtClean="0"/>
              <a:t>Chave secundária: é um campo que não tem a característica da unicidade, mas que auxilia na recuperação dos dados do arquivo;</a:t>
            </a:r>
            <a:endParaRPr lang="pt-BR" dirty="0" smtClean="0"/>
          </a:p>
          <a:p>
            <a:pPr lvl="2"/>
            <a:r>
              <a:rPr lang="pt-BR" dirty="0" err="1" smtClean="0"/>
              <a:t>Ex</a:t>
            </a:r>
            <a:r>
              <a:rPr lang="pt-BR" dirty="0" smtClean="0"/>
              <a:t>: estado, cidade, função, departamento;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Um caso especial de arquivos invertidos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338" y="1847850"/>
            <a:ext cx="6791325" cy="316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Um caso especial de arquivos invertidos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7543800" cy="515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Um caso especial de arquivos invertidos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896" y="1772816"/>
            <a:ext cx="840105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Um caso especial de arquivos invertidos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882" y="1988840"/>
            <a:ext cx="8181975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Um caso especial de arquivos invertidos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Para facilitar as buscas e diminuir o tamanho dos dicionários, faz-se a remoção de palavras sem significado real (artigos, preposições, </a:t>
            </a:r>
            <a:r>
              <a:rPr lang="pt-BR" dirty="0" err="1" smtClean="0"/>
              <a:t>etc</a:t>
            </a:r>
            <a:r>
              <a:rPr lang="pt-BR" dirty="0" smtClean="0"/>
              <a:t>), também chamadas de </a:t>
            </a:r>
            <a:r>
              <a:rPr lang="pt-BR" dirty="0" err="1" smtClean="0"/>
              <a:t>StopWords</a:t>
            </a:r>
            <a:r>
              <a:rPr lang="pt-BR" dirty="0" smtClean="0"/>
              <a:t>;</a:t>
            </a:r>
            <a:endParaRPr lang="pt-BR" dirty="0" smtClean="0"/>
          </a:p>
          <a:p>
            <a:r>
              <a:rPr lang="pt-BR" dirty="0" smtClean="0"/>
              <a:t>As demais palavras podem sofrer um processo de radicalização, ou seja, remoção de letras que denotem gênero, plural, tempo verbal, </a:t>
            </a:r>
            <a:r>
              <a:rPr lang="pt-BR" dirty="0" err="1" smtClean="0"/>
              <a:t>etc</a:t>
            </a:r>
            <a:r>
              <a:rPr lang="pt-BR" dirty="0" smtClean="0"/>
              <a:t>;</a:t>
            </a:r>
            <a:endParaRPr lang="pt-BR" dirty="0" smtClean="0"/>
          </a:p>
          <a:p>
            <a:pPr lvl="1"/>
            <a:r>
              <a:rPr lang="pt-BR" dirty="0" smtClean="0"/>
              <a:t>Exemplos: </a:t>
            </a:r>
            <a:endParaRPr lang="pt-BR" dirty="0" smtClean="0"/>
          </a:p>
          <a:p>
            <a:pPr lvl="2"/>
            <a:r>
              <a:rPr lang="pt-BR" dirty="0" smtClean="0"/>
              <a:t>carros – </a:t>
            </a:r>
            <a:r>
              <a:rPr lang="pt-BR" dirty="0" err="1" smtClean="0"/>
              <a:t>carr</a:t>
            </a:r>
            <a:r>
              <a:rPr lang="pt-BR" dirty="0" smtClean="0"/>
              <a:t>;</a:t>
            </a:r>
            <a:endParaRPr lang="pt-BR" dirty="0" smtClean="0"/>
          </a:p>
          <a:p>
            <a:pPr lvl="2"/>
            <a:r>
              <a:rPr lang="pt-BR" dirty="0"/>
              <a:t>b</a:t>
            </a:r>
            <a:r>
              <a:rPr lang="pt-BR" dirty="0" smtClean="0"/>
              <a:t>onita – </a:t>
            </a:r>
            <a:r>
              <a:rPr lang="pt-BR" dirty="0" err="1" smtClean="0"/>
              <a:t>bonit</a:t>
            </a:r>
            <a:r>
              <a:rPr lang="pt-BR" dirty="0" smtClean="0"/>
              <a:t>;</a:t>
            </a:r>
            <a:endParaRPr lang="pt-BR" dirty="0" smtClean="0"/>
          </a:p>
          <a:p>
            <a:pPr lvl="2"/>
            <a:r>
              <a:rPr lang="pt-BR" dirty="0"/>
              <a:t>f</a:t>
            </a:r>
            <a:r>
              <a:rPr lang="pt-BR" dirty="0" smtClean="0"/>
              <a:t>alaram – falar;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 de acesso direto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Vamos começar com o caso mais simples:</a:t>
            </a:r>
            <a:endParaRPr lang="pt-BR" dirty="0" smtClean="0"/>
          </a:p>
          <a:p>
            <a:pPr lvl="1"/>
            <a:r>
              <a:rPr lang="pt-BR" dirty="0" smtClean="0"/>
              <a:t>Um arquivo de registros de tamanho fixo, apenas com chave primária;</a:t>
            </a:r>
            <a:endParaRPr lang="pt-BR" dirty="0" smtClean="0"/>
          </a:p>
          <a:p>
            <a:pPr lvl="1"/>
            <a:r>
              <a:rPr lang="pt-BR" dirty="0" smtClean="0"/>
              <a:t>Como procurar um registro com chave = x?</a:t>
            </a:r>
            <a:endParaRPr lang="pt-BR" dirty="0" smtClean="0"/>
          </a:p>
          <a:p>
            <a:pPr lvl="2"/>
            <a:r>
              <a:rPr lang="pt-BR" dirty="0" smtClean="0"/>
              <a:t>1ª Solução: busca linear</a:t>
            </a:r>
            <a:endParaRPr lang="pt-BR" dirty="0" smtClean="0"/>
          </a:p>
          <a:p>
            <a:pPr lvl="2"/>
            <a:r>
              <a:rPr lang="pt-BR" dirty="0" smtClean="0"/>
              <a:t>2ª Solução: busca binária (necessário manter o arquivo ordenado)</a:t>
            </a:r>
            <a:endParaRPr lang="pt-BR" dirty="0" smtClean="0"/>
          </a:p>
          <a:p>
            <a:pPr lvl="2"/>
            <a:endParaRPr lang="pt-BR" dirty="0"/>
          </a:p>
          <a:p>
            <a:pPr lvl="2"/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Arquivos de acesso direto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A ordenação de um arquivo pode não ser tão trivial, pois o número de registros pode impedir que sejam todos alocados em memória principal;</a:t>
            </a:r>
            <a:endParaRPr lang="pt-BR" dirty="0"/>
          </a:p>
          <a:p>
            <a:pPr marL="0" indent="0">
              <a:buNone/>
            </a:pPr>
            <a:endParaRPr lang="pt-BR" dirty="0"/>
          </a:p>
          <a:p>
            <a:r>
              <a:rPr lang="pt-BR" dirty="0" smtClean="0"/>
              <a:t>Métodos específicos para ordenação de registros (classificação externa) serão vistos posteriormente no curso;</a:t>
            </a:r>
            <a:endParaRPr lang="pt-BR" dirty="0" smtClean="0"/>
          </a:p>
          <a:p>
            <a:endParaRPr lang="pt-BR" dirty="0"/>
          </a:p>
          <a:p>
            <a:r>
              <a:rPr lang="pt-BR" dirty="0" smtClean="0"/>
              <a:t>A política de manutenção ordenado do arquivo deve levar em consideração a frequência de atualização e de busca dos registros;</a:t>
            </a: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Arquivos de acesso direto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Vamos imaginar agora um cenário mais complexo:</a:t>
            </a:r>
            <a:endParaRPr lang="pt-BR" dirty="0" smtClean="0"/>
          </a:p>
          <a:p>
            <a:pPr lvl="1"/>
            <a:r>
              <a:rPr lang="pt-BR" dirty="0" smtClean="0"/>
              <a:t>Um sistema deve permitir as funcionalidades básicas de inclusão, busca, atualização e remoção a um conjunto de dados;</a:t>
            </a:r>
            <a:endParaRPr lang="pt-BR" dirty="0" smtClean="0"/>
          </a:p>
          <a:p>
            <a:pPr lvl="1"/>
            <a:r>
              <a:rPr lang="pt-BR" dirty="0" smtClean="0"/>
              <a:t>Se o sistema precisa ser on-line, com múltiplos usuários simultâneos, como diretivas de segurança entre outras coisas...</a:t>
            </a:r>
            <a:endParaRPr lang="pt-BR" dirty="0" smtClean="0"/>
          </a:p>
          <a:p>
            <a:pPr lvl="2"/>
            <a:r>
              <a:rPr lang="pt-BR" dirty="0" smtClean="0"/>
              <a:t>Resposta: banco de dados;</a:t>
            </a:r>
            <a:endParaRPr lang="pt-BR" dirty="0" smtClean="0"/>
          </a:p>
          <a:p>
            <a:pPr lvl="1"/>
            <a:r>
              <a:rPr lang="pt-BR" dirty="0" smtClean="0"/>
              <a:t>Caso seja apenas para registro de transações, mas não seja on-line, podemos pensar em outra alternativa...</a:t>
            </a: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Balance </a:t>
            </a:r>
            <a:r>
              <a:rPr lang="pt-BR" dirty="0" err="1" smtClean="0"/>
              <a:t>line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As </a:t>
            </a:r>
            <a:r>
              <a:rPr lang="pt-BR" dirty="0"/>
              <a:t>operações de </a:t>
            </a:r>
            <a:r>
              <a:rPr lang="pt-BR" dirty="0" smtClean="0"/>
              <a:t>atualização serão mantidas em um </a:t>
            </a:r>
            <a:r>
              <a:rPr lang="pt-BR" dirty="0"/>
              <a:t>arquivos de </a:t>
            </a:r>
            <a:r>
              <a:rPr lang="pt-BR" dirty="0" smtClean="0"/>
              <a:t>transações</a:t>
            </a:r>
            <a:endParaRPr lang="pt-BR" dirty="0"/>
          </a:p>
          <a:p>
            <a:r>
              <a:rPr lang="pt-BR" dirty="0"/>
              <a:t>Em </a:t>
            </a:r>
            <a:r>
              <a:rPr lang="pt-BR" dirty="0" smtClean="0"/>
              <a:t>algum momento (normalmente à noite), </a:t>
            </a:r>
            <a:r>
              <a:rPr lang="pt-BR" dirty="0"/>
              <a:t>este arquivo é usado para atualizar </a:t>
            </a:r>
            <a:r>
              <a:rPr lang="pt-BR" dirty="0" smtClean="0"/>
              <a:t>o arquivo principal com os </a:t>
            </a:r>
            <a:r>
              <a:rPr lang="pt-BR" dirty="0"/>
              <a:t>dados (arquivo mestre</a:t>
            </a:r>
            <a:r>
              <a:rPr lang="pt-BR" dirty="0" smtClean="0"/>
              <a:t>)</a:t>
            </a:r>
            <a:endParaRPr lang="pt-BR" dirty="0"/>
          </a:p>
          <a:p>
            <a:r>
              <a:rPr lang="pt-BR" dirty="0" smtClean="0"/>
              <a:t>É gerado um novo arquivo mestre (atualizado) além de arquivos de log;</a:t>
            </a:r>
            <a:endParaRPr lang="pt-BR" dirty="0" smtClean="0"/>
          </a:p>
          <a:p>
            <a:pPr lvl="1"/>
            <a:r>
              <a:rPr lang="pt-BR" dirty="0" smtClean="0"/>
              <a:t>Algumas operações ainda funcionam assim, embora utilizem também banco de dados.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15475</Words>
  <Application>Kingsoft Office WPP</Application>
  <PresentationFormat>Apresentação na tela (4:3)</PresentationFormat>
  <Paragraphs>2739</Paragraphs>
  <Slides>54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54</vt:i4>
      </vt:variant>
    </vt:vector>
  </HeadingPairs>
  <TitlesOfParts>
    <vt:vector size="55" baseType="lpstr">
      <vt:lpstr>Balcão Envidraçado</vt:lpstr>
      <vt:lpstr>Programação com Arquivos Prof. Marcos Quinet  (baseado no material original do prof. André Renato)</vt:lpstr>
      <vt:lpstr>Visão Geral</vt:lpstr>
      <vt:lpstr>Arquivos de acesso direto</vt:lpstr>
      <vt:lpstr>Arquivos de acesso direto</vt:lpstr>
      <vt:lpstr>Arquivos de acesso direto</vt:lpstr>
      <vt:lpstr>Arquivos de acesso direto</vt:lpstr>
      <vt:lpstr>Arquivos de acesso direto</vt:lpstr>
      <vt:lpstr>Arquivos de acesso direto</vt:lpstr>
      <vt:lpstr>Balance line</vt:lpstr>
      <vt:lpstr>Balance Line</vt:lpstr>
      <vt:lpstr>Balance line</vt:lpstr>
      <vt:lpstr>Balance line</vt:lpstr>
      <vt:lpstr>Balance line</vt:lpstr>
      <vt:lpstr>Balance line</vt:lpstr>
      <vt:lpstr>Balance line</vt:lpstr>
      <vt:lpstr>Balance line</vt:lpstr>
      <vt:lpstr>Balance line</vt:lpstr>
      <vt:lpstr>Balance line</vt:lpstr>
      <vt:lpstr>Balance line</vt:lpstr>
      <vt:lpstr>Balance line</vt:lpstr>
      <vt:lpstr>Indexação por chaves secundárias </vt:lpstr>
      <vt:lpstr>Indexação por chaves secundárias </vt:lpstr>
      <vt:lpstr>Indexação por chaves secundárias </vt:lpstr>
      <vt:lpstr>Indexação: Multilistas</vt:lpstr>
      <vt:lpstr>Indexação: Multilistas</vt:lpstr>
      <vt:lpstr>Indexação: Multilistas</vt:lpstr>
      <vt:lpstr>Indexação: Multilistas</vt:lpstr>
      <vt:lpstr>Indexação: Multilistas</vt:lpstr>
      <vt:lpstr>Indexação: Multilistas</vt:lpstr>
      <vt:lpstr>Indexação: Multilistas</vt:lpstr>
      <vt:lpstr>Indexação: Multilistas</vt:lpstr>
      <vt:lpstr>Indexação: Multilistas</vt:lpstr>
      <vt:lpstr>Indexação: Multilistas</vt:lpstr>
      <vt:lpstr>Indexação: Multilistas</vt:lpstr>
      <vt:lpstr>Indexação: Multilistas</vt:lpstr>
      <vt:lpstr>Indexação: Multilistas</vt:lpstr>
      <vt:lpstr>Indexação: Multilistas</vt:lpstr>
      <vt:lpstr>Indexação: Multilistas</vt:lpstr>
      <vt:lpstr>Indexação: Multilistas</vt:lpstr>
      <vt:lpstr>Indexação: Multilistas</vt:lpstr>
      <vt:lpstr>Indexação: Multilistas</vt:lpstr>
      <vt:lpstr>Indexação: Multilistas</vt:lpstr>
      <vt:lpstr>Arquivos invertidos</vt:lpstr>
      <vt:lpstr>Arquivos invertidos</vt:lpstr>
      <vt:lpstr>Arquivos invertidos</vt:lpstr>
      <vt:lpstr>Arquivos invertidos</vt:lpstr>
      <vt:lpstr>Arquivos invertidos</vt:lpstr>
      <vt:lpstr>Um caso especial de arquivos invertidos</vt:lpstr>
      <vt:lpstr>Um caso especial de arquivos invertidos</vt:lpstr>
      <vt:lpstr>Um caso especial de arquivos invertidos</vt:lpstr>
      <vt:lpstr>Um caso especial de arquivos invertidos</vt:lpstr>
      <vt:lpstr>Um caso especial de arquivos invertidos</vt:lpstr>
      <vt:lpstr>Um caso especial de arquivos invertidos</vt:lpstr>
      <vt:lpstr>Um caso especial de arquivos invertidos</vt:lpstr>
    </vt:vector>
  </TitlesOfParts>
  <Company>Particular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Programação com Arquivos Prof. André Renato</dc:title>
  <dc:creator>AR Silva</dc:creator>
  <cp:lastModifiedBy>marcos</cp:lastModifiedBy>
  <cp:revision>137</cp:revision>
  <dcterms:created xsi:type="dcterms:W3CDTF">2018-05-09T13:15:37Z</dcterms:created>
  <dcterms:modified xsi:type="dcterms:W3CDTF">2018-05-09T13:15:37Z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1046-10.1.0.5707</vt:lpwstr>
  </property>
</Properties>
</file>