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1" r:id="rId4"/>
    <p:sldMasterId id="2147483684" r:id="rId5"/>
    <p:sldMasterId id="2147483697" r:id="rId6"/>
    <p:sldMasterId id="2147483710" r:id="rId7"/>
  </p:sldMasterIdLst>
  <p:notesMasterIdLst>
    <p:notesMasterId r:id="rId9"/>
  </p:notesMasterIdLst>
  <p:sldIdLst>
    <p:sldId id="256" r:id="rId8"/>
    <p:sldId id="257" r:id="rId10"/>
    <p:sldId id="260" r:id="rId11"/>
    <p:sldId id="261" r:id="rId12"/>
    <p:sldId id="262" r:id="rId13"/>
    <p:sldId id="263" r:id="rId14"/>
    <p:sldId id="265" r:id="rId15"/>
    <p:sldId id="309" r:id="rId16"/>
    <p:sldId id="310" r:id="rId17"/>
    <p:sldId id="264" r:id="rId18"/>
    <p:sldId id="266" r:id="rId19"/>
    <p:sldId id="267" r:id="rId20"/>
    <p:sldId id="282" r:id="rId21"/>
    <p:sldId id="268" r:id="rId22"/>
    <p:sldId id="284" r:id="rId23"/>
    <p:sldId id="283" r:id="rId24"/>
    <p:sldId id="297" r:id="rId25"/>
    <p:sldId id="311" r:id="rId26"/>
    <p:sldId id="312" r:id="rId27"/>
    <p:sldId id="313" r:id="rId28"/>
    <p:sldId id="314" r:id="rId29"/>
    <p:sldId id="315" r:id="rId30"/>
    <p:sldId id="336" r:id="rId31"/>
    <p:sldId id="364" r:id="rId32"/>
    <p:sldId id="365" r:id="rId33"/>
    <p:sldId id="366" r:id="rId34"/>
    <p:sldId id="367" r:id="rId35"/>
    <p:sldId id="368" r:id="rId36"/>
    <p:sldId id="369" r:id="rId37"/>
    <p:sldId id="316" r:id="rId38"/>
    <p:sldId id="350" r:id="rId39"/>
    <p:sldId id="351" r:id="rId40"/>
    <p:sldId id="352" r:id="rId41"/>
    <p:sldId id="353" r:id="rId42"/>
    <p:sldId id="354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80" r:id="rId60"/>
    <p:sldId id="381" r:id="rId61"/>
    <p:sldId id="382" r:id="rId62"/>
    <p:sldId id="386" r:id="rId63"/>
    <p:sldId id="388" r:id="rId64"/>
    <p:sldId id="389" r:id="rId65"/>
    <p:sldId id="390" r:id="rId66"/>
    <p:sldId id="400" r:id="rId67"/>
    <p:sldId id="401" r:id="rId68"/>
    <p:sldId id="402" r:id="rId69"/>
    <p:sldId id="403" r:id="rId70"/>
    <p:sldId id="404" r:id="rId71"/>
    <p:sldId id="405" r:id="rId72"/>
    <p:sldId id="406" r:id="rId7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216"/>
        <p:guide pos="2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61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0" Type="http://schemas.openxmlformats.org/officeDocument/2006/relationships/slide" Target="slides/slide5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1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E9DAE9-5608-4965-8D9C-9AF59AF10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3890" name="Slide Image Placeholder 29388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3891" name="Text Placeholder 29389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4" name="Slide Image Placeholder 29491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4915" name="Text Placeholder 29491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5938" name="Slide Image Placeholder 29593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5939" name="Text Placeholder 29593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62" name="Slide Image Placeholder 29696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6963" name="Text Placeholder 29696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986" name="Slide Image Placeholder 29798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7987" name="Text Placeholder 29798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9010" name="Slide Image Placeholder 29900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99011" name="Text Placeholder 29901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1058" name="Slide Image Placeholder 30105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1059" name="Text Placeholder 30105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2082" name="Slide Image Placeholder 30208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2083" name="Text Placeholder 30208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3106" name="Slide Image Placeholder 3031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3107" name="Text Placeholder 3031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0" name="Slide Image Placeholder 30412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4131" name="Text Placeholder 30413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5154" name="Slide Image Placeholder 30515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5155" name="Text Placeholder 30515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6178" name="Slide Image Placeholder 30617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6179" name="Text Placeholder 30617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02" name="Slide Image Placeholder 30720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7203" name="Text Placeholder 30720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Slide Image Placeholder 3082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8227" name="Text Placeholder 308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250" name="Slide Image Placeholder 30924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9251" name="Text Placeholder 30925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0274" name="Slide Image Placeholder 31027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0275" name="Text Placeholder 31027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Slide Image Placeholder 3082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8227" name="Text Placeholder 308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Slide Image Placeholder 3082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8227" name="Text Placeholder 308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Slide Image Placeholder 3082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8227" name="Text Placeholder 308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6" name="Slide Image Placeholder 30822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08227" name="Text Placeholder 30822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5394" name="Slide Image Placeholder 31539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5395" name="Text Placeholder 31539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6418" name="Slide Image Placeholder 31641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6419" name="Text Placeholder 31641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42" name="Slide Image Placeholder 317441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7443" name="Text Placeholder 31744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8466" name="Slide Image Placeholder 31846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8467" name="Text Placeholder 31846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9490" name="Slide Image Placeholder 319489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19491" name="Text Placeholder 31949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0514" name="Slide Image Placeholder 32051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20515" name="Text Placeholder 32051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1538" name="Slide Image Placeholder 321537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21539" name="Text Placeholder 32153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4" Type="http://schemas.openxmlformats.org/officeDocument/2006/relationships/theme" Target="../theme/theme5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4" Type="http://schemas.openxmlformats.org/officeDocument/2006/relationships/theme" Target="../theme/theme6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6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23.wmf"/><Relationship Id="rId11" Type="http://schemas.openxmlformats.org/officeDocument/2006/relationships/notesSlide" Target="../notesSlides/notesSlide20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5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2.wmf"/><Relationship Id="rId1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6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31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image" Target="../media/image49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46.wmf"/><Relationship Id="rId11" Type="http://schemas.openxmlformats.org/officeDocument/2006/relationships/notesSlide" Target="../notesSlides/notesSlide57.xml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9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50.png"/><Relationship Id="rId1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2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52.emf"/><Relationship Id="rId3" Type="http://schemas.openxmlformats.org/officeDocument/2006/relationships/oleObject" Target="../embeddings/Workbook2.xls"/><Relationship Id="rId2" Type="http://schemas.openxmlformats.org/officeDocument/2006/relationships/image" Target="../media/image51.emf"/><Relationship Id="rId1" Type="http://schemas.openxmlformats.org/officeDocument/2006/relationships/oleObject" Target="../embeddings/Workbook1.xls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3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53.emf"/><Relationship Id="rId3" Type="http://schemas.openxmlformats.org/officeDocument/2006/relationships/oleObject" Target="../embeddings/Workbook4.xls"/><Relationship Id="rId2" Type="http://schemas.openxmlformats.org/officeDocument/2006/relationships/image" Target="../media/image51.emf"/><Relationship Id="rId1" Type="http://schemas.openxmlformats.org/officeDocument/2006/relationships/oleObject" Target="../embeddings/Workbook3.xls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4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54.emf"/><Relationship Id="rId3" Type="http://schemas.openxmlformats.org/officeDocument/2006/relationships/oleObject" Target="../embeddings/Workbook6.xls"/><Relationship Id="rId2" Type="http://schemas.openxmlformats.org/officeDocument/2006/relationships/image" Target="../media/image51.emf"/><Relationship Id="rId1" Type="http://schemas.openxmlformats.org/officeDocument/2006/relationships/oleObject" Target="../embeddings/Workbook5.xls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5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55.emf"/><Relationship Id="rId3" Type="http://schemas.openxmlformats.org/officeDocument/2006/relationships/oleObject" Target="../embeddings/Workbook8.xls"/><Relationship Id="rId2" Type="http://schemas.openxmlformats.org/officeDocument/2006/relationships/image" Target="../media/image51.emf"/><Relationship Id="rId1" Type="http://schemas.openxmlformats.org/officeDocument/2006/relationships/oleObject" Target="../embeddings/Workbook7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  <a:t>Heurísticas Construtivas</a:t>
            </a:r>
            <a:endParaRPr lang="x-none" altLang="zh-CN" b="0" kern="1200" dirty="0">
              <a:latin typeface="+mn-lt"/>
              <a:ea typeface="微软雅黑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913890" y="3437890"/>
            <a:ext cx="5440680" cy="1828165"/>
          </a:xfrm>
          <a:ln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Universidade Federal Fluminense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Instituto de Ciência e Tecnologia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Departamento de Ciência da Computação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Prof. Marcos Quinet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Exemplos de 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i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Código de Huffman</a:t>
            </a:r>
            <a:endParaRPr lang="x-none" altLang="zh-CN" sz="2400" i="1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Usado essencialmente como técnica de compressão de dados. Encontra uma representação binária menor ou (no pior caso) igual a 8 bits para cada caracter que faz parte de um arquivo. Através da análise da frequência de cada caracter, atribui uma codificação com menos bits para os mais frequentes e mais bits para os menos frequentes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O algoritmo para o código de Huffman é um algoritmo guloso que produz uma codificação ótima para cada caracter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Exemplos de 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u="sng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-1226073875" y="3566160"/>
            <a:ext cx="2147011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0" algn="l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pt-BR" altLang="en-US"/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2328545" y="2905760"/>
            <a:ext cx="3810635" cy="149161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1" name="TextBox 100"/>
          <p:cNvSpPr txBox="1"/>
          <p:nvPr/>
        </p:nvSpPr>
        <p:spPr>
          <a:xfrm>
            <a:off x="-112395" y="3954780"/>
            <a:ext cx="50800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0" indent="0" algn="ctr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 10 + 12 = 22 </a:t>
            </a:r>
            <a:endParaRPr lang="pt-BR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880" y="5010150"/>
            <a:ext cx="3917950" cy="1424940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4" name="Table 3"/>
          <p:cNvGraphicFramePr/>
          <p:nvPr/>
        </p:nvGraphicFramePr>
        <p:xfrm>
          <a:off x="1488440" y="1411605"/>
          <a:ext cx="556577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430"/>
                <a:gridCol w="702945"/>
                <a:gridCol w="661670"/>
                <a:gridCol w="686435"/>
                <a:gridCol w="706120"/>
                <a:gridCol w="682625"/>
                <a:gridCol w="84455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caracter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k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c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?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g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p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a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frequência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4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9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10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12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17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48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2085" y="1868170"/>
            <a:ext cx="50800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0" indent="0" algn="ctr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 </a:t>
            </a:r>
            <a:endParaRPr b="0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/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13</a:t>
            </a:r>
            <a:endParaRPr lang="x-none" b="0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pt-BR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Exemplos de Algoritmos Gulosos</a:t>
            </a:r>
            <a:endParaRPr lang="x-none" altLang="zh-CN" dirty="0"/>
          </a:p>
        </p:txBody>
      </p:sp>
      <p:sp>
        <p:nvSpPr>
          <p:cNvPr id="102" name="TextBox 101"/>
          <p:cNvSpPr txBox="1"/>
          <p:nvPr/>
        </p:nvSpPr>
        <p:spPr>
          <a:xfrm>
            <a:off x="1219200" y="1050290"/>
            <a:ext cx="5080000" cy="11887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0" indent="0" algn="l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13 + 17 = 30  </a:t>
            </a:r>
            <a:endParaRPr lang="pt-BR" altLang="en-US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1604010"/>
            <a:ext cx="3580130" cy="193421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3" name="TextBox 102"/>
          <p:cNvSpPr txBox="1"/>
          <p:nvPr/>
        </p:nvSpPr>
        <p:spPr>
          <a:xfrm>
            <a:off x="1206500" y="3695700"/>
            <a:ext cx="508000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0" indent="0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22 + 30 = 52  </a:t>
            </a:r>
            <a:endParaRPr lang="pt-BR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0" y="4140200"/>
            <a:ext cx="3534410" cy="247904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Exemplos de Algoritmos Gulosos</a:t>
            </a:r>
            <a:endParaRPr lang="x-none" altLang="zh-CN" dirty="0"/>
          </a:p>
        </p:txBody>
      </p:sp>
      <p:sp>
        <p:nvSpPr>
          <p:cNvPr id="104" name="TextBox 103"/>
          <p:cNvSpPr txBox="1"/>
          <p:nvPr/>
        </p:nvSpPr>
        <p:spPr>
          <a:xfrm>
            <a:off x="1168400" y="1320800"/>
            <a:ext cx="5080000" cy="9144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0" indent="0"/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48</a:t>
            </a:r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+ </a:t>
            </a:r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52</a:t>
            </a:r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x-none" b="0" u="none">
                <a:latin typeface="Times New Roman" charset="0"/>
                <a:ea typeface="Times New Roman" charset="0"/>
                <a:cs typeface="Times New Roman" charset="0"/>
              </a:rPr>
              <a:t>100</a:t>
            </a:r>
            <a:endParaRPr lang="x-none" b="0" u="none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/>
            <a:r>
              <a:rPr b="0" u="none">
                <a:latin typeface="Times New Roman" charset="0"/>
                <a:ea typeface="Times New Roman" charset="0"/>
                <a:cs typeface="Times New Roman" charset="0"/>
              </a:rPr>
              <a:t>  </a:t>
            </a:r>
            <a:endParaRPr lang="pt-BR" altLang="en-US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>
          <a:xfrm>
            <a:off x="438785" y="5047615"/>
            <a:ext cx="8263255" cy="1260475"/>
          </a:xfrm>
        </p:spPr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Para a árvore construída, obtivemos a seguinte codificação:</a:t>
            </a:r>
            <a:endParaRPr lang="x-none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1346200" y="5627370"/>
          <a:ext cx="569531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755015"/>
                <a:gridCol w="726440"/>
                <a:gridCol w="661035"/>
                <a:gridCol w="705485"/>
                <a:gridCol w="721360"/>
                <a:gridCol w="75438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caracter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a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c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g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k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p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?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codificação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0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1101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101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1100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111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x-none"/>
                        <a:t>100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686050" y="1155700"/>
            <a:ext cx="4173220" cy="38735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Exemplos de 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Outros algoritmos de grafos que também são gulosos são o da árvore geradora mínima (AGM) do caminho mínimo (Djikstra)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Exercício: implemente um dos dois algoritmos e apresente-o na próxima aula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Algoritmos Gulosos</a:t>
            </a:r>
            <a:endParaRPr lang="x-none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1953260"/>
            <a:ext cx="8256905" cy="3942715"/>
          </a:xfrm>
          <a:prstGeom prst="rect">
            <a:avLst/>
          </a:prstGeom>
        </p:spPr>
      </p:pic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Problema do troco (como algoritmo guloso):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Problema do troco: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Devemos trocar qualquer valor de entrada pelo menor número possível de moedas. Podem estar disponíveis moedas de 100, 50, 25, 15, 10, 5 e 1 (não necessariamente todos os valores simultâneamente).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Realize diversas baterias de testes com diferentes dados de entrada e responda: O algoritmo sempre chega a uma resposta ótima?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Por exemplo, suponha que em um determinado momento temos que dar troco para 30, mas só temos moedas de 25, 15 e 1. O que acontece?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cs typeface="Ubuntu" charset="0"/>
                <a:sym typeface="+mn-ea"/>
              </a:rPr>
              <a:t>O problema do caixeiro viajante (TSP - Travel Salesman Problem) é um dos mais clássicos estudos de caso da otimização e pode utilizar uma heurística gulosa para criar uma solução inicial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cs typeface="Ubuntu" charset="0"/>
                <a:sym typeface="+mn-ea"/>
              </a:rPr>
              <a:t>Dado um conjunto de cidades que devemos visitar, deve-se encontrar o caminho mínimo para percorrê-las, passando somente uma vez por cada uma delas, e retornando à cidade de origem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cs typeface="Ubuntu" charset="0"/>
                <a:sym typeface="+mn-ea"/>
              </a:rPr>
              <a:t>É comprovadamente um problema NP-difícil, com muitas variações possíveis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Clr>
                <a:schemeClr val="tx1"/>
              </a:buClr>
              <a:buChar char="•"/>
            </a:pPr>
            <a:r>
              <a:rPr lang="pt-BR" altLang="x-none" sz="2400">
                <a:sym typeface="+mn-ea"/>
              </a:rPr>
              <a:t>Dados de entrada:</a:t>
            </a:r>
            <a:endParaRPr lang="pt-BR" altLang="x-none" sz="2400" kern="1200"/>
          </a:p>
          <a:p>
            <a:pPr lvl="2">
              <a:buFont typeface="Arial" charset="0"/>
              <a:buChar char="•"/>
            </a:pPr>
            <a:r>
              <a:rPr lang="pt-BR" altLang="x-none">
                <a:sym typeface="+mn-ea"/>
              </a:rPr>
              <a:t>Cidades: Conjunto de cidades</a:t>
            </a:r>
            <a:endParaRPr lang="pt-BR" altLang="x-none" kern="1200"/>
          </a:p>
          <a:p>
            <a:pPr lvl="2">
              <a:buFont typeface="Arial" charset="0"/>
              <a:buChar char="•"/>
            </a:pPr>
            <a:r>
              <a:rPr lang="pt-BR" altLang="x-none" err="1">
                <a:sym typeface="+mn-ea"/>
              </a:rPr>
              <a:t>d</a:t>
            </a:r>
            <a:r>
              <a:rPr lang="pt-BR" altLang="x-none" baseline="-25000" err="1">
                <a:sym typeface="+mn-ea"/>
              </a:rPr>
              <a:t>ij</a:t>
            </a:r>
            <a:r>
              <a:rPr lang="pt-BR" altLang="x-none">
                <a:sym typeface="+mn-ea"/>
              </a:rPr>
              <a:t> = distância entre as cidades </a:t>
            </a:r>
            <a:r>
              <a:rPr lang="pt-BR" altLang="x-none" i="1">
                <a:sym typeface="+mn-ea"/>
              </a:rPr>
              <a:t>i</a:t>
            </a:r>
            <a:r>
              <a:rPr lang="pt-BR" altLang="x-none">
                <a:sym typeface="+mn-ea"/>
              </a:rPr>
              <a:t> e </a:t>
            </a:r>
            <a:r>
              <a:rPr lang="pt-BR" altLang="x-none" i="1">
                <a:sym typeface="+mn-ea"/>
              </a:rPr>
              <a:t>j</a:t>
            </a:r>
            <a:endParaRPr lang="pt-BR" altLang="x-none" i="1">
              <a:sym typeface="+mn-ea"/>
            </a:endParaRPr>
          </a:p>
          <a:p>
            <a:pPr lvl="2">
              <a:buFont typeface="Arial" charset="0"/>
              <a:buChar char="•"/>
            </a:pPr>
            <a:endParaRPr lang="pt-BR" altLang="x-none" sz="800" kern="1200"/>
          </a:p>
          <a:p>
            <a:pPr>
              <a:buClr>
                <a:schemeClr val="tx1"/>
              </a:buClr>
              <a:buChar char="•"/>
            </a:pPr>
            <a:r>
              <a:rPr lang="pt-BR" altLang="x-none" sz="2400">
                <a:sym typeface="+mn-ea"/>
              </a:rPr>
              <a:t>Variáveis de decisão:</a:t>
            </a:r>
            <a:endParaRPr lang="pt-BR" altLang="x-none" sz="2400" kern="1200"/>
          </a:p>
          <a:p>
            <a:pPr lvl="2">
              <a:buFont typeface="Arial" charset="0"/>
              <a:buChar char="•"/>
            </a:pPr>
            <a:r>
              <a:rPr lang="pt-BR" altLang="x-none" err="1">
                <a:sym typeface="+mn-ea"/>
              </a:rPr>
              <a:t>x</a:t>
            </a:r>
            <a:r>
              <a:rPr lang="pt-BR" altLang="x-none" baseline="-25000" err="1">
                <a:sym typeface="+mn-ea"/>
              </a:rPr>
              <a:t>ij</a:t>
            </a:r>
            <a:r>
              <a:rPr lang="pt-BR" altLang="x-none">
                <a:sym typeface="+mn-ea"/>
              </a:rPr>
              <a:t> = 1 se a aresta (</a:t>
            </a:r>
            <a:r>
              <a:rPr lang="pt-BR" altLang="x-none" i="1">
                <a:sym typeface="+mn-ea"/>
              </a:rPr>
              <a:t>i, j</a:t>
            </a:r>
            <a:r>
              <a:rPr lang="pt-BR" altLang="x-none">
                <a:sym typeface="+mn-ea"/>
              </a:rPr>
              <a:t>) será usada; 0, caso contrário</a:t>
            </a:r>
            <a:endParaRPr lang="pt-BR" altLang="x-none" kern="1200"/>
          </a:p>
          <a:p>
            <a:pPr lvl="2">
              <a:buFont typeface="Arial" charset="0"/>
              <a:buChar char="•"/>
            </a:pPr>
            <a:r>
              <a:rPr lang="pt-BR" altLang="x-none" err="1">
                <a:sym typeface="+mn-ea"/>
              </a:rPr>
              <a:t>f</a:t>
            </a:r>
            <a:r>
              <a:rPr lang="pt-BR" altLang="x-none" baseline="-25000" err="1">
                <a:sym typeface="+mn-ea"/>
              </a:rPr>
              <a:t>ij</a:t>
            </a:r>
            <a:r>
              <a:rPr lang="pt-BR" altLang="x-none">
                <a:sym typeface="+mn-ea"/>
              </a:rPr>
              <a:t> = quantidade de fluxo de </a:t>
            </a:r>
            <a:r>
              <a:rPr lang="pt-BR" altLang="x-none" i="1">
                <a:sym typeface="+mn-ea"/>
              </a:rPr>
              <a:t>i</a:t>
            </a:r>
            <a:r>
              <a:rPr lang="pt-BR" altLang="x-none">
                <a:sym typeface="+mn-ea"/>
              </a:rPr>
              <a:t> para </a:t>
            </a:r>
            <a:r>
              <a:rPr lang="pt-BR" altLang="x-none" i="1">
                <a:sym typeface="+mn-ea"/>
              </a:rPr>
              <a:t>j</a:t>
            </a:r>
            <a:endParaRPr lang="pt-BR" altLang="x-none" i="1">
              <a:sym typeface="+mn-ea"/>
            </a:endParaRPr>
          </a:p>
          <a:p>
            <a:pPr lvl="2">
              <a:buFont typeface="Arial" charset="0"/>
              <a:buChar char="•"/>
            </a:pPr>
            <a:endParaRPr lang="pt-BR" altLang="x-none" sz="800" kern="1200"/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Função objetivo:</a:t>
            </a:r>
            <a:endParaRPr lang="pt-BR" altLang="x-none" sz="2400" kern="1200"/>
          </a:p>
          <a:p>
            <a:pPr>
              <a:buClr>
                <a:schemeClr val="tx1"/>
              </a:buClr>
            </a:pPr>
            <a:endParaRPr lang="pt-BR" altLang="x-none" sz="2400" kern="1200"/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graphicFrame>
        <p:nvGraphicFramePr>
          <p:cNvPr id="228356" name="Content Placeholder 228355" descr="Rectangle: Click to edit Master text styles&#13;&#10;Second level&#13;&#10;Third level&#13;&#10;Fourth level&#13;&#10;Fifth level"/>
          <p:cNvGraphicFramePr/>
          <p:nvPr>
            <p:ph sz="half" idx="2"/>
          </p:nvPr>
        </p:nvGraphicFramePr>
        <p:xfrm>
          <a:off x="2519363" y="4828540"/>
          <a:ext cx="29495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294130" imgH="355600" progId="Equation.3">
                  <p:embed/>
                </p:oleObj>
              </mc:Choice>
              <mc:Fallback>
                <p:oleObj name="" r:id="rId1" imgW="1294130" imgH="3556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19363" y="4828540"/>
                        <a:ext cx="2949575" cy="798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Clr>
                <a:schemeClr val="tx1"/>
              </a:buClr>
              <a:buChar char="•"/>
            </a:pPr>
            <a:r>
              <a:rPr lang="x-none" altLang="pt-BR" sz="2400" kern="1200"/>
              <a:t>Restrições:</a:t>
            </a:r>
            <a:endParaRPr lang="x-none" altLang="pt-BR" sz="2400" kern="1200"/>
          </a:p>
          <a:p>
            <a:pPr>
              <a:buClr>
                <a:schemeClr val="tx1"/>
              </a:buClr>
            </a:pPr>
            <a:endParaRPr lang="pt-BR" altLang="x-none" sz="2400" kern="1200"/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graphicFrame>
        <p:nvGraphicFramePr>
          <p:cNvPr id="2" name="Object 1" descr="Rectangle: Click to edit Master text styles&#13;&#10;Second level&#13;&#10;Third level&#13;&#10;Fourth level&#13;&#10;Fifth level"/>
          <p:cNvGraphicFramePr/>
          <p:nvPr/>
        </p:nvGraphicFramePr>
        <p:xfrm>
          <a:off x="987425" y="2517775"/>
          <a:ext cx="33289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560830" imgH="355600" progId="Equation.3">
                  <p:embed/>
                </p:oleObj>
              </mc:Choice>
              <mc:Fallback>
                <p:oleObj name="" r:id="rId1" imgW="1560830" imgH="3556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87425" y="2517775"/>
                        <a:ext cx="3328988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925638"/>
            <a:ext cx="64008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1. De cada cidade i só sai uma aresta: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14788"/>
            <a:ext cx="64008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2. A cada cidade j só chega uma aresta: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graphicFrame>
        <p:nvGraphicFramePr>
          <p:cNvPr id="6" name="Content Placeholder 5" descr="Rectangle: Click to edit Master text styles&#13;&#10;Second level&#13;&#10;Third level&#13;&#10;Fourth level&#13;&#10;Fifth level"/>
          <p:cNvGraphicFramePr/>
          <p:nvPr>
            <p:ph sz="half" idx="2"/>
          </p:nvPr>
        </p:nvGraphicFramePr>
        <p:xfrm>
          <a:off x="987425" y="4854575"/>
          <a:ext cx="33289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1548765" imgH="342900" progId="Equation.3">
                  <p:embed/>
                </p:oleObj>
              </mc:Choice>
              <mc:Fallback>
                <p:oleObj name="" r:id="rId3" imgW="1548765" imgH="3429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425" y="4854575"/>
                        <a:ext cx="3328988" cy="776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629400" y="4648200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9" name="Oval 8"/>
          <p:cNvSpPr/>
          <p:nvPr/>
        </p:nvSpPr>
        <p:spPr>
          <a:xfrm>
            <a:off x="5638800" y="2362200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10" name="Straight Connector 9"/>
          <p:cNvSpPr/>
          <p:nvPr/>
        </p:nvSpPr>
        <p:spPr>
          <a:xfrm>
            <a:off x="5638800" y="4419600"/>
            <a:ext cx="990600" cy="45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1" name="Straight Connector 10"/>
          <p:cNvSpPr/>
          <p:nvPr/>
        </p:nvSpPr>
        <p:spPr>
          <a:xfrm>
            <a:off x="5410200" y="4953000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2" name="Straight Connector 11"/>
          <p:cNvSpPr/>
          <p:nvPr/>
        </p:nvSpPr>
        <p:spPr>
          <a:xfrm flipV="1">
            <a:off x="5486400" y="5054600"/>
            <a:ext cx="1143000" cy="38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" name="Straight Connector 12"/>
          <p:cNvSpPr/>
          <p:nvPr/>
        </p:nvSpPr>
        <p:spPr>
          <a:xfrm flipV="1">
            <a:off x="6400800" y="2362200"/>
            <a:ext cx="914400" cy="304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4" name="Straight Connector 13"/>
          <p:cNvSpPr/>
          <p:nvPr/>
        </p:nvSpPr>
        <p:spPr>
          <a:xfrm>
            <a:off x="6400800" y="2667000"/>
            <a:ext cx="914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5" name="Straight Connector 14"/>
          <p:cNvSpPr/>
          <p:nvPr/>
        </p:nvSpPr>
        <p:spPr>
          <a:xfrm>
            <a:off x="6400800" y="2667000"/>
            <a:ext cx="914400" cy="38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29300" y="2514600"/>
            <a:ext cx="3810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i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900" y="4800600"/>
            <a:ext cx="3810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i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6858000" y="24257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9" name="Straight Connector 18"/>
          <p:cNvSpPr/>
          <p:nvPr/>
        </p:nvSpPr>
        <p:spPr>
          <a:xfrm>
            <a:off x="6934200" y="24003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0" name="Straight Connector 19"/>
          <p:cNvSpPr/>
          <p:nvPr/>
        </p:nvSpPr>
        <p:spPr>
          <a:xfrm>
            <a:off x="6858000" y="27813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" name="Straight Connector 20"/>
          <p:cNvSpPr/>
          <p:nvPr/>
        </p:nvSpPr>
        <p:spPr>
          <a:xfrm>
            <a:off x="6934200" y="28067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2" name="Straight Connector 21"/>
          <p:cNvSpPr/>
          <p:nvPr/>
        </p:nvSpPr>
        <p:spPr>
          <a:xfrm>
            <a:off x="6019800" y="45085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" name="Straight Connector 22"/>
          <p:cNvSpPr/>
          <p:nvPr/>
        </p:nvSpPr>
        <p:spPr>
          <a:xfrm>
            <a:off x="6096000" y="45593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" name="Straight Connector 23"/>
          <p:cNvSpPr/>
          <p:nvPr/>
        </p:nvSpPr>
        <p:spPr>
          <a:xfrm>
            <a:off x="6019800" y="51689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5" name="Straight Connector 24"/>
          <p:cNvSpPr/>
          <p:nvPr/>
        </p:nvSpPr>
        <p:spPr>
          <a:xfrm>
            <a:off x="6096000" y="515620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Introdução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type="body"/>
          </p:nvPr>
        </p:nvSpPr>
        <p:spPr>
          <a:xfrm>
            <a:off x="438150" y="1165225"/>
            <a:ext cx="8262938" cy="5192713"/>
          </a:xfrm>
        </p:spPr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/>
              <a:t>As heurísticas construtivas têm suas origens na Inteligência Artificial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Para uma heurística ser considerada um bom método de otimização, deve apresentar as seguintes características:</a:t>
            </a:r>
            <a:endParaRPr lang="x-none" altLang="zh-CN" sz="2400" dirty="0"/>
          </a:p>
          <a:p>
            <a:pPr lvl="2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x-none" altLang="zh-CN" dirty="0"/>
              <a:t>deve ser fácil de implementar;</a:t>
            </a:r>
            <a:endParaRPr lang="x-none" altLang="zh-CN" dirty="0"/>
          </a:p>
          <a:p>
            <a:pPr lvl="2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x-none" altLang="zh-CN" dirty="0"/>
              <a:t>deve encontrar boas soluções rapidamente.</a:t>
            </a:r>
            <a:endParaRPr lang="x-none" altLang="zh-CN" dirty="0"/>
          </a:p>
          <a:p>
            <a:pPr lvl="0" eaLnBrk="1" hangingPunct="1"/>
            <a:r>
              <a:rPr lang="x-none" altLang="zh-CN" sz="2400" dirty="0"/>
              <a:t>Apesar de serem métodos atraentes, deve-se considerar que não garantem a otimalidade da solução encontrada, ou seja, podem ser ótimos locais, ainda distantes da melhor solução possível</a:t>
            </a:r>
            <a:endParaRPr lang="x-none" altLang="zh-CN" sz="2400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Clr>
                <a:schemeClr val="tx1"/>
              </a:buClr>
              <a:buChar char="•"/>
            </a:pPr>
            <a:endParaRPr lang="pt-BR" altLang="x-none" sz="2400" kern="1200"/>
          </a:p>
          <a:p>
            <a:pPr>
              <a:buClr>
                <a:schemeClr val="tx1"/>
              </a:buClr>
            </a:pPr>
            <a:endParaRPr lang="pt-BR" altLang="x-none" sz="2400" kern="1200"/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endParaRPr lang="x-none" altLang="zh-CN" sz="2400" dirty="0">
              <a:solidFill>
                <a:schemeClr val="accent1">
                  <a:lumMod val="75000"/>
                </a:schemeClr>
              </a:solidFill>
              <a:cs typeface="Ubuntu" charset="0"/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graphicFrame>
        <p:nvGraphicFramePr>
          <p:cNvPr id="230403" name="Object 230402" descr="Rectangle: Click to edit Master text styles&#13;&#10;Second level&#13;&#10;Third level&#13;&#10;Fourth level&#13;&#10;Fifth level"/>
          <p:cNvGraphicFramePr/>
          <p:nvPr/>
        </p:nvGraphicFramePr>
        <p:xfrm>
          <a:off x="909638" y="2060575"/>
          <a:ext cx="453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2689860" imgH="355600" progId="Equation.3">
                  <p:embed/>
                </p:oleObj>
              </mc:Choice>
              <mc:Fallback>
                <p:oleObj name="" r:id="rId1" imgW="2689860" imgH="3556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9638" y="2060575"/>
                        <a:ext cx="4533900" cy="59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Content Placeholder 230403" descr="Rectangle: Click to edit Master text styles&#13;&#10;Second level&#13;&#10;Third level&#13;&#10;Fourth level&#13;&#10;Fifth level"/>
          <p:cNvGraphicFramePr/>
          <p:nvPr>
            <p:ph sz="quarter" idx="2"/>
          </p:nvPr>
        </p:nvGraphicFramePr>
        <p:xfrm>
          <a:off x="1212850" y="4098925"/>
          <a:ext cx="43672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2614930" imgH="241300" progId="Equation.3">
                  <p:embed/>
                </p:oleObj>
              </mc:Choice>
              <mc:Fallback>
                <p:oleObj name="" r:id="rId3" imgW="2614930" imgH="2413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50" y="4098925"/>
                        <a:ext cx="4367213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Content Placeholder 230404" descr="Rectangle: Click to edit Master text styles&#13;&#10;Second level&#13;&#10;Third level&#13;&#10;Fourth level&#13;&#10;Fifth level"/>
          <p:cNvGraphicFramePr/>
          <p:nvPr>
            <p:ph sz="quarter" idx="3"/>
          </p:nvPr>
        </p:nvGraphicFramePr>
        <p:xfrm>
          <a:off x="1341438" y="5205413"/>
          <a:ext cx="36703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2171065" imgH="241300" progId="Equation.3">
                  <p:embed/>
                </p:oleObj>
              </mc:Choice>
              <mc:Fallback>
                <p:oleObj name="" r:id="rId5" imgW="2171065" imgH="2413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1438" y="5205413"/>
                        <a:ext cx="367030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TextBox 230405"/>
          <p:cNvSpPr txBox="1"/>
          <p:nvPr/>
        </p:nvSpPr>
        <p:spPr>
          <a:xfrm>
            <a:off x="533400" y="1524000"/>
            <a:ext cx="76200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3. O fluxo que chega a uma cidade i menos o que sai é igual a uma unidade: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230407" name="TextBox 230406"/>
          <p:cNvSpPr txBox="1"/>
          <p:nvPr/>
        </p:nvSpPr>
        <p:spPr>
          <a:xfrm>
            <a:off x="533400" y="3429000"/>
            <a:ext cx="80772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4. O fluxo máximo em cada aresta é igual a n-1, onde n é o número de cidades: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230408" name="Oval 230407"/>
          <p:cNvSpPr/>
          <p:nvPr/>
        </p:nvSpPr>
        <p:spPr>
          <a:xfrm>
            <a:off x="6096000" y="2362200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0409" name="Straight Connector 230408"/>
          <p:cNvSpPr/>
          <p:nvPr/>
        </p:nvSpPr>
        <p:spPr>
          <a:xfrm>
            <a:off x="4876800" y="2667000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0410" name="Straight Connector 230409"/>
          <p:cNvSpPr/>
          <p:nvPr/>
        </p:nvSpPr>
        <p:spPr>
          <a:xfrm>
            <a:off x="6858000" y="2667000"/>
            <a:ext cx="914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0411" name="TextBox 230410"/>
          <p:cNvSpPr txBox="1"/>
          <p:nvPr/>
        </p:nvSpPr>
        <p:spPr>
          <a:xfrm>
            <a:off x="5486400" y="2362200"/>
            <a:ext cx="304800" cy="32067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500">
                <a:latin typeface="Arial" charset="0"/>
                <a:ea typeface="Times New Roman" charset="0"/>
              </a:rPr>
              <a:t>f</a:t>
            </a:r>
            <a:endParaRPr lang="pt-BR" altLang="x-none" sz="1500">
              <a:latin typeface="Arial" charset="0"/>
              <a:ea typeface="Times New Roman" charset="0"/>
            </a:endParaRPr>
          </a:p>
        </p:txBody>
      </p:sp>
      <p:sp>
        <p:nvSpPr>
          <p:cNvPr id="230412" name="TextBox 230411"/>
          <p:cNvSpPr txBox="1"/>
          <p:nvPr/>
        </p:nvSpPr>
        <p:spPr>
          <a:xfrm>
            <a:off x="7010400" y="2362200"/>
            <a:ext cx="685800" cy="32067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500">
                <a:latin typeface="Arial" charset="0"/>
                <a:ea typeface="Times New Roman" charset="0"/>
              </a:rPr>
              <a:t>f - 1</a:t>
            </a:r>
            <a:endParaRPr lang="pt-BR" altLang="x-none" sz="1500">
              <a:latin typeface="Arial" charset="0"/>
              <a:ea typeface="Times New Roman" charset="0"/>
            </a:endParaRPr>
          </a:p>
        </p:txBody>
      </p:sp>
      <p:sp>
        <p:nvSpPr>
          <p:cNvPr id="230413" name="TextBox 230412"/>
          <p:cNvSpPr txBox="1"/>
          <p:nvPr/>
        </p:nvSpPr>
        <p:spPr>
          <a:xfrm>
            <a:off x="6362700" y="2506663"/>
            <a:ext cx="2286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i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graphicFrame>
        <p:nvGraphicFramePr>
          <p:cNvPr id="230414" name="Content Placeholder 230413" descr="Rectangle: Click to edit Master text styles&#13;&#10;Second level&#13;&#10;Third level&#13;&#10;Fourth level&#13;&#10;Fifth level"/>
          <p:cNvGraphicFramePr/>
          <p:nvPr>
            <p:ph sz="quarter" idx="4"/>
          </p:nvPr>
        </p:nvGraphicFramePr>
        <p:xfrm>
          <a:off x="990600" y="5777865"/>
          <a:ext cx="4114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2360930" imgH="241300" progId="Equation.3">
                  <p:embed/>
                </p:oleObj>
              </mc:Choice>
              <mc:Fallback>
                <p:oleObj name="" r:id="rId7" imgW="2360930" imgH="2413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777865"/>
                        <a:ext cx="4114800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5" name="TextBox 230414"/>
          <p:cNvSpPr txBox="1"/>
          <p:nvPr/>
        </p:nvSpPr>
        <p:spPr>
          <a:xfrm>
            <a:off x="533400" y="4724400"/>
            <a:ext cx="74676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5. Integralidade e não negatividade: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323850" y="1304925"/>
            <a:ext cx="8262938" cy="5192713"/>
          </a:xfrm>
        </p:spPr>
        <p:txBody>
          <a:bodyPr/>
          <a:p>
            <a:pPr>
              <a:lnSpc>
                <a:spcPct val="90000"/>
              </a:lnSpc>
            </a:pPr>
            <a:r>
              <a:rPr lang="pt-BR" altLang="x-none" sz="2400">
                <a:sym typeface="+mn-ea"/>
              </a:rPr>
              <a:t>Considerando </a:t>
            </a:r>
            <a:r>
              <a:rPr lang="x-none" altLang="pt-BR" sz="2400">
                <a:sym typeface="+mn-ea"/>
              </a:rPr>
              <a:t>que o </a:t>
            </a:r>
            <a:r>
              <a:rPr lang="pt-BR" altLang="x-none" sz="2400">
                <a:sym typeface="+mn-ea"/>
              </a:rPr>
              <a:t>PCV simétrico (</a:t>
            </a:r>
            <a:r>
              <a:rPr lang="x-none" altLang="pt-BR" sz="2400">
                <a:sym typeface="+mn-ea"/>
              </a:rPr>
              <a:t>onde </a:t>
            </a:r>
            <a:r>
              <a:rPr lang="pt-BR" altLang="x-none" sz="2400" err="1">
                <a:sym typeface="+mn-ea"/>
              </a:rPr>
              <a:t>d</a:t>
            </a:r>
            <a:r>
              <a:rPr lang="pt-BR" altLang="x-none" sz="2400" baseline="-25000" err="1">
                <a:sym typeface="+mn-ea"/>
              </a:rPr>
              <a:t>ij</a:t>
            </a:r>
            <a:r>
              <a:rPr lang="pt-BR" altLang="x-none" sz="2400">
                <a:sym typeface="+mn-ea"/>
              </a:rPr>
              <a:t> = </a:t>
            </a:r>
            <a:r>
              <a:rPr lang="pt-BR" altLang="x-none" sz="2400" err="1">
                <a:sym typeface="+mn-ea"/>
              </a:rPr>
              <a:t>d</a:t>
            </a:r>
            <a:r>
              <a:rPr lang="pt-BR" altLang="x-none" sz="2400" baseline="-25000" err="1">
                <a:sym typeface="+mn-ea"/>
              </a:rPr>
              <a:t>ji</a:t>
            </a:r>
            <a:r>
              <a:rPr lang="pt-BR" altLang="x-none" sz="2400">
                <a:sym typeface="+mn-ea"/>
              </a:rPr>
              <a:t>), </a:t>
            </a:r>
            <a:r>
              <a:rPr lang="x-none" altLang="pt-BR" sz="2400">
                <a:sym typeface="+mn-ea"/>
              </a:rPr>
              <a:t>se existirem</a:t>
            </a:r>
            <a:r>
              <a:rPr lang="pt-BR" altLang="x-none" sz="2400">
                <a:sym typeface="+mn-ea"/>
              </a:rPr>
              <a:t> </a:t>
            </a:r>
            <a:r>
              <a:rPr lang="pt-BR" altLang="x-none" sz="2400" i="1">
                <a:sym typeface="+mn-ea"/>
              </a:rPr>
              <a:t>n</a:t>
            </a:r>
            <a:r>
              <a:rPr lang="pt-BR" altLang="x-none" sz="2400">
                <a:sym typeface="+mn-ea"/>
              </a:rPr>
              <a:t> cidades </a:t>
            </a:r>
            <a:r>
              <a:rPr lang="x-none" altLang="pt-BR" sz="2400">
                <a:sym typeface="+mn-ea"/>
              </a:rPr>
              <a:t>a serem visitadas, existirão</a:t>
            </a:r>
            <a:r>
              <a:rPr lang="pt-BR" altLang="x-none" sz="2400">
                <a:sym typeface="+mn-ea"/>
              </a:rPr>
              <a:t> (</a:t>
            </a:r>
            <a:r>
              <a:rPr lang="pt-BR" altLang="x-none" sz="2400" i="1">
                <a:sym typeface="+mn-ea"/>
              </a:rPr>
              <a:t>n</a:t>
            </a:r>
            <a:r>
              <a:rPr lang="pt-BR" altLang="x-none" sz="2400">
                <a:sym typeface="+mn-ea"/>
              </a:rPr>
              <a:t>-1)!/2 rotas possíveis</a:t>
            </a:r>
            <a:endParaRPr lang="pt-BR" altLang="x-none" sz="2400"/>
          </a:p>
          <a:p>
            <a:pPr>
              <a:lnSpc>
                <a:spcPct val="90000"/>
              </a:lnSpc>
            </a:pPr>
            <a:r>
              <a:rPr lang="x-none" altLang="pt-BR" sz="2400">
                <a:sym typeface="+mn-ea"/>
              </a:rPr>
              <a:t>Se</a:t>
            </a:r>
            <a:r>
              <a:rPr lang="pt-BR" altLang="x-none" sz="2400">
                <a:sym typeface="+mn-ea"/>
              </a:rPr>
              <a:t> </a:t>
            </a:r>
            <a:r>
              <a:rPr lang="pt-BR" altLang="x-none" sz="2400" i="1">
                <a:sym typeface="+mn-ea"/>
              </a:rPr>
              <a:t>n</a:t>
            </a:r>
            <a:r>
              <a:rPr lang="pt-BR" altLang="x-none" sz="2400">
                <a:sym typeface="+mn-ea"/>
              </a:rPr>
              <a:t> = 20 cidades, </a:t>
            </a:r>
            <a:r>
              <a:rPr lang="x-none" altLang="pt-BR" sz="2400">
                <a:sym typeface="+mn-ea"/>
              </a:rPr>
              <a:t>existem</a:t>
            </a:r>
            <a:r>
              <a:rPr lang="pt-BR" altLang="x-none" sz="2400">
                <a:sym typeface="+mn-ea"/>
              </a:rPr>
              <a:t> 10</a:t>
            </a:r>
            <a:r>
              <a:rPr lang="pt-BR" altLang="x-none" sz="2400" baseline="30000">
                <a:sym typeface="+mn-ea"/>
              </a:rPr>
              <a:t>16</a:t>
            </a:r>
            <a:r>
              <a:rPr lang="pt-BR" altLang="x-none" sz="2400">
                <a:sym typeface="+mn-ea"/>
              </a:rPr>
              <a:t> rotas possíveis. Um computador que avalia uma rota em 10</a:t>
            </a:r>
            <a:r>
              <a:rPr lang="pt-BR" altLang="x-none" sz="2400" baseline="30000">
                <a:sym typeface="+mn-ea"/>
              </a:rPr>
              <a:t>-8</a:t>
            </a:r>
            <a:r>
              <a:rPr lang="pt-BR" altLang="x-none" sz="2400">
                <a:sym typeface="+mn-ea"/>
              </a:rPr>
              <a:t> segundos gastaria cerca de 19 anos para encontrar a melhor solução por enumeração completa</a:t>
            </a:r>
            <a:endParaRPr lang="pt-BR" altLang="x-none" sz="2400"/>
          </a:p>
          <a:p>
            <a:pPr>
              <a:lnSpc>
                <a:spcPct val="90000"/>
              </a:lnSpc>
            </a:pPr>
            <a:r>
              <a:rPr lang="pt-BR" altLang="x-none" sz="2400">
                <a:sym typeface="+mn-ea"/>
              </a:rPr>
              <a:t>Métodos de enumeração implícita, tais como </a:t>
            </a:r>
            <a:r>
              <a:rPr lang="pt-BR" altLang="x-none" sz="2400" i="1" err="1">
                <a:sym typeface="+mn-ea"/>
              </a:rPr>
              <a:t>branch-and-bound</a:t>
            </a:r>
            <a:r>
              <a:rPr lang="pt-BR" altLang="x-none" sz="2400">
                <a:sym typeface="+mn-ea"/>
              </a:rPr>
              <a:t>, embutidos em </a:t>
            </a:r>
            <a:r>
              <a:rPr lang="pt-BR" altLang="x-none" sz="2400" i="1" err="1">
                <a:sym typeface="+mn-ea"/>
              </a:rPr>
              <a:t>solvers</a:t>
            </a:r>
            <a:r>
              <a:rPr lang="pt-BR" altLang="x-none" sz="2400">
                <a:sym typeface="+mn-ea"/>
              </a:rPr>
              <a:t>, </a:t>
            </a:r>
            <a:r>
              <a:rPr lang="pt-BR" altLang="x-none" sz="2400" u="sng">
                <a:sym typeface="+mn-ea"/>
              </a:rPr>
              <a:t>podem</a:t>
            </a:r>
            <a:r>
              <a:rPr lang="pt-BR" altLang="x-none" sz="2400">
                <a:sym typeface="+mn-ea"/>
              </a:rPr>
              <a:t> reduzir significativamente este tempo</a:t>
            </a:r>
            <a:endParaRPr lang="pt-BR" altLang="x-none" sz="2400"/>
          </a:p>
          <a:p>
            <a:pPr>
              <a:lnSpc>
                <a:spcPct val="90000"/>
              </a:lnSpc>
            </a:pPr>
            <a:r>
              <a:rPr lang="pt-BR" altLang="x-none" sz="2400">
                <a:sym typeface="+mn-ea"/>
              </a:rPr>
              <a:t>Não há garantia de que isso sempre ocorra</a:t>
            </a:r>
            <a:endParaRPr lang="pt-BR" altLang="x-none" sz="2400"/>
          </a:p>
          <a:p>
            <a:endParaRPr lang="pt-BR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374650" y="1266825"/>
            <a:ext cx="8262938" cy="5192713"/>
          </a:xfrm>
        </p:spPr>
        <p:txBody>
          <a:bodyPr/>
          <a:p>
            <a:pPr algn="just">
              <a:lnSpc>
                <a:spcPct val="100000"/>
              </a:lnSpc>
            </a:pPr>
            <a:r>
              <a:rPr lang="pt-BR" altLang="x-none" sz="2400">
                <a:sym typeface="+mn-ea"/>
              </a:rPr>
              <a:t>Para </a:t>
            </a:r>
            <a:r>
              <a:rPr lang="x-none" altLang="pt-BR" sz="2400">
                <a:sym typeface="+mn-ea"/>
              </a:rPr>
              <a:t>instâncias formadas por um número maior de cidades</a:t>
            </a:r>
            <a:r>
              <a:rPr lang="pt-BR" altLang="x-none" sz="2400">
                <a:sym typeface="+mn-ea"/>
              </a:rPr>
              <a:t>, a resolução por métodos </a:t>
            </a:r>
            <a:r>
              <a:rPr lang="x-none" altLang="pt-BR" sz="2400">
                <a:sym typeface="+mn-ea"/>
              </a:rPr>
              <a:t>exatos</a:t>
            </a:r>
            <a:r>
              <a:rPr lang="pt-BR" altLang="x-none" sz="2400">
                <a:sym typeface="+mn-ea"/>
              </a:rPr>
              <a:t> é proibitiva em termos de tempos computacionais</a:t>
            </a:r>
            <a:endParaRPr lang="pt-BR" altLang="x-none" sz="2400"/>
          </a:p>
          <a:p>
            <a:pPr algn="just">
              <a:lnSpc>
                <a:spcPct val="100000"/>
              </a:lnSpc>
            </a:pPr>
            <a:r>
              <a:rPr lang="x-none" altLang="pt-BR" sz="2400">
                <a:sym typeface="+mn-ea"/>
              </a:rPr>
              <a:t>O </a:t>
            </a:r>
            <a:r>
              <a:rPr lang="pt-BR" altLang="x-none" sz="2400">
                <a:sym typeface="+mn-ea"/>
              </a:rPr>
              <a:t>PCV </a:t>
            </a:r>
            <a:r>
              <a:rPr lang="x-none" altLang="pt-BR" sz="2400">
                <a:sym typeface="+mn-ea"/>
              </a:rPr>
              <a:t>pertence a</a:t>
            </a:r>
            <a:r>
              <a:rPr lang="pt-BR" altLang="x-none" sz="2400">
                <a:sym typeface="+mn-ea"/>
              </a:rPr>
              <a:t> classe </a:t>
            </a:r>
            <a:r>
              <a:rPr lang="x-none" altLang="pt-BR" sz="2400">
                <a:sym typeface="+mn-ea"/>
              </a:rPr>
              <a:t>de problemas </a:t>
            </a:r>
            <a:r>
              <a:rPr lang="pt-BR" altLang="x-none" sz="2400" err="1">
                <a:sym typeface="+mn-ea"/>
              </a:rPr>
              <a:t>NP-difíc</a:t>
            </a:r>
            <a:r>
              <a:rPr lang="x-none" altLang="pt-BR" sz="2400" err="1">
                <a:sym typeface="+mn-ea"/>
              </a:rPr>
              <a:t>eis, ou seja</a:t>
            </a:r>
            <a:r>
              <a:rPr lang="pt-BR" altLang="x-none" sz="2400">
                <a:sym typeface="+mn-ea"/>
              </a:rPr>
              <a:t> não existem algoritmos exatos que o resolvam em tempo polinomial</a:t>
            </a:r>
            <a:endParaRPr lang="pt-BR" altLang="x-none" sz="2400"/>
          </a:p>
          <a:p>
            <a:pPr algn="just">
              <a:lnSpc>
                <a:spcPct val="100000"/>
              </a:lnSpc>
            </a:pPr>
            <a:r>
              <a:rPr lang="pt-BR" altLang="x-none" sz="2400">
                <a:sym typeface="+mn-ea"/>
              </a:rPr>
              <a:t>À medida que </a:t>
            </a:r>
            <a:r>
              <a:rPr lang="pt-BR" altLang="x-none" sz="2400" i="1">
                <a:sym typeface="+mn-ea"/>
              </a:rPr>
              <a:t>n</a:t>
            </a:r>
            <a:r>
              <a:rPr lang="pt-BR" altLang="x-none" sz="2400">
                <a:sym typeface="+mn-ea"/>
              </a:rPr>
              <a:t> cresce, o tempo </a:t>
            </a:r>
            <a:r>
              <a:rPr lang="x-none" altLang="pt-BR" sz="2400">
                <a:sym typeface="+mn-ea"/>
              </a:rPr>
              <a:t>para obtenção de uma solução exata </a:t>
            </a:r>
            <a:r>
              <a:rPr lang="pt-BR" altLang="x-none" sz="2400">
                <a:sym typeface="+mn-ea"/>
              </a:rPr>
              <a:t>cresce exponencialmente</a:t>
            </a:r>
            <a:endParaRPr lang="pt-BR" altLang="x-none" sz="2400"/>
          </a:p>
          <a:p>
            <a:endParaRPr lang="pt-BR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>
          <a:xfrm>
            <a:off x="374650" y="1266825"/>
            <a:ext cx="8262938" cy="5192713"/>
          </a:xfrm>
        </p:spPr>
        <p:txBody>
          <a:bodyPr/>
          <a:p>
            <a:pPr algn="just">
              <a:lnSpc>
                <a:spcPct val="100000"/>
              </a:lnSpc>
            </a:pPr>
            <a:r>
              <a:rPr lang="x-none" altLang="pt-BR" sz="2400">
                <a:sym typeface="+mn-ea"/>
              </a:rPr>
              <a:t>O </a:t>
            </a:r>
            <a:r>
              <a:rPr lang="pt-BR" altLang="x-none" sz="2400">
                <a:sym typeface="+mn-ea"/>
              </a:rPr>
              <a:t>PCV</a:t>
            </a:r>
            <a:r>
              <a:rPr lang="x-none" altLang="pt-BR" sz="2400">
                <a:sym typeface="+mn-ea"/>
              </a:rPr>
              <a:t>, assim como os demais problemas dessa categoria,</a:t>
            </a:r>
            <a:r>
              <a:rPr lang="pt-BR" altLang="x-none" sz="2400">
                <a:sym typeface="+mn-ea"/>
              </a:rPr>
              <a:t> é resolvido por meio de heurísticas</a:t>
            </a:r>
            <a:r>
              <a:rPr lang="x-none" altLang="pt-BR" sz="2400">
                <a:sym typeface="+mn-ea"/>
              </a:rPr>
              <a:t>, caracterizadas por:</a:t>
            </a:r>
            <a:endParaRPr lang="x-none" altLang="pt-BR" sz="24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x-none" altLang="pt-BR" sz="800">
              <a:sym typeface="+mn-ea"/>
            </a:endParaRPr>
          </a:p>
          <a:p>
            <a:pPr lvl="2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Procedimentos que seguem uma intuição para resolver o problema (forma humana de resolver o problema, fenômenos naturais, processos biológicos, etc.)</a:t>
            </a:r>
            <a:endParaRPr lang="pt-BR" altLang="x-none" sz="2400"/>
          </a:p>
          <a:p>
            <a:pPr lvl="2" algn="just">
              <a:lnSpc>
                <a:spcPct val="100000"/>
              </a:lnSpc>
              <a:buFont typeface="Arial" charset="0"/>
              <a:buChar char="•"/>
            </a:pPr>
            <a:endParaRPr lang="pt-BR" altLang="x-none" sz="800">
              <a:sym typeface="+mn-ea"/>
            </a:endParaRPr>
          </a:p>
          <a:p>
            <a:pPr lvl="2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Não garantem a </a:t>
            </a:r>
            <a:r>
              <a:rPr lang="pt-BR" altLang="x-none" sz="2400" err="1">
                <a:sym typeface="+mn-ea"/>
              </a:rPr>
              <a:t>otimalidade</a:t>
            </a:r>
            <a:r>
              <a:rPr lang="pt-BR" altLang="x-none" sz="2400">
                <a:sym typeface="+mn-ea"/>
              </a:rPr>
              <a:t> da solução final</a:t>
            </a:r>
            <a:endParaRPr lang="pt-BR" altLang="x-none" sz="2400"/>
          </a:p>
          <a:p>
            <a:pPr lvl="2" algn="just">
              <a:lnSpc>
                <a:spcPct val="100000"/>
              </a:lnSpc>
              <a:buFont typeface="Arial" charset="0"/>
              <a:buChar char="•"/>
            </a:pPr>
            <a:endParaRPr lang="pt-BR" altLang="x-none" sz="800">
              <a:sym typeface="+mn-ea"/>
            </a:endParaRPr>
          </a:p>
          <a:p>
            <a:pPr lvl="2" algn="just">
              <a:lnSpc>
                <a:spcPct val="100000"/>
              </a:lnSpc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Em geral, produzem soluções finais de boa qualidade rapidamente</a:t>
            </a:r>
            <a:endParaRPr lang="pt-BR" altLang="x-none" sz="2400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pPr algn="just">
              <a:lnSpc>
                <a:spcPct val="100000"/>
              </a:lnSpc>
            </a:pPr>
            <a:endParaRPr lang="pt-BR" altLang="en-US" sz="2400"/>
          </a:p>
          <a:p>
            <a:pPr algn="just">
              <a:lnSpc>
                <a:spcPct val="100000"/>
              </a:lnSpc>
            </a:pPr>
            <a:endParaRPr lang="pt-BR" altLang="x-none" sz="2400"/>
          </a:p>
          <a:p>
            <a:endParaRPr lang="pt-BR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78" name="Title 203777"/>
          <p:cNvSpPr>
            <a:spLocks noGrp="1"/>
          </p:cNvSpPr>
          <p:nvPr>
            <p:ph type="title"/>
          </p:nvPr>
        </p:nvSpPr>
        <p:spPr>
          <a:xfrm>
            <a:off x="1139825" y="560388"/>
            <a:ext cx="7164388" cy="565150"/>
          </a:xfrm>
        </p:spPr>
        <p:txBody>
          <a:bodyPr anchor="b"/>
          <a:p>
            <a:pPr algn="ctr"/>
            <a:r>
              <a:rPr lang="x-none" altLang="pt-BR" sz="3300"/>
              <a:t>PCV - Vizinho mais próximo</a:t>
            </a:r>
            <a:endParaRPr lang="x-none" altLang="pt-BR" sz="3300"/>
          </a:p>
        </p:txBody>
      </p:sp>
      <p:sp>
        <p:nvSpPr>
          <p:cNvPr id="203779" name="Oval 203778"/>
          <p:cNvSpPr/>
          <p:nvPr/>
        </p:nvSpPr>
        <p:spPr>
          <a:xfrm>
            <a:off x="2844800" y="39370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3780" name="Oval 203779"/>
          <p:cNvSpPr/>
          <p:nvPr/>
        </p:nvSpPr>
        <p:spPr>
          <a:xfrm>
            <a:off x="4241800" y="56388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3781" name="Table 203780"/>
          <p:cNvGraphicFramePr/>
          <p:nvPr/>
        </p:nvGraphicFramePr>
        <p:xfrm>
          <a:off x="5360988" y="1625600"/>
          <a:ext cx="1163637" cy="1674813"/>
        </p:xfrm>
        <a:graphic>
          <a:graphicData uri="http://schemas.openxmlformats.org/drawingml/2006/table">
            <a:tbl>
              <a:tblPr/>
              <a:tblGrid>
                <a:gridCol w="373063"/>
                <a:gridCol w="392112"/>
                <a:gridCol w="398463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68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3813" name="Oval 203812"/>
          <p:cNvSpPr/>
          <p:nvPr/>
        </p:nvSpPr>
        <p:spPr>
          <a:xfrm>
            <a:off x="5257800" y="4775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3814" name="Oval 203813"/>
          <p:cNvSpPr/>
          <p:nvPr/>
        </p:nvSpPr>
        <p:spPr>
          <a:xfrm>
            <a:off x="4241800" y="39370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3815" name="Oval 203814"/>
          <p:cNvSpPr/>
          <p:nvPr/>
        </p:nvSpPr>
        <p:spPr>
          <a:xfrm>
            <a:off x="2844800" y="56388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3816" name="Oval 203815"/>
          <p:cNvSpPr/>
          <p:nvPr/>
        </p:nvSpPr>
        <p:spPr>
          <a:xfrm>
            <a:off x="1803400" y="4775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3817" name="Table 203816"/>
          <p:cNvGraphicFramePr/>
          <p:nvPr/>
        </p:nvGraphicFramePr>
        <p:xfrm>
          <a:off x="1338263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43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883" name="Oval 203882"/>
          <p:cNvSpPr/>
          <p:nvPr/>
        </p:nvSpPr>
        <p:spPr>
          <a:xfrm>
            <a:off x="5287963" y="1968500"/>
            <a:ext cx="13081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03884" name="Text Placeholder 203883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6465888" y="5210175"/>
            <a:ext cx="1925637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3885" name="TextBox 203884"/>
          <p:cNvSpPr txBox="1"/>
          <p:nvPr/>
        </p:nvSpPr>
        <p:spPr>
          <a:xfrm>
            <a:off x="8140700" y="5222875"/>
            <a:ext cx="276225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3886" name="Straight Arrow Connector 203885"/>
          <p:cNvCxnSpPr>
            <a:stCxn id="203816" idx="7"/>
            <a:endCxn id="203779" idx="3"/>
          </p:cNvCxnSpPr>
          <p:nvPr/>
        </p:nvCxnSpPr>
        <p:spPr>
          <a:xfrm flipV="1">
            <a:off x="2184400" y="43053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3887" name="TextBox 203886"/>
          <p:cNvSpPr txBox="1"/>
          <p:nvPr/>
        </p:nvSpPr>
        <p:spPr>
          <a:xfrm>
            <a:off x="2298700" y="44069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388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88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4" grpId="0" build="p"/>
      <p:bldP spid="203885" grpId="0"/>
      <p:bldP spid="2038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2" name="Title 204801"/>
          <p:cNvSpPr>
            <a:spLocks noGrp="1"/>
          </p:cNvSpPr>
          <p:nvPr>
            <p:ph type="title"/>
          </p:nvPr>
        </p:nvSpPr>
        <p:spPr>
          <a:xfrm>
            <a:off x="1065213" y="560388"/>
            <a:ext cx="7239000" cy="565150"/>
          </a:xfrm>
        </p:spPr>
        <p:txBody>
          <a:bodyPr anchor="b"/>
          <a:p>
            <a:pPr algn="ctr"/>
            <a:r>
              <a:rPr lang="x-none" altLang="pt-BR" sz="3300">
                <a:sym typeface="+mn-ea"/>
              </a:rPr>
              <a:t>PCV - Vizinho mais próximo</a:t>
            </a:r>
            <a:endParaRPr lang="pt-BR" altLang="x-none" sz="3300"/>
          </a:p>
        </p:txBody>
      </p:sp>
      <p:sp>
        <p:nvSpPr>
          <p:cNvPr id="204803" name="Oval 204802"/>
          <p:cNvSpPr/>
          <p:nvPr/>
        </p:nvSpPr>
        <p:spPr>
          <a:xfrm>
            <a:off x="2413000" y="3962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4804" name="Oval 204803"/>
          <p:cNvSpPr/>
          <p:nvPr/>
        </p:nvSpPr>
        <p:spPr>
          <a:xfrm>
            <a:off x="3810000" y="5664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4805" name="Table 204804"/>
          <p:cNvGraphicFramePr/>
          <p:nvPr/>
        </p:nvGraphicFramePr>
        <p:xfrm>
          <a:off x="5284788" y="1739900"/>
          <a:ext cx="1163637" cy="1400175"/>
        </p:xfrm>
        <a:graphic>
          <a:graphicData uri="http://schemas.openxmlformats.org/drawingml/2006/table">
            <a:tbl>
              <a:tblPr/>
              <a:tblGrid>
                <a:gridCol w="373063"/>
                <a:gridCol w="392112"/>
                <a:gridCol w="398463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4833" name="Oval 204832"/>
          <p:cNvSpPr/>
          <p:nvPr/>
        </p:nvSpPr>
        <p:spPr>
          <a:xfrm>
            <a:off x="4826000" y="4800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4834" name="Oval 204833"/>
          <p:cNvSpPr/>
          <p:nvPr/>
        </p:nvSpPr>
        <p:spPr>
          <a:xfrm>
            <a:off x="3810000" y="39624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4835" name="Oval 204834"/>
          <p:cNvSpPr/>
          <p:nvPr/>
        </p:nvSpPr>
        <p:spPr>
          <a:xfrm>
            <a:off x="2413000" y="5664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4836" name="Oval 204835"/>
          <p:cNvSpPr/>
          <p:nvPr/>
        </p:nvSpPr>
        <p:spPr>
          <a:xfrm>
            <a:off x="1371600" y="4800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4837" name="Table 204836"/>
          <p:cNvGraphicFramePr/>
          <p:nvPr/>
        </p:nvGraphicFramePr>
        <p:xfrm>
          <a:off x="1271588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43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03" name="Oval 204902"/>
          <p:cNvSpPr/>
          <p:nvPr/>
        </p:nvSpPr>
        <p:spPr>
          <a:xfrm>
            <a:off x="5211763" y="2324100"/>
            <a:ext cx="13081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04904" name="Text Placeholder 204903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983288" y="5235575"/>
            <a:ext cx="1925637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4905" name="TextBox 204904"/>
          <p:cNvSpPr txBox="1"/>
          <p:nvPr/>
        </p:nvSpPr>
        <p:spPr>
          <a:xfrm>
            <a:off x="7646988" y="5248275"/>
            <a:ext cx="1079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 + 1 = 2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4906" name="Straight Arrow Connector 204905"/>
          <p:cNvCxnSpPr>
            <a:stCxn id="204836" idx="7"/>
            <a:endCxn id="204803" idx="3"/>
          </p:cNvCxnSpPr>
          <p:nvPr/>
        </p:nvCxnSpPr>
        <p:spPr>
          <a:xfrm flipV="1">
            <a:off x="1752600" y="43307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4907" name="TextBox 204906"/>
          <p:cNvSpPr txBox="1"/>
          <p:nvPr/>
        </p:nvSpPr>
        <p:spPr>
          <a:xfrm>
            <a:off x="1866900" y="44323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4908" name="Straight Arrow Connector 204907"/>
          <p:cNvCxnSpPr>
            <a:stCxn id="204803" idx="6"/>
            <a:endCxn id="204833" idx="2"/>
          </p:cNvCxnSpPr>
          <p:nvPr/>
        </p:nvCxnSpPr>
        <p:spPr>
          <a:xfrm>
            <a:off x="2857500" y="4178300"/>
            <a:ext cx="19812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4909" name="TextBox 204908"/>
          <p:cNvSpPr txBox="1"/>
          <p:nvPr/>
        </p:nvSpPr>
        <p:spPr>
          <a:xfrm>
            <a:off x="2997200" y="40767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0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4" grpId="0" build="p"/>
      <p:bldP spid="204905" grpId="0"/>
      <p:bldP spid="2049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6" name="Title 205825"/>
          <p:cNvSpPr>
            <a:spLocks noGrp="1"/>
          </p:cNvSpPr>
          <p:nvPr>
            <p:ph type="title"/>
          </p:nvPr>
        </p:nvSpPr>
        <p:spPr>
          <a:xfrm>
            <a:off x="1065213" y="560388"/>
            <a:ext cx="7239000" cy="565150"/>
          </a:xfrm>
        </p:spPr>
        <p:txBody>
          <a:bodyPr anchor="b"/>
          <a:p>
            <a:pPr algn="ctr"/>
            <a:r>
              <a:rPr lang="x-none" altLang="pt-BR" sz="3300">
                <a:sym typeface="+mn-ea"/>
              </a:rPr>
              <a:t>PCV - Vizinho mais próximo</a:t>
            </a:r>
            <a:endParaRPr lang="pt-BR" altLang="x-none" sz="3300"/>
          </a:p>
        </p:txBody>
      </p:sp>
      <p:sp>
        <p:nvSpPr>
          <p:cNvPr id="205827" name="Oval 205826"/>
          <p:cNvSpPr/>
          <p:nvPr/>
        </p:nvSpPr>
        <p:spPr>
          <a:xfrm>
            <a:off x="2349500" y="41275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5828" name="Oval 205827"/>
          <p:cNvSpPr/>
          <p:nvPr/>
        </p:nvSpPr>
        <p:spPr>
          <a:xfrm>
            <a:off x="3746500" y="58293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5829" name="Table 205828"/>
          <p:cNvGraphicFramePr/>
          <p:nvPr/>
        </p:nvGraphicFramePr>
        <p:xfrm>
          <a:off x="5399088" y="2019300"/>
          <a:ext cx="1163637" cy="1125538"/>
        </p:xfrm>
        <a:graphic>
          <a:graphicData uri="http://schemas.openxmlformats.org/drawingml/2006/table">
            <a:tbl>
              <a:tblPr/>
              <a:tblGrid>
                <a:gridCol w="373063"/>
                <a:gridCol w="392112"/>
                <a:gridCol w="398463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5853" name="Oval 205852"/>
          <p:cNvSpPr/>
          <p:nvPr/>
        </p:nvSpPr>
        <p:spPr>
          <a:xfrm>
            <a:off x="4762500" y="49657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5854" name="Oval 205853"/>
          <p:cNvSpPr/>
          <p:nvPr/>
        </p:nvSpPr>
        <p:spPr>
          <a:xfrm>
            <a:off x="3746500" y="41275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5855" name="Oval 205854"/>
          <p:cNvSpPr/>
          <p:nvPr/>
        </p:nvSpPr>
        <p:spPr>
          <a:xfrm>
            <a:off x="2349500" y="58293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5856" name="Oval 205855"/>
          <p:cNvSpPr/>
          <p:nvPr/>
        </p:nvSpPr>
        <p:spPr>
          <a:xfrm>
            <a:off x="1308100" y="49657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5857" name="Table 205856"/>
          <p:cNvGraphicFramePr/>
          <p:nvPr/>
        </p:nvGraphicFramePr>
        <p:xfrm>
          <a:off x="1310323" y="160782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43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923" name="Oval 205922"/>
          <p:cNvSpPr/>
          <p:nvPr/>
        </p:nvSpPr>
        <p:spPr>
          <a:xfrm>
            <a:off x="5326063" y="2603500"/>
            <a:ext cx="13081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05924" name="Text Placeholder 205923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970588" y="5400675"/>
            <a:ext cx="1925637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5925" name="TextBox 205924"/>
          <p:cNvSpPr txBox="1"/>
          <p:nvPr/>
        </p:nvSpPr>
        <p:spPr>
          <a:xfrm>
            <a:off x="7634288" y="5413375"/>
            <a:ext cx="865187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2 + 3 = 5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5926" name="Straight Arrow Connector 205925"/>
          <p:cNvCxnSpPr>
            <a:stCxn id="205856" idx="7"/>
            <a:endCxn id="205827" idx="3"/>
          </p:cNvCxnSpPr>
          <p:nvPr/>
        </p:nvCxnSpPr>
        <p:spPr>
          <a:xfrm flipV="1">
            <a:off x="1676400" y="44831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5927" name="TextBox 205926"/>
          <p:cNvSpPr txBox="1"/>
          <p:nvPr/>
        </p:nvSpPr>
        <p:spPr>
          <a:xfrm>
            <a:off x="1803400" y="45974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5928" name="Straight Arrow Connector 205927"/>
          <p:cNvCxnSpPr>
            <a:stCxn id="205827" idx="6"/>
            <a:endCxn id="205853" idx="2"/>
          </p:cNvCxnSpPr>
          <p:nvPr/>
        </p:nvCxnSpPr>
        <p:spPr>
          <a:xfrm>
            <a:off x="2781300" y="4330700"/>
            <a:ext cx="19812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5929" name="TextBox 205928"/>
          <p:cNvSpPr txBox="1"/>
          <p:nvPr/>
        </p:nvSpPr>
        <p:spPr>
          <a:xfrm>
            <a:off x="3046413" y="42926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5930" name="Straight Arrow Connector 205929"/>
          <p:cNvCxnSpPr>
            <a:stCxn id="205853" idx="3"/>
            <a:endCxn id="205828" idx="7"/>
          </p:cNvCxnSpPr>
          <p:nvPr/>
        </p:nvCxnSpPr>
        <p:spPr>
          <a:xfrm flipH="1">
            <a:off x="4114800" y="5321300"/>
            <a:ext cx="7112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5931" name="TextBox 205930"/>
          <p:cNvSpPr txBox="1"/>
          <p:nvPr/>
        </p:nvSpPr>
        <p:spPr>
          <a:xfrm>
            <a:off x="4419600" y="55372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3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2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2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24" grpId="0" build="p"/>
      <p:bldP spid="205925" grpId="0"/>
      <p:bldP spid="2059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0" name="Title 206849"/>
          <p:cNvSpPr>
            <a:spLocks noGrp="1"/>
          </p:cNvSpPr>
          <p:nvPr>
            <p:ph type="title"/>
          </p:nvPr>
        </p:nvSpPr>
        <p:spPr>
          <a:xfrm>
            <a:off x="917575" y="560388"/>
            <a:ext cx="7386638" cy="565150"/>
          </a:xfrm>
        </p:spPr>
        <p:txBody>
          <a:bodyPr anchor="b"/>
          <a:p>
            <a:pPr algn="ctr"/>
            <a:r>
              <a:rPr lang="x-none" altLang="pt-BR" sz="3300">
                <a:sym typeface="+mn-ea"/>
              </a:rPr>
              <a:t>PCV - Vizinho mais próximo</a:t>
            </a:r>
            <a:endParaRPr lang="pt-BR" altLang="x-none" sz="3300"/>
          </a:p>
        </p:txBody>
      </p:sp>
      <p:sp>
        <p:nvSpPr>
          <p:cNvPr id="206851" name="Oval 206850"/>
          <p:cNvSpPr/>
          <p:nvPr/>
        </p:nvSpPr>
        <p:spPr>
          <a:xfrm>
            <a:off x="2298700" y="401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6852" name="Oval 206851"/>
          <p:cNvSpPr/>
          <p:nvPr/>
        </p:nvSpPr>
        <p:spPr>
          <a:xfrm>
            <a:off x="3695700" y="57150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6853" name="Table 206852"/>
          <p:cNvGraphicFramePr/>
          <p:nvPr/>
        </p:nvGraphicFramePr>
        <p:xfrm>
          <a:off x="5400358" y="2074545"/>
          <a:ext cx="1163637" cy="850900"/>
        </p:xfrm>
        <a:graphic>
          <a:graphicData uri="http://schemas.openxmlformats.org/drawingml/2006/table">
            <a:tbl>
              <a:tblPr/>
              <a:tblGrid>
                <a:gridCol w="373063"/>
                <a:gridCol w="392112"/>
                <a:gridCol w="398463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6873" name="Oval 206872"/>
          <p:cNvSpPr/>
          <p:nvPr/>
        </p:nvSpPr>
        <p:spPr>
          <a:xfrm>
            <a:off x="4711700" y="485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6874" name="Oval 206873"/>
          <p:cNvSpPr/>
          <p:nvPr/>
        </p:nvSpPr>
        <p:spPr>
          <a:xfrm>
            <a:off x="3695700" y="401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6875" name="Oval 206874"/>
          <p:cNvSpPr/>
          <p:nvPr/>
        </p:nvSpPr>
        <p:spPr>
          <a:xfrm>
            <a:off x="2298700" y="57150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6876" name="Oval 206875"/>
          <p:cNvSpPr/>
          <p:nvPr/>
        </p:nvSpPr>
        <p:spPr>
          <a:xfrm>
            <a:off x="1257300" y="485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6877" name="Table 206876"/>
          <p:cNvGraphicFramePr/>
          <p:nvPr/>
        </p:nvGraphicFramePr>
        <p:xfrm>
          <a:off x="1206183" y="1556385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43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943" name="Oval 206942"/>
          <p:cNvSpPr/>
          <p:nvPr/>
        </p:nvSpPr>
        <p:spPr>
          <a:xfrm>
            <a:off x="5327333" y="2658745"/>
            <a:ext cx="13081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06944" name="Text Placeholder 206943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919788" y="5286375"/>
            <a:ext cx="1925637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6945" name="TextBox 206944"/>
          <p:cNvSpPr txBox="1"/>
          <p:nvPr/>
        </p:nvSpPr>
        <p:spPr>
          <a:xfrm>
            <a:off x="7583488" y="5299075"/>
            <a:ext cx="8636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5 + 2 = 7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6946" name="Straight Arrow Connector 206945"/>
          <p:cNvCxnSpPr>
            <a:stCxn id="206876" idx="7"/>
            <a:endCxn id="206851" idx="3"/>
          </p:cNvCxnSpPr>
          <p:nvPr/>
        </p:nvCxnSpPr>
        <p:spPr>
          <a:xfrm flipV="1">
            <a:off x="1625600" y="43942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6947" name="TextBox 206946"/>
          <p:cNvSpPr txBox="1"/>
          <p:nvPr/>
        </p:nvSpPr>
        <p:spPr>
          <a:xfrm>
            <a:off x="1752600" y="44831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6948" name="Straight Arrow Connector 206947"/>
          <p:cNvCxnSpPr>
            <a:stCxn id="206851" idx="6"/>
            <a:endCxn id="206873" idx="2"/>
          </p:cNvCxnSpPr>
          <p:nvPr/>
        </p:nvCxnSpPr>
        <p:spPr>
          <a:xfrm>
            <a:off x="2730500" y="4241800"/>
            <a:ext cx="19812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6949" name="TextBox 206948"/>
          <p:cNvSpPr txBox="1"/>
          <p:nvPr/>
        </p:nvSpPr>
        <p:spPr>
          <a:xfrm>
            <a:off x="2995613" y="41783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6950" name="Straight Arrow Connector 206949"/>
          <p:cNvCxnSpPr>
            <a:stCxn id="206873" idx="3"/>
            <a:endCxn id="206852" idx="7"/>
          </p:cNvCxnSpPr>
          <p:nvPr/>
        </p:nvCxnSpPr>
        <p:spPr>
          <a:xfrm flipH="1">
            <a:off x="4064000" y="5232400"/>
            <a:ext cx="7112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6951" name="TextBox 206950"/>
          <p:cNvSpPr txBox="1"/>
          <p:nvPr/>
        </p:nvSpPr>
        <p:spPr>
          <a:xfrm>
            <a:off x="4368800" y="54229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3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6952" name="Straight Arrow Connector 206951"/>
          <p:cNvCxnSpPr>
            <a:stCxn id="206852" idx="2"/>
            <a:endCxn id="206875" idx="6"/>
          </p:cNvCxnSpPr>
          <p:nvPr/>
        </p:nvCxnSpPr>
        <p:spPr>
          <a:xfrm flipH="1">
            <a:off x="2730500" y="59436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6953" name="TextBox 206952"/>
          <p:cNvSpPr txBox="1"/>
          <p:nvPr/>
        </p:nvSpPr>
        <p:spPr>
          <a:xfrm>
            <a:off x="3111500" y="58975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94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94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44" grpId="0" build="p"/>
      <p:bldP spid="206945" grpId="0"/>
      <p:bldP spid="2069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874" name="Title 207873"/>
          <p:cNvSpPr>
            <a:spLocks noGrp="1"/>
          </p:cNvSpPr>
          <p:nvPr>
            <p:ph type="title"/>
          </p:nvPr>
        </p:nvSpPr>
        <p:spPr>
          <a:xfrm>
            <a:off x="1212850" y="560388"/>
            <a:ext cx="7091363" cy="565150"/>
          </a:xfrm>
        </p:spPr>
        <p:txBody>
          <a:bodyPr anchor="b"/>
          <a:p>
            <a:pPr algn="ctr"/>
            <a:r>
              <a:rPr lang="x-none" altLang="pt-BR" sz="3300">
                <a:sym typeface="+mn-ea"/>
              </a:rPr>
              <a:t>PCV - Vizinho mais próximo</a:t>
            </a:r>
            <a:endParaRPr lang="pt-BR" altLang="x-none" sz="3300"/>
          </a:p>
        </p:txBody>
      </p:sp>
      <p:sp>
        <p:nvSpPr>
          <p:cNvPr id="207875" name="Oval 207874"/>
          <p:cNvSpPr/>
          <p:nvPr/>
        </p:nvSpPr>
        <p:spPr>
          <a:xfrm>
            <a:off x="2159000" y="4038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7876" name="Oval 207875"/>
          <p:cNvSpPr/>
          <p:nvPr/>
        </p:nvSpPr>
        <p:spPr>
          <a:xfrm>
            <a:off x="3556000" y="5740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7877" name="Table 207876"/>
          <p:cNvGraphicFramePr/>
          <p:nvPr/>
        </p:nvGraphicFramePr>
        <p:xfrm>
          <a:off x="5373688" y="2229485"/>
          <a:ext cx="1163637" cy="576263"/>
        </p:xfrm>
        <a:graphic>
          <a:graphicData uri="http://schemas.openxmlformats.org/drawingml/2006/table">
            <a:tbl>
              <a:tblPr/>
              <a:tblGrid>
                <a:gridCol w="373063"/>
                <a:gridCol w="392112"/>
                <a:gridCol w="398463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07893" name="Oval 207892"/>
          <p:cNvSpPr/>
          <p:nvPr/>
        </p:nvSpPr>
        <p:spPr>
          <a:xfrm>
            <a:off x="4572000" y="48768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7894" name="Oval 207893"/>
          <p:cNvSpPr/>
          <p:nvPr/>
        </p:nvSpPr>
        <p:spPr>
          <a:xfrm>
            <a:off x="3556000" y="4038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7895" name="Oval 207894"/>
          <p:cNvSpPr/>
          <p:nvPr/>
        </p:nvSpPr>
        <p:spPr>
          <a:xfrm>
            <a:off x="2159000" y="5740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7896" name="Oval 207895"/>
          <p:cNvSpPr/>
          <p:nvPr/>
        </p:nvSpPr>
        <p:spPr>
          <a:xfrm>
            <a:off x="1117600" y="48768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7897" name="Table 207896"/>
          <p:cNvGraphicFramePr/>
          <p:nvPr/>
        </p:nvGraphicFramePr>
        <p:xfrm>
          <a:off x="1180783" y="1543685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963" name="Text Placeholder 20796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780088" y="5311775"/>
            <a:ext cx="1925637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7964" name="TextBox 207963"/>
          <p:cNvSpPr txBox="1"/>
          <p:nvPr/>
        </p:nvSpPr>
        <p:spPr>
          <a:xfrm>
            <a:off x="7443788" y="5324475"/>
            <a:ext cx="1079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7 + 7 = 14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7965" name="Straight Arrow Connector 207964"/>
          <p:cNvCxnSpPr>
            <a:stCxn id="207896" idx="7"/>
            <a:endCxn id="207875" idx="3"/>
          </p:cNvCxnSpPr>
          <p:nvPr/>
        </p:nvCxnSpPr>
        <p:spPr>
          <a:xfrm flipV="1">
            <a:off x="1485900" y="44196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7966" name="TextBox 207965"/>
          <p:cNvSpPr txBox="1"/>
          <p:nvPr/>
        </p:nvSpPr>
        <p:spPr>
          <a:xfrm>
            <a:off x="1612900" y="45085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7967" name="Straight Arrow Connector 207966"/>
          <p:cNvCxnSpPr>
            <a:stCxn id="207875" idx="6"/>
            <a:endCxn id="207893" idx="2"/>
          </p:cNvCxnSpPr>
          <p:nvPr/>
        </p:nvCxnSpPr>
        <p:spPr>
          <a:xfrm>
            <a:off x="2590800" y="4267200"/>
            <a:ext cx="19812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7968" name="TextBox 207967"/>
          <p:cNvSpPr txBox="1"/>
          <p:nvPr/>
        </p:nvSpPr>
        <p:spPr>
          <a:xfrm>
            <a:off x="2855913" y="42037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7969" name="Straight Arrow Connector 207968"/>
          <p:cNvCxnSpPr>
            <a:stCxn id="207893" idx="3"/>
            <a:endCxn id="207876" idx="7"/>
          </p:cNvCxnSpPr>
          <p:nvPr/>
        </p:nvCxnSpPr>
        <p:spPr>
          <a:xfrm flipH="1">
            <a:off x="3924300" y="5257800"/>
            <a:ext cx="7112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7970" name="TextBox 207969"/>
          <p:cNvSpPr txBox="1"/>
          <p:nvPr/>
        </p:nvSpPr>
        <p:spPr>
          <a:xfrm>
            <a:off x="4229100" y="54483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3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7971" name="Straight Arrow Connector 207970"/>
          <p:cNvCxnSpPr>
            <a:stCxn id="207876" idx="2"/>
            <a:endCxn id="207895" idx="6"/>
          </p:cNvCxnSpPr>
          <p:nvPr/>
        </p:nvCxnSpPr>
        <p:spPr>
          <a:xfrm flipH="1">
            <a:off x="2590800" y="59690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7972" name="TextBox 207971"/>
          <p:cNvSpPr txBox="1"/>
          <p:nvPr/>
        </p:nvSpPr>
        <p:spPr>
          <a:xfrm>
            <a:off x="2971800" y="59229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7973" name="Straight Arrow Connector 207972"/>
          <p:cNvCxnSpPr>
            <a:stCxn id="207895" idx="7"/>
            <a:endCxn id="207894" idx="3"/>
          </p:cNvCxnSpPr>
          <p:nvPr/>
        </p:nvCxnSpPr>
        <p:spPr>
          <a:xfrm flipV="1">
            <a:off x="2527300" y="44196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7974" name="TextBox 207973"/>
          <p:cNvSpPr txBox="1"/>
          <p:nvPr/>
        </p:nvSpPr>
        <p:spPr>
          <a:xfrm>
            <a:off x="2984500" y="50800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96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63" grpId="0" build="p"/>
      <p:bldP spid="207964" grpId="0"/>
      <p:bldP spid="207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98" name="Title 208897"/>
          <p:cNvSpPr>
            <a:spLocks noGrp="1"/>
          </p:cNvSpPr>
          <p:nvPr>
            <p:ph type="title"/>
          </p:nvPr>
        </p:nvSpPr>
        <p:spPr>
          <a:xfrm>
            <a:off x="684213" y="628650"/>
            <a:ext cx="8064500" cy="639763"/>
          </a:xfrm>
        </p:spPr>
        <p:txBody>
          <a:bodyPr anchor="b"/>
          <a:p>
            <a:pPr algn="ctr"/>
            <a:r>
              <a:rPr lang="x-none" altLang="pt-BR" sz="3300">
                <a:sym typeface="+mn-ea"/>
              </a:rPr>
              <a:t>PCV - Vizinho mais próximo</a:t>
            </a:r>
            <a:endParaRPr lang="pt-BR" altLang="x-none" sz="3300"/>
          </a:p>
        </p:txBody>
      </p:sp>
      <p:sp>
        <p:nvSpPr>
          <p:cNvPr id="208899" name="Oval 208898"/>
          <p:cNvSpPr/>
          <p:nvPr/>
        </p:nvSpPr>
        <p:spPr>
          <a:xfrm>
            <a:off x="2133600" y="40005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8900" name="Oval 208899"/>
          <p:cNvSpPr/>
          <p:nvPr/>
        </p:nvSpPr>
        <p:spPr>
          <a:xfrm>
            <a:off x="3530600" y="57023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8901" name="Oval 208900"/>
          <p:cNvSpPr/>
          <p:nvPr/>
        </p:nvSpPr>
        <p:spPr>
          <a:xfrm>
            <a:off x="4546600" y="48387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8902" name="Oval 208901"/>
          <p:cNvSpPr/>
          <p:nvPr/>
        </p:nvSpPr>
        <p:spPr>
          <a:xfrm>
            <a:off x="3530600" y="40005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8903" name="Oval 208902"/>
          <p:cNvSpPr/>
          <p:nvPr/>
        </p:nvSpPr>
        <p:spPr>
          <a:xfrm>
            <a:off x="2133600" y="57023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08904" name="Oval 208903"/>
          <p:cNvSpPr/>
          <p:nvPr/>
        </p:nvSpPr>
        <p:spPr>
          <a:xfrm>
            <a:off x="1092200" y="48387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08905" name="Table 208904"/>
          <p:cNvGraphicFramePr/>
          <p:nvPr/>
        </p:nvGraphicFramePr>
        <p:xfrm>
          <a:off x="2965768" y="1556385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145"/>
                <a:gridCol w="400367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971" name="Text Placeholder 208970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473700" y="5273675"/>
            <a:ext cx="1925638" cy="388938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08972" name="TextBox 208971"/>
          <p:cNvSpPr txBox="1"/>
          <p:nvPr/>
        </p:nvSpPr>
        <p:spPr>
          <a:xfrm>
            <a:off x="7131050" y="5286375"/>
            <a:ext cx="1079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14 + 2 = 16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08973" name="Straight Arrow Connector 208972"/>
          <p:cNvCxnSpPr>
            <a:stCxn id="208904" idx="7"/>
            <a:endCxn id="208899" idx="3"/>
          </p:cNvCxnSpPr>
          <p:nvPr/>
        </p:nvCxnSpPr>
        <p:spPr>
          <a:xfrm flipV="1">
            <a:off x="1473200" y="43688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74" name="TextBox 208973"/>
          <p:cNvSpPr txBox="1"/>
          <p:nvPr/>
        </p:nvSpPr>
        <p:spPr>
          <a:xfrm>
            <a:off x="1587500" y="44704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8975" name="Straight Arrow Connector 208974"/>
          <p:cNvCxnSpPr>
            <a:stCxn id="208899" idx="6"/>
            <a:endCxn id="208901" idx="2"/>
          </p:cNvCxnSpPr>
          <p:nvPr/>
        </p:nvCxnSpPr>
        <p:spPr>
          <a:xfrm>
            <a:off x="2578100" y="4216400"/>
            <a:ext cx="19812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76" name="TextBox 208975"/>
          <p:cNvSpPr txBox="1"/>
          <p:nvPr/>
        </p:nvSpPr>
        <p:spPr>
          <a:xfrm>
            <a:off x="2717800" y="4114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8977" name="Straight Arrow Connector 208976"/>
          <p:cNvCxnSpPr>
            <a:stCxn id="208901" idx="3"/>
            <a:endCxn id="208900" idx="7"/>
          </p:cNvCxnSpPr>
          <p:nvPr/>
        </p:nvCxnSpPr>
        <p:spPr>
          <a:xfrm flipH="1">
            <a:off x="3911600" y="5207000"/>
            <a:ext cx="7112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78" name="TextBox 208977"/>
          <p:cNvSpPr txBox="1"/>
          <p:nvPr/>
        </p:nvSpPr>
        <p:spPr>
          <a:xfrm>
            <a:off x="4203700" y="54102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3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8979" name="Straight Arrow Connector 208978"/>
          <p:cNvCxnSpPr>
            <a:stCxn id="208900" idx="2"/>
            <a:endCxn id="208903" idx="6"/>
          </p:cNvCxnSpPr>
          <p:nvPr/>
        </p:nvCxnSpPr>
        <p:spPr>
          <a:xfrm flipH="1">
            <a:off x="2578100" y="59182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80" name="TextBox 208979"/>
          <p:cNvSpPr txBox="1"/>
          <p:nvPr/>
        </p:nvSpPr>
        <p:spPr>
          <a:xfrm>
            <a:off x="2946400" y="58848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8981" name="Straight Arrow Connector 208980"/>
          <p:cNvCxnSpPr>
            <a:stCxn id="208903" idx="7"/>
            <a:endCxn id="208902" idx="3"/>
          </p:cNvCxnSpPr>
          <p:nvPr/>
        </p:nvCxnSpPr>
        <p:spPr>
          <a:xfrm flipV="1">
            <a:off x="2514600" y="43688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82" name="TextBox 208981"/>
          <p:cNvSpPr txBox="1"/>
          <p:nvPr/>
        </p:nvSpPr>
        <p:spPr>
          <a:xfrm>
            <a:off x="2959100" y="50419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08983" name="Straight Arrow Connector 208982"/>
          <p:cNvCxnSpPr>
            <a:stCxn id="208902" idx="2"/>
            <a:endCxn id="208904" idx="6"/>
          </p:cNvCxnSpPr>
          <p:nvPr/>
        </p:nvCxnSpPr>
        <p:spPr>
          <a:xfrm flipH="1">
            <a:off x="1536700" y="4216400"/>
            <a:ext cx="20066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08984" name="TextBox 208983"/>
          <p:cNvSpPr txBox="1"/>
          <p:nvPr/>
        </p:nvSpPr>
        <p:spPr>
          <a:xfrm>
            <a:off x="2271713" y="46609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97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97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71" grpId="0" build="p"/>
      <p:bldP spid="208972" grpId="0"/>
      <p:bldP spid="2089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Introdução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/>
              <a:t>Uma heurística construtiva deve gerar uma solução para o problema, um elemento por vez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Nas heurísticas clássicas, a escolha do elemento a ser inserido é de acordo com algum critério que faz dele o melhor candidato à inserção naquele momento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O processo é repetido até que se tenha uma solução completa, ou que todos os elementos candidatos à inserção tenham sido analisados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Após a conclusão da construção da solução, é aplicada uma heurística de refinamento (estudaremos em capítulos futuros), a fim de melhorar a solução</a:t>
            </a:r>
            <a:endParaRPr lang="x-none" altLang="zh-CN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r>
              <a:rPr lang="x-none" altLang="pt-BR" sz="2000">
                <a:sym typeface="+mn-ea"/>
              </a:rPr>
              <a:t>O Exemplo a seguir mostra a aplicação deste método ao problema de pistoneio de poços de óleo. Duas versões do método do vi</a:t>
            </a:r>
            <a:r>
              <a:rPr lang="pt-BR" altLang="x-none" sz="2000">
                <a:sym typeface="+mn-ea"/>
              </a:rPr>
              <a:t>zinho mais próximo </a:t>
            </a:r>
            <a:r>
              <a:rPr lang="x-none" altLang="pt-BR" sz="2000">
                <a:sym typeface="+mn-ea"/>
              </a:rPr>
              <a:t>foram usadas</a:t>
            </a:r>
            <a:endParaRPr lang="x-none" altLang="pt-BR" sz="20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x-none" altLang="pt-BR" sz="800"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r>
              <a:rPr 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A</a:t>
            </a:r>
            <a:r>
              <a:rPr lang="pt-BR" alt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 rota </a:t>
            </a:r>
            <a:r>
              <a:rPr lang="x-none" altLang="pt-BR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é construída </a:t>
            </a:r>
            <a:r>
              <a:rPr lang="pt-BR" alt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passo a passo, adicionando à solução corrente </a:t>
            </a:r>
            <a:r>
              <a:rPr 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o poço com maior atratividade em</a:t>
            </a:r>
            <a:r>
              <a:rPr lang="x-none" altLang="pt-BR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 relação à</a:t>
            </a:r>
            <a:r>
              <a:rPr lang="pt-BR" alt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lang="x-none" altLang="pt-BR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ETO (estação de tratamento de óleo)</a:t>
            </a:r>
            <a:endParaRPr lang="x-none" altLang="pt-BR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endParaRPr lang="x-none" altLang="pt-BR" sz="8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r>
              <a:rPr lang="x-none" altLang="pt-BR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Atratividade: </a:t>
            </a:r>
            <a:endParaRPr lang="x-none" altLang="pt-BR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endParaRPr lang="x-none" altLang="pt-BR" sz="8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endParaRPr lang="x-none" altLang="pt-BR" sz="8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42900" lvl="1" indent="-342900" algn="just">
              <a:lnSpc>
                <a:spcPct val="100000"/>
              </a:lnSpc>
            </a:pPr>
            <a:r>
              <a:rPr lang="x-none" altLang="pt-BR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As restrições básicas para a construção da rota são</a:t>
            </a:r>
            <a:r>
              <a:rPr lang="x-none" sz="2000">
                <a:solidFill>
                  <a:schemeClr val="accent1">
                    <a:lumMod val="75000"/>
                  </a:schemeClr>
                </a:solidFill>
                <a:sym typeface="+mn-ea"/>
              </a:rPr>
              <a:t>:</a:t>
            </a:r>
            <a:endParaRPr lang="x-none" altLang="x-none" sz="20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2" algn="just">
              <a:lnSpc>
                <a:spcPct val="100000"/>
              </a:lnSpc>
            </a:pPr>
            <a:r>
              <a:rPr lang="x-none" altLang="pt-BR" sz="1800">
                <a:sym typeface="+mn-ea"/>
              </a:rPr>
              <a:t>A rota deve começar e terminar na estação de tratamento de óleo (ETO);</a:t>
            </a:r>
            <a:endParaRPr lang="x-none" altLang="pt-BR" sz="1800">
              <a:sym typeface="+mn-ea"/>
            </a:endParaRPr>
          </a:p>
          <a:p>
            <a:pPr lvl="2" algn="just">
              <a:lnSpc>
                <a:spcPct val="100000"/>
              </a:lnSpc>
            </a:pPr>
            <a:r>
              <a:rPr lang="x-none" altLang="pt-BR" sz="1800">
                <a:sym typeface="+mn-ea"/>
              </a:rPr>
              <a:t>O tempo total da rota não deve ultrapassar o turno de trabalho (8 horas) dos operadores.</a:t>
            </a:r>
            <a:endParaRPr lang="x-none" altLang="pt-BR" sz="18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pt-BR" altLang="x-none"/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  <p:pic>
        <p:nvPicPr>
          <p:cNvPr id="5" name="Imagem 4" descr="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47925" y="3399790"/>
            <a:ext cx="1621155" cy="9258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endParaRPr lang="pt-BR" altLang="x-none"/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  <p:pic>
        <p:nvPicPr>
          <p:cNvPr id="7" name="Espaço Reservado para Conteúdo 6" descr="c1.1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36264" y="1600200"/>
            <a:ext cx="5999082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endParaRPr lang="pt-BR" altLang="x-none"/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  <p:pic>
        <p:nvPicPr>
          <p:cNvPr id="3" name="Espaço Reservado para Conteúdo 6" descr="c1.2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80986" y="1564005"/>
            <a:ext cx="5954747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endParaRPr lang="pt-BR" altLang="x-none"/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  <p:pic>
        <p:nvPicPr>
          <p:cNvPr id="4" name="Espaço Reservado para Conteúdo 6" descr="c1.3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69718" y="1600200"/>
            <a:ext cx="6004564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endParaRPr lang="pt-BR" altLang="x-none"/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  <p:pic>
        <p:nvPicPr>
          <p:cNvPr id="6" name="Espaço Reservado para Conteúdo 5" descr="c4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2629" y="1600200"/>
            <a:ext cx="5978741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algn="just">
              <a:lnSpc>
                <a:spcPct val="100000"/>
              </a:lnSpc>
            </a:pPr>
            <a:r>
              <a:rPr lang="pt-BR" altLang="x-none" sz="2400" u="sng">
                <a:sym typeface="+mn-ea"/>
              </a:rPr>
              <a:t>Inserção mais barata</a:t>
            </a:r>
            <a:r>
              <a:rPr lang="x-none" altLang="pt-BR" sz="2400">
                <a:sym typeface="+mn-ea"/>
              </a:rPr>
              <a:t>:</a:t>
            </a:r>
            <a:endParaRPr lang="x-none" altLang="pt-BR" sz="2400">
              <a:sym typeface="+mn-ea"/>
            </a:endParaRPr>
          </a:p>
          <a:p>
            <a:pPr algn="just">
              <a:lnSpc>
                <a:spcPct val="100000"/>
              </a:lnSpc>
            </a:pPr>
            <a:endParaRPr lang="pt-BR" altLang="x-none" sz="800"/>
          </a:p>
          <a:p>
            <a:pPr lvl="1" algn="just">
              <a:lnSpc>
                <a:spcPct val="100000"/>
              </a:lnSpc>
            </a:pP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Const</a:t>
            </a:r>
            <a:r>
              <a:rPr lang="x-none" altLang="pt-BR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rói-se</a:t>
            </a: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uma rota passo a passo, partindo de rota inicial envolvendo </a:t>
            </a:r>
            <a:r>
              <a:rPr lang="x-none" altLang="pt-BR" sz="2400" i="1">
                <a:solidFill>
                  <a:schemeClr val="accent1">
                    <a:lumMod val="75000"/>
                  </a:schemeClr>
                </a:solidFill>
                <a:sym typeface="+mn-ea"/>
              </a:rPr>
              <a:t>n</a:t>
            </a: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cidades e adicionar a cada passo, a cidade </a:t>
            </a:r>
            <a:r>
              <a:rPr lang="pt-BR" altLang="x-none" sz="2400" i="1">
                <a:solidFill>
                  <a:schemeClr val="accent1">
                    <a:lumMod val="75000"/>
                  </a:schemeClr>
                </a:solidFill>
                <a:sym typeface="+mn-ea"/>
              </a:rPr>
              <a:t>k</a:t>
            </a: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(ainda não visitada) entre a ligação (</a:t>
            </a:r>
            <a:r>
              <a:rPr lang="pt-BR" altLang="x-none" sz="2400" i="1">
                <a:solidFill>
                  <a:schemeClr val="accent1">
                    <a:lumMod val="75000"/>
                  </a:schemeClr>
                </a:solidFill>
                <a:sym typeface="+mn-ea"/>
              </a:rPr>
              <a:t>i,</a:t>
            </a: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r>
              <a:rPr lang="pt-BR" altLang="x-none" sz="2400" i="1">
                <a:solidFill>
                  <a:schemeClr val="accent1">
                    <a:lumMod val="75000"/>
                  </a:schemeClr>
                </a:solidFill>
                <a:sym typeface="+mn-ea"/>
              </a:rPr>
              <a:t>j</a:t>
            </a:r>
            <a:r>
              <a:rPr lang="pt-BR" altLang="x-none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) de cidades já visitadas, cujo custo de inserção seja o mais barato</a:t>
            </a:r>
            <a:endParaRPr lang="pt-BR" altLang="x-none" sz="24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14400" lvl="2" indent="0" algn="just">
              <a:lnSpc>
                <a:spcPct val="100000"/>
              </a:lnSpc>
              <a:buNone/>
            </a:pPr>
            <a:endParaRPr lang="x-none" altLang="pt-BR">
              <a:sym typeface="+mn-ea"/>
            </a:endParaRPr>
          </a:p>
          <a:p>
            <a:pPr lvl="2" algn="just">
              <a:lnSpc>
                <a:spcPct val="100000"/>
              </a:lnSpc>
            </a:pPr>
            <a:endParaRPr lang="pt-BR" altLang="x-none">
              <a:sym typeface="+mn-ea"/>
            </a:endParaRPr>
          </a:p>
          <a:p>
            <a:pPr lvl="2" algn="just">
              <a:lnSpc>
                <a:spcPct val="100000"/>
              </a:lnSpc>
            </a:pPr>
            <a:endParaRPr lang="pt-BR" altLang="x-none">
              <a:sym typeface="+mn-ea"/>
            </a:endParaRPr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Title 210945"/>
          <p:cNvSpPr>
            <a:spLocks noGrp="1"/>
          </p:cNvSpPr>
          <p:nvPr>
            <p:ph type="title"/>
          </p:nvPr>
        </p:nvSpPr>
        <p:spPr>
          <a:xfrm>
            <a:off x="582613" y="560388"/>
            <a:ext cx="7991475" cy="565150"/>
          </a:xfrm>
          <a:ln w="9525">
            <a:noFill/>
            <a:miter/>
          </a:ln>
        </p:spPr>
        <p:txBody>
          <a:bodyPr anchor="b"/>
          <a:p>
            <a:pPr algn="l"/>
            <a:r>
              <a:rPr lang="x-none" altLang="pt-BR"/>
              <a:t>PCV - Inserção mais barata</a:t>
            </a:r>
            <a:endParaRPr lang="x-none" altLang="pt-BR"/>
          </a:p>
        </p:txBody>
      </p:sp>
      <p:sp>
        <p:nvSpPr>
          <p:cNvPr id="210947" name="Oval 210946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k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0948" name="Oval 210947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t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0949" name="Oval 210948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u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0950" name="Oval 210949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j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0951" name="Oval 210950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r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0952" name="Oval 210951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i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0953" name="Table 210952"/>
          <p:cNvGraphicFramePr/>
          <p:nvPr/>
        </p:nvGraphicFramePr>
        <p:xfrm>
          <a:off x="3059113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019" name="TextBox 211018"/>
          <p:cNvSpPr txBox="1"/>
          <p:nvPr/>
        </p:nvSpPr>
        <p:spPr>
          <a:xfrm>
            <a:off x="2012950" y="4235450"/>
            <a:ext cx="360363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ij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1020" name="TextBox 211019"/>
          <p:cNvSpPr txBox="1"/>
          <p:nvPr/>
        </p:nvSpPr>
        <p:spPr>
          <a:xfrm>
            <a:off x="2825750" y="4451350"/>
            <a:ext cx="374650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>
                <a:latin typeface="Arial" charset="0"/>
                <a:ea typeface="Times New Roman" charset="0"/>
              </a:rPr>
              <a:t>ir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1021" name="TextBox 211020"/>
          <p:cNvSpPr txBox="1"/>
          <p:nvPr/>
        </p:nvSpPr>
        <p:spPr>
          <a:xfrm>
            <a:off x="1250950" y="4979988"/>
            <a:ext cx="374650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ri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1022" name="Straight Connector 211021"/>
          <p:cNvSpPr/>
          <p:nvPr/>
        </p:nvSpPr>
        <p:spPr>
          <a:xfrm flipV="1">
            <a:off x="1295400" y="3886200"/>
            <a:ext cx="1981200" cy="685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1023" name="Straight Connector 211022"/>
          <p:cNvSpPr/>
          <p:nvPr/>
        </p:nvSpPr>
        <p:spPr>
          <a:xfrm flipH="1">
            <a:off x="2209800" y="3962400"/>
            <a:ext cx="1143000" cy="1371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1024" name="Straight Connector 211023"/>
          <p:cNvSpPr/>
          <p:nvPr/>
        </p:nvSpPr>
        <p:spPr>
          <a:xfrm>
            <a:off x="1244600" y="4737100"/>
            <a:ext cx="685800" cy="609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70" name="Oval 211969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k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1971" name="Oval 211970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t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1972" name="Oval 211971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u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1973" name="Oval 211972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j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1974" name="Oval 211973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r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1975" name="Oval 211974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i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1976" name="Table 211975"/>
          <p:cNvGraphicFramePr/>
          <p:nvPr/>
        </p:nvGraphicFramePr>
        <p:xfrm>
          <a:off x="3084513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042" name="TextBox 212041"/>
          <p:cNvSpPr txBox="1"/>
          <p:nvPr/>
        </p:nvSpPr>
        <p:spPr>
          <a:xfrm>
            <a:off x="2012950" y="4235450"/>
            <a:ext cx="360363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ij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2043" name="TextBox 212042"/>
          <p:cNvSpPr txBox="1"/>
          <p:nvPr/>
        </p:nvSpPr>
        <p:spPr>
          <a:xfrm>
            <a:off x="2825750" y="4451350"/>
            <a:ext cx="374650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>
                <a:latin typeface="Arial" charset="0"/>
                <a:ea typeface="Times New Roman" charset="0"/>
              </a:rPr>
              <a:t>ir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2044" name="TextBox 212043"/>
          <p:cNvSpPr txBox="1"/>
          <p:nvPr/>
        </p:nvSpPr>
        <p:spPr>
          <a:xfrm>
            <a:off x="1250950" y="4979988"/>
            <a:ext cx="374650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ri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2045" name="TextBox 212044"/>
          <p:cNvSpPr txBox="1"/>
          <p:nvPr/>
        </p:nvSpPr>
        <p:spPr>
          <a:xfrm>
            <a:off x="4800600" y="3581400"/>
            <a:ext cx="3886200" cy="381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900">
                <a:latin typeface="Arial" charset="0"/>
                <a:ea typeface="Times New Roman" charset="0"/>
              </a:rPr>
              <a:t>Custo da inserção = </a:t>
            </a:r>
            <a:r>
              <a:rPr lang="pt-BR" altLang="x-none" sz="1900" err="1">
                <a:latin typeface="Arial" charset="0"/>
                <a:ea typeface="Times New Roman" charset="0"/>
              </a:rPr>
              <a:t>d</a:t>
            </a:r>
            <a:r>
              <a:rPr lang="pt-BR" altLang="x-none" sz="1900" baseline="-25000" err="1">
                <a:latin typeface="Arial" charset="0"/>
                <a:ea typeface="Times New Roman" charset="0"/>
              </a:rPr>
              <a:t>ik</a:t>
            </a:r>
            <a:r>
              <a:rPr lang="pt-BR" altLang="x-none" sz="1900">
                <a:latin typeface="Arial" charset="0"/>
                <a:ea typeface="Times New Roman" charset="0"/>
              </a:rPr>
              <a:t> + </a:t>
            </a:r>
            <a:r>
              <a:rPr lang="pt-BR" altLang="x-none" sz="1900" err="1">
                <a:latin typeface="Arial" charset="0"/>
                <a:ea typeface="Times New Roman" charset="0"/>
              </a:rPr>
              <a:t>d</a:t>
            </a:r>
            <a:r>
              <a:rPr lang="pt-BR" altLang="x-none" sz="1900" baseline="-25000" err="1">
                <a:latin typeface="Arial" charset="0"/>
                <a:ea typeface="Times New Roman" charset="0"/>
              </a:rPr>
              <a:t>kj</a:t>
            </a:r>
            <a:r>
              <a:rPr lang="pt-BR" altLang="x-none" sz="1900">
                <a:latin typeface="Arial" charset="0"/>
                <a:ea typeface="Times New Roman" charset="0"/>
              </a:rPr>
              <a:t> - </a:t>
            </a:r>
            <a:r>
              <a:rPr lang="pt-BR" altLang="x-none" sz="1900" err="1">
                <a:latin typeface="Arial" charset="0"/>
                <a:ea typeface="Times New Roman" charset="0"/>
              </a:rPr>
              <a:t>d</a:t>
            </a:r>
            <a:r>
              <a:rPr lang="pt-BR" altLang="x-none" sz="1900" baseline="-25000" err="1">
                <a:latin typeface="Arial" charset="0"/>
                <a:ea typeface="Times New Roman" charset="0"/>
              </a:rPr>
              <a:t>ij</a:t>
            </a:r>
            <a:endParaRPr lang="pt-BR" altLang="x-none" sz="1900" baseline="-25000">
              <a:latin typeface="Arial" charset="0"/>
              <a:ea typeface="Times New Roman" charset="0"/>
            </a:endParaRPr>
          </a:p>
        </p:txBody>
      </p:sp>
      <p:sp>
        <p:nvSpPr>
          <p:cNvPr id="212046" name="Straight Connector 212045"/>
          <p:cNvSpPr/>
          <p:nvPr/>
        </p:nvSpPr>
        <p:spPr>
          <a:xfrm flipV="1">
            <a:off x="1295400" y="3886200"/>
            <a:ext cx="1981200" cy="685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2047" name="Straight Connector 212046"/>
          <p:cNvSpPr/>
          <p:nvPr/>
        </p:nvSpPr>
        <p:spPr>
          <a:xfrm flipH="1">
            <a:off x="2209800" y="3962400"/>
            <a:ext cx="1143000" cy="1371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2048" name="Straight Connector 212047"/>
          <p:cNvSpPr/>
          <p:nvPr/>
        </p:nvSpPr>
        <p:spPr>
          <a:xfrm>
            <a:off x="1244600" y="4737100"/>
            <a:ext cx="685800" cy="6096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2049" name="Straight Connector 212048"/>
          <p:cNvSpPr/>
          <p:nvPr/>
        </p:nvSpPr>
        <p:spPr>
          <a:xfrm flipV="1">
            <a:off x="1219200" y="3962400"/>
            <a:ext cx="762000" cy="533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2050" name="Straight Connector 212049"/>
          <p:cNvSpPr/>
          <p:nvPr/>
        </p:nvSpPr>
        <p:spPr>
          <a:xfrm>
            <a:off x="2286000" y="3733800"/>
            <a:ext cx="9906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2051" name="TextBox 212050"/>
          <p:cNvSpPr txBox="1"/>
          <p:nvPr/>
        </p:nvSpPr>
        <p:spPr>
          <a:xfrm>
            <a:off x="1276350" y="3930650"/>
            <a:ext cx="398463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ik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12052" name="TextBox 212051"/>
          <p:cNvSpPr txBox="1"/>
          <p:nvPr/>
        </p:nvSpPr>
        <p:spPr>
          <a:xfrm>
            <a:off x="2522538" y="3390900"/>
            <a:ext cx="398462" cy="33655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600" err="1">
                <a:latin typeface="Arial" charset="0"/>
                <a:ea typeface="Times New Roman" charset="0"/>
              </a:rPr>
              <a:t>d</a:t>
            </a:r>
            <a:r>
              <a:rPr lang="pt-BR" altLang="x-none" sz="1600" baseline="-25000" err="1">
                <a:latin typeface="Arial" charset="0"/>
                <a:ea typeface="Times New Roman" charset="0"/>
              </a:rPr>
              <a:t>kj</a:t>
            </a:r>
            <a:endParaRPr lang="pt-BR" altLang="x-none" sz="1600" baseline="-250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2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42" grpId="0"/>
      <p:bldP spid="212045" grpId="0"/>
      <p:bldP spid="212051" grpId="0"/>
      <p:bldP spid="2120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995" name="Oval 212994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2996" name="Oval 212995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2997" name="Oval 212996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2998" name="Oval 212997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2999" name="Oval 212998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3000" name="Oval 212999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3001" name="Table 213000"/>
          <p:cNvGraphicFramePr/>
          <p:nvPr/>
        </p:nvGraphicFramePr>
        <p:xfrm>
          <a:off x="3059113" y="1557338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067" name="Text Placeholder 213066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205413" y="5165725"/>
            <a:ext cx="1925637" cy="387350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13068" name="TextBox 213067"/>
          <p:cNvSpPr txBox="1"/>
          <p:nvPr/>
        </p:nvSpPr>
        <p:spPr>
          <a:xfrm>
            <a:off x="6867525" y="5157788"/>
            <a:ext cx="3683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11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13069" name="Straight Arrow Connector 213068"/>
          <p:cNvCxnSpPr>
            <a:stCxn id="213000" idx="6"/>
            <a:endCxn id="212998" idx="2"/>
          </p:cNvCxnSpPr>
          <p:nvPr/>
        </p:nvCxnSpPr>
        <p:spPr>
          <a:xfrm flipV="1">
            <a:off x="1270000" y="3797300"/>
            <a:ext cx="20066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3070" name="Straight Arrow Connector 213069"/>
          <p:cNvCxnSpPr>
            <a:stCxn id="212998" idx="3"/>
            <a:endCxn id="212999" idx="7"/>
          </p:cNvCxnSpPr>
          <p:nvPr/>
        </p:nvCxnSpPr>
        <p:spPr>
          <a:xfrm flipH="1">
            <a:off x="2247900" y="39497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3071" name="Straight Arrow Connector 213070"/>
          <p:cNvCxnSpPr>
            <a:stCxn id="212999" idx="1"/>
            <a:endCxn id="213000" idx="5"/>
          </p:cNvCxnSpPr>
          <p:nvPr/>
        </p:nvCxnSpPr>
        <p:spPr>
          <a:xfrm flipH="1" flipV="1">
            <a:off x="1206500" y="4787900"/>
            <a:ext cx="7366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3072" name="TextBox 213071"/>
          <p:cNvSpPr txBox="1"/>
          <p:nvPr/>
        </p:nvSpPr>
        <p:spPr>
          <a:xfrm>
            <a:off x="2055813" y="42291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3073" name="TextBox 213072"/>
          <p:cNvSpPr txBox="1"/>
          <p:nvPr/>
        </p:nvSpPr>
        <p:spPr>
          <a:xfrm>
            <a:off x="2819400" y="45005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3074" name="TextBox 213073"/>
          <p:cNvSpPr txBox="1"/>
          <p:nvPr/>
        </p:nvSpPr>
        <p:spPr>
          <a:xfrm>
            <a:off x="1371600" y="5003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0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0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67" grpId="0" build="p"/>
      <p:bldP spid="213068" grpId="0"/>
      <p:bldP spid="213072" grpId="0"/>
      <p:bldP spid="213073" grpId="0"/>
      <p:bldP spid="2130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9" name="Oval 214018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4020" name="Oval 214019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4021" name="Table 214020"/>
          <p:cNvGraphicFramePr/>
          <p:nvPr/>
        </p:nvGraphicFramePr>
        <p:xfrm>
          <a:off x="5508625" y="1557338"/>
          <a:ext cx="2354263" cy="2773362"/>
        </p:xfrm>
        <a:graphic>
          <a:graphicData uri="http://schemas.openxmlformats.org/drawingml/2006/table">
            <a:tbl>
              <a:tblPr/>
              <a:tblGrid>
                <a:gridCol w="373063"/>
                <a:gridCol w="373062"/>
                <a:gridCol w="392113"/>
                <a:gridCol w="1216025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k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ik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+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kj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>
                          <a:latin typeface="Times New Roman" charset="0"/>
                        </a:rPr>
                        <a:t>–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  <a:ea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 + 2 – 2 = 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 + 5 – 2 = 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 + 9 – 2 = 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 + 9 – 7 = 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5 + 8 – 7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 + 2 – 7 = 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 + 1 – 2 = 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 + 6 – 2 = 12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 + 6 – 2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14080" name="Oval 214079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4081" name="Oval 214080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4082" name="Oval 214081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4083" name="Oval 214082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4084" name="Table 214083"/>
          <p:cNvGraphicFramePr/>
          <p:nvPr/>
        </p:nvGraphicFramePr>
        <p:xfrm>
          <a:off x="611188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150" name="Oval 214149"/>
          <p:cNvSpPr/>
          <p:nvPr/>
        </p:nvSpPr>
        <p:spPr>
          <a:xfrm>
            <a:off x="5403850" y="1844675"/>
            <a:ext cx="25527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14151" name="Text Placeholder 214150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205413" y="5165725"/>
            <a:ext cx="1925637" cy="387350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14152" name="TextBox 214151"/>
          <p:cNvSpPr txBox="1"/>
          <p:nvPr/>
        </p:nvSpPr>
        <p:spPr>
          <a:xfrm>
            <a:off x="6877050" y="5157788"/>
            <a:ext cx="102235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11 + 1 = 12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14153" name="Straight Arrow Connector 214152"/>
          <p:cNvCxnSpPr>
            <a:stCxn id="214083" idx="6"/>
            <a:endCxn id="214081" idx="2"/>
          </p:cNvCxnSpPr>
          <p:nvPr/>
        </p:nvCxnSpPr>
        <p:spPr>
          <a:xfrm flipV="1">
            <a:off x="1270000" y="3797300"/>
            <a:ext cx="2006600" cy="838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4154" name="Straight Arrow Connector 214153"/>
          <p:cNvCxnSpPr>
            <a:stCxn id="214081" idx="3"/>
            <a:endCxn id="214082" idx="7"/>
          </p:cNvCxnSpPr>
          <p:nvPr/>
        </p:nvCxnSpPr>
        <p:spPr>
          <a:xfrm flipH="1">
            <a:off x="2247900" y="39497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4155" name="Straight Arrow Connector 214154"/>
          <p:cNvCxnSpPr>
            <a:stCxn id="214082" idx="1"/>
            <a:endCxn id="214083" idx="5"/>
          </p:cNvCxnSpPr>
          <p:nvPr/>
        </p:nvCxnSpPr>
        <p:spPr>
          <a:xfrm flipH="1" flipV="1">
            <a:off x="1206500" y="4787900"/>
            <a:ext cx="7366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4156" name="TextBox 214155"/>
          <p:cNvSpPr txBox="1"/>
          <p:nvPr/>
        </p:nvSpPr>
        <p:spPr>
          <a:xfrm>
            <a:off x="2055813" y="42291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4157" name="TextBox 214156"/>
          <p:cNvSpPr txBox="1"/>
          <p:nvPr/>
        </p:nvSpPr>
        <p:spPr>
          <a:xfrm>
            <a:off x="2819400" y="45005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4158" name="TextBox 214157"/>
          <p:cNvSpPr txBox="1"/>
          <p:nvPr/>
        </p:nvSpPr>
        <p:spPr>
          <a:xfrm>
            <a:off x="1371600" y="5003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4159" name="Straight Arrow Connector 214158"/>
          <p:cNvCxnSpPr>
            <a:stCxn id="214083" idx="7"/>
            <a:endCxn id="214019" idx="3"/>
          </p:cNvCxnSpPr>
          <p:nvPr/>
        </p:nvCxnSpPr>
        <p:spPr>
          <a:xfrm flipV="1">
            <a:off x="1206500" y="39497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4160" name="TextBox 214159"/>
          <p:cNvSpPr txBox="1"/>
          <p:nvPr/>
        </p:nvSpPr>
        <p:spPr>
          <a:xfrm>
            <a:off x="1371600" y="40179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4161" name="Straight Arrow Connector 214160"/>
          <p:cNvCxnSpPr>
            <a:stCxn id="214019" idx="6"/>
            <a:endCxn id="214081" idx="2"/>
          </p:cNvCxnSpPr>
          <p:nvPr/>
        </p:nvCxnSpPr>
        <p:spPr>
          <a:xfrm>
            <a:off x="2311400" y="37973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4162" name="TextBox 214161"/>
          <p:cNvSpPr txBox="1"/>
          <p:nvPr/>
        </p:nvSpPr>
        <p:spPr>
          <a:xfrm>
            <a:off x="2627313" y="35814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1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1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415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15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51" grpId="0" build="p"/>
      <p:bldP spid="214152" grpId="0"/>
      <p:bldP spid="214156" grpId="0"/>
      <p:bldP spid="214160" grpId="0"/>
      <p:bldP spid="214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 Guloso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/>
              <a:t>Uma das heurísticas construtivas mais conhecidas é através do método guloso:</a:t>
            </a:r>
            <a:endParaRPr lang="x-none" altLang="zh-CN" sz="2400" dirty="0"/>
          </a:p>
          <a:p>
            <a:pPr lvl="0" eaLnBrk="1" hangingPunct="1"/>
            <a:endParaRPr lang="x-none" altLang="zh-CN" sz="2400" dirty="0"/>
          </a:p>
        </p:txBody>
      </p:sp>
      <p:graphicFrame>
        <p:nvGraphicFramePr>
          <p:cNvPr id="195586" name="Object 195585"/>
          <p:cNvGraphicFramePr/>
          <p:nvPr/>
        </p:nvGraphicFramePr>
        <p:xfrm>
          <a:off x="862013" y="2255838"/>
          <a:ext cx="754380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029200" imgH="2590800" progId="Paint.Picture">
                  <p:embed/>
                </p:oleObj>
              </mc:Choice>
              <mc:Fallback>
                <p:oleObj name="" r:id="rId1" imgW="5029200" imgH="259080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2013" y="2255838"/>
                        <a:ext cx="7543800" cy="3887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3" name="Oval 215042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5044" name="Oval 215043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5185" name="Table 215184"/>
          <p:cNvGraphicFramePr/>
          <p:nvPr/>
        </p:nvGraphicFramePr>
        <p:xfrm>
          <a:off x="5508625" y="1557338"/>
          <a:ext cx="2354263" cy="2498725"/>
        </p:xfrm>
        <a:graphic>
          <a:graphicData uri="http://schemas.openxmlformats.org/drawingml/2006/table">
            <a:tbl>
              <a:tblPr/>
              <a:tblGrid>
                <a:gridCol w="373063"/>
                <a:gridCol w="373062"/>
                <a:gridCol w="392113"/>
                <a:gridCol w="1216025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k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ik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+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kj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>
                          <a:latin typeface="Times New Roman" charset="0"/>
                        </a:rPr>
                        <a:t>–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  <a:ea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 + 1 – 1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 + 4 – 1 = 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 + 5 – 2 = 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 + 9 – 2 = 11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5 + 8 – 7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 + 2 – 7 = 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 + 6 – 2 = 12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 + 6 – 2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15099" name="Oval 215098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5100" name="Oval 215099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5101" name="Oval 215100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5102" name="Oval 215101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5103" name="Table 215102"/>
          <p:cNvGraphicFramePr/>
          <p:nvPr/>
        </p:nvGraphicFramePr>
        <p:xfrm>
          <a:off x="611188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69" name="Text Placeholder 21516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205413" y="5165725"/>
            <a:ext cx="1925637" cy="387350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15170" name="TextBox 215169"/>
          <p:cNvSpPr txBox="1"/>
          <p:nvPr/>
        </p:nvSpPr>
        <p:spPr>
          <a:xfrm>
            <a:off x="6862763" y="5157788"/>
            <a:ext cx="102235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12 + 4 = 16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15171" name="Straight Arrow Connector 215170"/>
          <p:cNvCxnSpPr>
            <a:stCxn id="215100" idx="3"/>
            <a:endCxn id="215101" idx="7"/>
          </p:cNvCxnSpPr>
          <p:nvPr/>
        </p:nvCxnSpPr>
        <p:spPr>
          <a:xfrm flipH="1">
            <a:off x="2247900" y="39497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5172" name="Straight Arrow Connector 215171"/>
          <p:cNvCxnSpPr>
            <a:stCxn id="215101" idx="1"/>
            <a:endCxn id="215102" idx="5"/>
          </p:cNvCxnSpPr>
          <p:nvPr/>
        </p:nvCxnSpPr>
        <p:spPr>
          <a:xfrm flipH="1" flipV="1">
            <a:off x="1206500" y="4787900"/>
            <a:ext cx="7366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5173" name="TextBox 215172"/>
          <p:cNvSpPr txBox="1"/>
          <p:nvPr/>
        </p:nvSpPr>
        <p:spPr>
          <a:xfrm>
            <a:off x="2819400" y="45005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5174" name="TextBox 215173"/>
          <p:cNvSpPr txBox="1"/>
          <p:nvPr/>
        </p:nvSpPr>
        <p:spPr>
          <a:xfrm>
            <a:off x="1371600" y="5003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5175" name="Straight Arrow Connector 215174"/>
          <p:cNvCxnSpPr>
            <a:stCxn id="215102" idx="7"/>
            <a:endCxn id="215043" idx="3"/>
          </p:cNvCxnSpPr>
          <p:nvPr/>
        </p:nvCxnSpPr>
        <p:spPr>
          <a:xfrm flipV="1">
            <a:off x="1206500" y="39497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5176" name="TextBox 215175"/>
          <p:cNvSpPr txBox="1"/>
          <p:nvPr/>
        </p:nvSpPr>
        <p:spPr>
          <a:xfrm>
            <a:off x="1371600" y="40179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5177" name="Straight Arrow Connector 215176"/>
          <p:cNvCxnSpPr>
            <a:stCxn id="215043" idx="6"/>
            <a:endCxn id="215100" idx="2"/>
          </p:cNvCxnSpPr>
          <p:nvPr/>
        </p:nvCxnSpPr>
        <p:spPr>
          <a:xfrm>
            <a:off x="2311400" y="37973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5178" name="TextBox 215177"/>
          <p:cNvSpPr txBox="1"/>
          <p:nvPr/>
        </p:nvSpPr>
        <p:spPr>
          <a:xfrm>
            <a:off x="2627313" y="3581400"/>
            <a:ext cx="268287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5179" name="Oval 215178"/>
          <p:cNvSpPr/>
          <p:nvPr/>
        </p:nvSpPr>
        <p:spPr>
          <a:xfrm>
            <a:off x="5435600" y="2420938"/>
            <a:ext cx="25527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cxnSp>
        <p:nvCxnSpPr>
          <p:cNvPr id="215180" name="Straight Arrow Connector 215179"/>
          <p:cNvCxnSpPr>
            <a:stCxn id="215043" idx="5"/>
            <a:endCxn id="215099" idx="2"/>
          </p:cNvCxnSpPr>
          <p:nvPr/>
        </p:nvCxnSpPr>
        <p:spPr>
          <a:xfrm>
            <a:off x="2247900" y="3949700"/>
            <a:ext cx="2044700" cy="685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5181" name="Straight Arrow Connector 215180"/>
          <p:cNvCxnSpPr>
            <a:stCxn id="215099" idx="1"/>
            <a:endCxn id="215100" idx="5"/>
          </p:cNvCxnSpPr>
          <p:nvPr/>
        </p:nvCxnSpPr>
        <p:spPr>
          <a:xfrm flipH="1" flipV="1">
            <a:off x="3644900" y="3949700"/>
            <a:ext cx="7112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5182" name="TextBox 215181"/>
          <p:cNvSpPr txBox="1"/>
          <p:nvPr/>
        </p:nvSpPr>
        <p:spPr>
          <a:xfrm>
            <a:off x="3962400" y="40386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5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5183" name="TextBox 215182"/>
          <p:cNvSpPr txBox="1"/>
          <p:nvPr/>
        </p:nvSpPr>
        <p:spPr>
          <a:xfrm>
            <a:off x="2730500" y="39243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1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1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15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5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5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6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69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9" grpId="0" build="p"/>
      <p:bldP spid="215170" grpId="0"/>
      <p:bldP spid="215178" grpId="0"/>
      <p:bldP spid="215182" grpId="0"/>
      <p:bldP spid="2151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7" name="Oval 216066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6068" name="Oval 216067"/>
          <p:cNvSpPr/>
          <p:nvPr/>
        </p:nvSpPr>
        <p:spPr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6069" name="Table 216068"/>
          <p:cNvGraphicFramePr/>
          <p:nvPr/>
        </p:nvGraphicFramePr>
        <p:xfrm>
          <a:off x="5508625" y="1557338"/>
          <a:ext cx="2354263" cy="1674812"/>
        </p:xfrm>
        <a:graphic>
          <a:graphicData uri="http://schemas.openxmlformats.org/drawingml/2006/table">
            <a:tbl>
              <a:tblPr/>
              <a:tblGrid>
                <a:gridCol w="373063"/>
                <a:gridCol w="373062"/>
                <a:gridCol w="392113"/>
                <a:gridCol w="1216025"/>
              </a:tblGrid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i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k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j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ik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+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kj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pt-BR" altLang="x-none" sz="1200">
                          <a:latin typeface="Times New Roman" charset="0"/>
                        </a:rPr>
                        <a:t>–</a:t>
                      </a:r>
                      <a:r>
                        <a:rPr lang="pt-BR" altLang="x-none" sz="1200" b="1" i="1">
                          <a:latin typeface="Times New Roman" charset="0"/>
                          <a:ea typeface="Times New Roman" charset="0"/>
                        </a:rPr>
                        <a:t> d</a:t>
                      </a:r>
                      <a:r>
                        <a:rPr lang="pt-BR" altLang="x-none" sz="1200" b="1" i="1" baseline="-25000">
                          <a:latin typeface="Times New Roman" charset="0"/>
                          <a:ea typeface="Times New Roman" charset="0"/>
                        </a:rPr>
                        <a:t>ij</a:t>
                      </a:r>
                      <a:endParaRPr lang="pt-BR" altLang="x-none" sz="1200" b="1" i="1" baseline="-25000">
                        <a:latin typeface="Times New Roman" charset="0"/>
                        <a:ea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 + 4 – 1 = 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 + 3 – 1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3 + 9 – 5 = 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 + 2 – 7 = 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 + 6 – 2 = 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16108" name="Oval 216107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6109" name="Oval 216108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6110" name="Oval 216109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6111" name="Oval 216110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6112" name="Table 216111"/>
          <p:cNvGraphicFramePr/>
          <p:nvPr/>
        </p:nvGraphicFramePr>
        <p:xfrm>
          <a:off x="611188" y="151765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178" name="Text Placeholder 216177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205413" y="5165725"/>
            <a:ext cx="1925637" cy="387350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16179" name="TextBox 216178"/>
          <p:cNvSpPr txBox="1"/>
          <p:nvPr/>
        </p:nvSpPr>
        <p:spPr>
          <a:xfrm>
            <a:off x="6862763" y="5157788"/>
            <a:ext cx="102235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16 + 4 = 20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16180" name="Straight Arrow Connector 216179"/>
          <p:cNvCxnSpPr>
            <a:stCxn id="216109" idx="3"/>
            <a:endCxn id="216110" idx="7"/>
          </p:cNvCxnSpPr>
          <p:nvPr/>
        </p:nvCxnSpPr>
        <p:spPr>
          <a:xfrm flipH="1">
            <a:off x="2247900" y="3949700"/>
            <a:ext cx="1092200" cy="1397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6181" name="Straight Arrow Connector 216180"/>
          <p:cNvCxnSpPr>
            <a:stCxn id="216110" idx="1"/>
            <a:endCxn id="216111" idx="5"/>
          </p:cNvCxnSpPr>
          <p:nvPr/>
        </p:nvCxnSpPr>
        <p:spPr>
          <a:xfrm flipH="1" flipV="1">
            <a:off x="1206500" y="4787900"/>
            <a:ext cx="7366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6182" name="TextBox 216181"/>
          <p:cNvSpPr txBox="1"/>
          <p:nvPr/>
        </p:nvSpPr>
        <p:spPr>
          <a:xfrm>
            <a:off x="2819400" y="45005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7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6183" name="TextBox 216182"/>
          <p:cNvSpPr txBox="1"/>
          <p:nvPr/>
        </p:nvSpPr>
        <p:spPr>
          <a:xfrm>
            <a:off x="1371600" y="5003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6184" name="Straight Arrow Connector 216183"/>
          <p:cNvCxnSpPr>
            <a:stCxn id="216111" idx="7"/>
            <a:endCxn id="216067" idx="3"/>
          </p:cNvCxnSpPr>
          <p:nvPr/>
        </p:nvCxnSpPr>
        <p:spPr>
          <a:xfrm flipV="1">
            <a:off x="1206500" y="39497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6185" name="TextBox 216184"/>
          <p:cNvSpPr txBox="1"/>
          <p:nvPr/>
        </p:nvSpPr>
        <p:spPr>
          <a:xfrm>
            <a:off x="1371600" y="40179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6186" name="Oval 216185"/>
          <p:cNvSpPr/>
          <p:nvPr/>
        </p:nvSpPr>
        <p:spPr>
          <a:xfrm>
            <a:off x="5435600" y="2695575"/>
            <a:ext cx="2552700" cy="22860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cxnSp>
        <p:nvCxnSpPr>
          <p:cNvPr id="216187" name="Straight Arrow Connector 216186"/>
          <p:cNvCxnSpPr>
            <a:stCxn id="216067" idx="5"/>
            <a:endCxn id="216108" idx="2"/>
          </p:cNvCxnSpPr>
          <p:nvPr/>
        </p:nvCxnSpPr>
        <p:spPr>
          <a:xfrm>
            <a:off x="2247900" y="3949700"/>
            <a:ext cx="2044700" cy="685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6188" name="Straight Arrow Connector 216187"/>
          <p:cNvCxnSpPr>
            <a:stCxn id="216108" idx="1"/>
            <a:endCxn id="216109" idx="5"/>
          </p:cNvCxnSpPr>
          <p:nvPr/>
        </p:nvCxnSpPr>
        <p:spPr>
          <a:xfrm flipH="1" flipV="1">
            <a:off x="3644900" y="3949700"/>
            <a:ext cx="7112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6189" name="TextBox 216188"/>
          <p:cNvSpPr txBox="1"/>
          <p:nvPr/>
        </p:nvSpPr>
        <p:spPr>
          <a:xfrm>
            <a:off x="3962400" y="40386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5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6190" name="TextBox 216189"/>
          <p:cNvSpPr txBox="1"/>
          <p:nvPr/>
        </p:nvSpPr>
        <p:spPr>
          <a:xfrm>
            <a:off x="2730500" y="39243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6191" name="Straight Arrow Connector 216190"/>
          <p:cNvCxnSpPr>
            <a:stCxn id="216109" idx="4"/>
            <a:endCxn id="216068" idx="0"/>
          </p:cNvCxnSpPr>
          <p:nvPr/>
        </p:nvCxnSpPr>
        <p:spPr>
          <a:xfrm>
            <a:off x="3492500" y="4013200"/>
            <a:ext cx="0" cy="1270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6192" name="Straight Arrow Connector 216191"/>
          <p:cNvCxnSpPr>
            <a:stCxn id="216068" idx="2"/>
            <a:endCxn id="216110" idx="6"/>
          </p:cNvCxnSpPr>
          <p:nvPr/>
        </p:nvCxnSpPr>
        <p:spPr>
          <a:xfrm flipH="1">
            <a:off x="2311400" y="54991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6193" name="TextBox 216192"/>
          <p:cNvSpPr txBox="1"/>
          <p:nvPr/>
        </p:nvSpPr>
        <p:spPr>
          <a:xfrm>
            <a:off x="3441700" y="46783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9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6194" name="TextBox 216193"/>
          <p:cNvSpPr txBox="1"/>
          <p:nvPr/>
        </p:nvSpPr>
        <p:spPr>
          <a:xfrm>
            <a:off x="2717800" y="54737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1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1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B3B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1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61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78" grpId="0" build="p"/>
      <p:bldP spid="216179" grpId="0"/>
      <p:bldP spid="216182" grpId="0"/>
      <p:bldP spid="216193" grpId="0"/>
      <p:bldP spid="2161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1" name="Oval 217090"/>
          <p:cNvSpPr/>
          <p:nvPr/>
        </p:nvSpPr>
        <p:spPr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1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7092" name="Oval 217091"/>
          <p:cNvSpPr/>
          <p:nvPr/>
        </p:nvSpPr>
        <p:spPr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3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7093" name="Oval 217092"/>
          <p:cNvSpPr/>
          <p:nvPr/>
        </p:nvSpPr>
        <p:spPr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2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7094" name="Oval 217093"/>
          <p:cNvSpPr/>
          <p:nvPr/>
        </p:nvSpPr>
        <p:spPr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5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17095" name="Oval 217094"/>
          <p:cNvSpPr/>
          <p:nvPr/>
        </p:nvSpPr>
        <p:spPr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6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graphicFrame>
        <p:nvGraphicFramePr>
          <p:cNvPr id="217096" name="Table 217095"/>
          <p:cNvGraphicFramePr/>
          <p:nvPr/>
        </p:nvGraphicFramePr>
        <p:xfrm>
          <a:off x="611188" y="1484313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/>
                <a:gridCol w="392113"/>
                <a:gridCol w="400050"/>
                <a:gridCol w="398462"/>
                <a:gridCol w="400050"/>
                <a:gridCol w="398463"/>
                <a:gridCol w="400050"/>
              </a:tblGrid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Cid.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</a:rPr>
                        <a:t>2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4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3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  <a:ea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5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9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7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8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 b="1">
                          <a:latin typeface="Times New Roman" charset="0"/>
                          <a:ea typeface="Times New Roman" charset="0"/>
                        </a:rPr>
                        <a:t>6</a:t>
                      </a:r>
                      <a:endParaRPr lang="pt-BR" altLang="x-none" sz="1200" b="1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1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6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2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Blip>
                          <a:blip r:embed="rId1"/>
                        </a:buBlip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lvl="1" indent="-285750">
                        <a:buClr>
                          <a:schemeClr val="tx1"/>
                        </a:buClr>
                        <a:buChar char="n"/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buChar char="w"/>
                        <a:defRPr sz="2000" kern="1200"/>
                      </a:lvl3pPr>
                      <a:lvl4pPr marL="1600200" lvl="3" indent="-228600">
                        <a:buClr>
                          <a:schemeClr val="tx1"/>
                        </a:buClr>
                        <a:buChar char="n"/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pt-BR" altLang="x-none" sz="1200">
                          <a:latin typeface="Times New Roman" charset="0"/>
                        </a:rPr>
                        <a:t>0</a:t>
                      </a:r>
                      <a:endParaRPr lang="pt-BR" altLang="x-none" sz="1200">
                        <a:latin typeface="Times New Roman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162" name="Text Placeholder 217161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5205413" y="5165725"/>
            <a:ext cx="1925637" cy="387350"/>
          </a:xfrm>
        </p:spPr>
        <p:txBody>
          <a:bodyPr/>
          <a:p>
            <a:pPr marL="177800" indent="-177800"/>
            <a:r>
              <a:rPr lang="pt-BR" altLang="x-none" sz="1300" b="1"/>
              <a:t>Distância Total</a:t>
            </a:r>
            <a:r>
              <a:rPr lang="pt-BR" altLang="x-none" sz="1300"/>
              <a:t> </a:t>
            </a:r>
            <a:r>
              <a:rPr lang="pt-BR" altLang="x-none" sz="1300" b="1"/>
              <a:t>=</a:t>
            </a:r>
            <a:endParaRPr lang="pt-BR" altLang="x-none" sz="1300" b="1"/>
          </a:p>
        </p:txBody>
      </p:sp>
      <p:sp>
        <p:nvSpPr>
          <p:cNvPr id="217163" name="TextBox 217162"/>
          <p:cNvSpPr txBox="1"/>
          <p:nvPr/>
        </p:nvSpPr>
        <p:spPr>
          <a:xfrm>
            <a:off x="6862763" y="5157788"/>
            <a:ext cx="102235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16 + 4 = 20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17164" name="Straight Arrow Connector 217163"/>
          <p:cNvCxnSpPr>
            <a:stCxn id="217094" idx="1"/>
            <a:endCxn id="217095" idx="5"/>
          </p:cNvCxnSpPr>
          <p:nvPr/>
        </p:nvCxnSpPr>
        <p:spPr>
          <a:xfrm flipH="1" flipV="1">
            <a:off x="1206500" y="4787900"/>
            <a:ext cx="736600" cy="558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7165" name="TextBox 217164"/>
          <p:cNvSpPr txBox="1"/>
          <p:nvPr/>
        </p:nvSpPr>
        <p:spPr>
          <a:xfrm>
            <a:off x="1371600" y="50038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7166" name="Straight Arrow Connector 217165"/>
          <p:cNvCxnSpPr>
            <a:stCxn id="217095" idx="7"/>
            <a:endCxn id="217091" idx="3"/>
          </p:cNvCxnSpPr>
          <p:nvPr/>
        </p:nvCxnSpPr>
        <p:spPr>
          <a:xfrm flipV="1">
            <a:off x="1206500" y="3949700"/>
            <a:ext cx="7366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7167" name="TextBox 217166"/>
          <p:cNvSpPr txBox="1"/>
          <p:nvPr/>
        </p:nvSpPr>
        <p:spPr>
          <a:xfrm>
            <a:off x="1371600" y="40179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7168" name="Straight Arrow Connector 217167"/>
          <p:cNvCxnSpPr>
            <a:stCxn id="217091" idx="5"/>
            <a:endCxn id="217092" idx="2"/>
          </p:cNvCxnSpPr>
          <p:nvPr/>
        </p:nvCxnSpPr>
        <p:spPr>
          <a:xfrm>
            <a:off x="2247900" y="3949700"/>
            <a:ext cx="2044700" cy="685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7169" name="Straight Arrow Connector 217168"/>
          <p:cNvCxnSpPr>
            <a:stCxn id="217092" idx="1"/>
            <a:endCxn id="217093" idx="5"/>
          </p:cNvCxnSpPr>
          <p:nvPr/>
        </p:nvCxnSpPr>
        <p:spPr>
          <a:xfrm flipH="1" flipV="1">
            <a:off x="3644900" y="3949700"/>
            <a:ext cx="7112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7170" name="TextBox 217169"/>
          <p:cNvSpPr txBox="1"/>
          <p:nvPr/>
        </p:nvSpPr>
        <p:spPr>
          <a:xfrm>
            <a:off x="3962400" y="40386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5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7171" name="TextBox 217170"/>
          <p:cNvSpPr txBox="1"/>
          <p:nvPr/>
        </p:nvSpPr>
        <p:spPr>
          <a:xfrm>
            <a:off x="2730500" y="39243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1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cxnSp>
        <p:nvCxnSpPr>
          <p:cNvPr id="217172" name="Straight Arrow Connector 217171"/>
          <p:cNvCxnSpPr>
            <a:stCxn id="217093" idx="4"/>
          </p:cNvCxnSpPr>
          <p:nvPr/>
        </p:nvCxnSpPr>
        <p:spPr>
          <a:xfrm>
            <a:off x="3492500" y="4013200"/>
            <a:ext cx="0" cy="12700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17173" name="Straight Arrow Connector 217172"/>
          <p:cNvCxnSpPr>
            <a:endCxn id="217094" idx="6"/>
          </p:cNvCxnSpPr>
          <p:nvPr/>
        </p:nvCxnSpPr>
        <p:spPr>
          <a:xfrm flipH="1">
            <a:off x="2311400" y="5499100"/>
            <a:ext cx="965200" cy="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17174" name="TextBox 217173"/>
          <p:cNvSpPr txBox="1"/>
          <p:nvPr/>
        </p:nvSpPr>
        <p:spPr>
          <a:xfrm>
            <a:off x="3441700" y="4678363"/>
            <a:ext cx="268288" cy="274637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9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7175" name="TextBox 217174"/>
          <p:cNvSpPr txBox="1"/>
          <p:nvPr/>
        </p:nvSpPr>
        <p:spPr>
          <a:xfrm>
            <a:off x="2717800" y="5473700"/>
            <a:ext cx="268288" cy="274638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none" anchor="t">
            <a:spAutoFit/>
          </a:bodyPr>
          <a:p>
            <a:pPr lvl="0" algn="ctr">
              <a:buClr>
                <a:srgbClr val="000000"/>
              </a:buClr>
            </a:pPr>
            <a:r>
              <a:rPr lang="pt-BR" altLang="x-none" sz="1200">
                <a:latin typeface="Arial" charset="0"/>
                <a:ea typeface="Times New Roman" charset="0"/>
              </a:rPr>
              <a:t>2</a:t>
            </a:r>
            <a:endParaRPr lang="pt-BR" altLang="x-none" sz="1200">
              <a:latin typeface="Arial" charset="0"/>
              <a:ea typeface="Times New Roman" charset="0"/>
            </a:endParaRPr>
          </a:p>
        </p:txBody>
      </p:sp>
      <p:sp>
        <p:nvSpPr>
          <p:cNvPr id="217176" name="TextBox 217175"/>
          <p:cNvSpPr txBox="1"/>
          <p:nvPr/>
        </p:nvSpPr>
        <p:spPr>
          <a:xfrm>
            <a:off x="4903788" y="5692775"/>
            <a:ext cx="3124200" cy="47307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2500" i="1">
                <a:latin typeface="Arial" charset="0"/>
                <a:ea typeface="Times New Roman" charset="0"/>
              </a:rPr>
              <a:t>s</a:t>
            </a:r>
            <a:r>
              <a:rPr lang="pt-BR" altLang="x-none" sz="2500">
                <a:latin typeface="Arial" charset="0"/>
                <a:ea typeface="Times New Roman" charset="0"/>
              </a:rPr>
              <a:t> = (6 1 3 2 4 5)</a:t>
            </a:r>
            <a:endParaRPr lang="pt-BR" altLang="x-none" sz="2500">
              <a:latin typeface="Arial" charset="0"/>
              <a:ea typeface="Times New Roman" charset="0"/>
            </a:endParaRPr>
          </a:p>
        </p:txBody>
      </p:sp>
      <p:sp>
        <p:nvSpPr>
          <p:cNvPr id="217177" name="Oval 217176"/>
          <p:cNvSpPr/>
          <p:nvPr/>
        </p:nvSpPr>
        <p:spPr>
          <a:xfrm>
            <a:off x="3276600" y="5276850"/>
            <a:ext cx="431800" cy="431800"/>
          </a:xfrm>
          <a:prstGeom prst="ellipse">
            <a:avLst/>
          </a:prstGeom>
          <a:solidFill>
            <a:srgbClr val="63B3B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buClr>
                <a:srgbClr val="000000"/>
              </a:buClr>
            </a:pPr>
            <a:r>
              <a:rPr lang="pt-BR" altLang="x-none" sz="1800">
                <a:latin typeface="Arial" charset="0"/>
                <a:ea typeface="Times New Roman" charset="0"/>
              </a:rPr>
              <a:t>4</a:t>
            </a:r>
            <a:endParaRPr lang="pt-BR" altLang="x-none" sz="18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x-none" altLang="pt-BR">
                <a:sym typeface="+mn-ea"/>
              </a:rPr>
              <a:t>PCV - Inserção mais barata</a:t>
            </a:r>
            <a:endParaRPr lang="pt-B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pPr marL="357505" indent="-356870" algn="just" defTabSz="179705">
              <a:lnSpc>
                <a:spcPct val="100000"/>
              </a:lnSpc>
            </a:pPr>
            <a:endParaRPr lang="pt-BR" altLang="x-none" sz="1000">
              <a:sym typeface="+mn-ea"/>
            </a:endParaRPr>
          </a:p>
          <a:p>
            <a:pPr marL="357505" lvl="2" indent="-356870" algn="just" defTabSz="179705">
              <a:lnSpc>
                <a:spcPct val="100000"/>
              </a:lnSpc>
            </a:pPr>
            <a:r>
              <a:rPr lang="x-none" altLang="pt-BR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No problema de pistoneio de poços de óleo, foram empregados dois métodos de construção baseados na inserção mais barata:</a:t>
            </a:r>
            <a:endParaRPr lang="x-none" altLang="pt-BR" sz="24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57505" lvl="2" indent="-356870" algn="just" defTabSz="179705">
              <a:lnSpc>
                <a:spcPct val="100000"/>
              </a:lnSpc>
            </a:pPr>
            <a:endParaRPr lang="x-none" altLang="pt-BR" sz="8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748665" lvl="3" indent="287655" algn="just" defTabSz="179705">
              <a:lnSpc>
                <a:spcPct val="100000"/>
              </a:lnSpc>
            </a:pPr>
            <a:r>
              <a:rPr lang="x-none" altLang="pt-BR" sz="2000">
                <a:sym typeface="+mn-ea"/>
              </a:rPr>
              <a:t>No primeiro, a cada poço selecionado para inserção na rota (mais barato em relação à ETO), são testadas todas as posições de inserção a fim de determinar a que gera a rota de menor custo;</a:t>
            </a:r>
            <a:endParaRPr lang="x-none" altLang="pt-BR" sz="2000">
              <a:sym typeface="+mn-ea"/>
            </a:endParaRPr>
          </a:p>
          <a:p>
            <a:pPr marL="748665" lvl="3" indent="287655" algn="just" defTabSz="179705">
              <a:lnSpc>
                <a:spcPct val="100000"/>
              </a:lnSpc>
            </a:pPr>
            <a:endParaRPr lang="x-none" altLang="pt-BR" sz="800">
              <a:sym typeface="+mn-ea"/>
            </a:endParaRPr>
          </a:p>
          <a:p>
            <a:pPr marL="748665" lvl="3" indent="287655" algn="just" defTabSz="179705">
              <a:lnSpc>
                <a:spcPct val="100000"/>
              </a:lnSpc>
            </a:pPr>
            <a:r>
              <a:rPr lang="x-none" altLang="pt-BR" sz="2000">
                <a:sym typeface="+mn-ea"/>
              </a:rPr>
              <a:t>No segundo, constrói-se uma rota simples, com dois poços de menor custo em relação à ETO. Em seguida, os cálculos para determinar a inserção mais barata são feito em relação a cada um dos poços da rota.</a:t>
            </a:r>
            <a:endParaRPr lang="x-none" altLang="pt-BR" sz="2000">
              <a:sym typeface="+mn-ea"/>
            </a:endParaRPr>
          </a:p>
          <a:p>
            <a:pPr lvl="2" algn="just">
              <a:lnSpc>
                <a:spcPct val="100000"/>
              </a:lnSpc>
            </a:pPr>
            <a:endParaRPr lang="pt-BR" altLang="x-none">
              <a:sym typeface="+mn-ea"/>
            </a:endParaRPr>
          </a:p>
          <a:p>
            <a:pPr lvl="2" algn="just">
              <a:lnSpc>
                <a:spcPct val="100000"/>
              </a:lnSpc>
            </a:pPr>
            <a:endParaRPr lang="pt-BR" altLang="x-none">
              <a:sym typeface="+mn-ea"/>
            </a:endParaRPr>
          </a:p>
          <a:p>
            <a:pPr algn="just">
              <a:lnSpc>
                <a:spcPct val="80000"/>
              </a:lnSpc>
            </a:pPr>
            <a:endParaRPr lang="pt-BR" altLang="x-none"/>
          </a:p>
          <a:p>
            <a:pPr>
              <a:lnSpc>
                <a:spcPct val="90000"/>
              </a:lnSpc>
            </a:pPr>
            <a:endParaRPr lang="pt-BR" altLang="x-none" sz="2400"/>
          </a:p>
          <a:p>
            <a:endParaRPr lang="pt-BR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7" name="Espaço Reservado para Conteúdo 6" descr="c2.1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81098" y="1600200"/>
            <a:ext cx="6181803" cy="45259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2" name="Espaço Reservado para Conteúdo 6" descr="c2.2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90297" y="1600200"/>
            <a:ext cx="6163405" cy="4525963"/>
          </a:xfr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5" name="Espaço Reservado para Conteúdo 4" descr="c7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63509" y="1600200"/>
            <a:ext cx="6216982" cy="4525963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7" name="Espaço Reservado para Conteúdo 6" descr="c2.4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472565" y="1615440"/>
            <a:ext cx="6138545" cy="44837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6" name="Espaço Reservado para Conteúdo 4" descr="c9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71818" y="1600200"/>
            <a:ext cx="6600363" cy="4525963"/>
          </a:xfr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5" name="Espaço Reservado para Conteúdo 4" descr="c10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99781" y="1600200"/>
            <a:ext cx="6544438" cy="4525963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 Guloso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/>
              <a:t>Algoritmos gulosos (tradução adaptada do termo original '</a:t>
            </a:r>
            <a:r>
              <a:rPr lang="x-none" altLang="zh-CN" sz="2400" i="1" dirty="0"/>
              <a:t>greedy</a:t>
            </a:r>
            <a:r>
              <a:rPr lang="x-none" altLang="zh-CN" sz="2400" dirty="0"/>
              <a:t>' - ganancioso) recebem essa denominação por fazerem suas escolhas nas melhores opções imediatas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A curto prazo, parece uma boa estratégia, mas para grandes quantidades de dados a serem analisados, mas nem sempre obterão a melhor solução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Muitas vezes suas escolhas levarão a decisões que não podem ser revertidas; para fazer uma alteração pode ser necessário começar tudo de novo</a:t>
            </a:r>
            <a:endParaRPr lang="x-none" altLang="zh-CN" sz="2400" dirty="0"/>
          </a:p>
          <a:p>
            <a:pPr lvl="0" eaLnBrk="1" hangingPunct="1"/>
            <a:r>
              <a:rPr lang="x-none" altLang="zh-CN" sz="2400" dirty="0"/>
              <a:t>Pode levar a muitos cálculos repetidos e desnecessários</a:t>
            </a:r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7" name="Espaço Reservado para Conteúdo 6" descr="c3.3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60797" y="1600200"/>
            <a:ext cx="6622405" cy="4525963"/>
          </a:xfr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>
                <a:sym typeface="+mn-ea"/>
              </a:rPr>
              <a:t>Algoritmos Gulosos</a:t>
            </a:r>
            <a:endParaRPr lang="x-none" altLang="zh-CN" dirty="0"/>
          </a:p>
        </p:txBody>
      </p:sp>
      <p:pic>
        <p:nvPicPr>
          <p:cNvPr id="5" name="Espaço Reservado para Conteúdo 4" descr="c12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76598" y="1600200"/>
            <a:ext cx="6590803" cy="4525963"/>
          </a:xfr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75" name="Text Placeholder 23347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lang="pt-BR" altLang="x-none" sz="2400"/>
              <a:t>Dados de entrada:</a:t>
            </a:r>
            <a:endParaRPr lang="pt-BR" altLang="x-none" sz="2400"/>
          </a:p>
          <a:p>
            <a:pPr>
              <a:lnSpc>
                <a:spcPct val="80000"/>
              </a:lnSpc>
            </a:pPr>
            <a:endParaRPr lang="pt-BR" altLang="x-none" sz="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Um depósito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Uma frota de veículos, com base no depósito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Um conjunto de clientes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A demanda dos clientes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Uma matriz de distâncias D = (</a:t>
            </a:r>
            <a:r>
              <a:rPr lang="pt-BR" altLang="x-none" sz="1800" err="1"/>
              <a:t>d</a:t>
            </a:r>
            <a:r>
              <a:rPr lang="pt-BR" altLang="x-none" sz="1800" baseline="-25000" err="1"/>
              <a:t>ij</a:t>
            </a:r>
            <a:r>
              <a:rPr lang="pt-BR" altLang="x-none" sz="1800"/>
              <a:t>) entre depósito e clientes e entre pares de clientes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Cidades = depósito U Clientes</a:t>
            </a:r>
            <a:endParaRPr lang="pt-BR" altLang="x-none" sz="1800"/>
          </a:p>
          <a:p>
            <a:pPr>
              <a:lnSpc>
                <a:spcPct val="80000"/>
              </a:lnSpc>
            </a:pPr>
            <a:r>
              <a:rPr lang="pt-BR" altLang="x-none" sz="2400"/>
              <a:t>PRV consiste em encontrar um conjunto de rotas para os veículos tal que:</a:t>
            </a:r>
            <a:endParaRPr lang="pt-BR" altLang="x-none" sz="2400"/>
          </a:p>
          <a:p>
            <a:pPr>
              <a:lnSpc>
                <a:spcPct val="80000"/>
              </a:lnSpc>
            </a:pPr>
            <a:endParaRPr lang="pt-BR" altLang="x-none" sz="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Cada rota comece e termine no depósito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Cada cliente seja atendido por um único veículo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A capacidade (</a:t>
            </a:r>
            <a:r>
              <a:rPr lang="pt-BR" altLang="x-none" sz="1800" err="1"/>
              <a:t>capVeic</a:t>
            </a:r>
            <a:r>
              <a:rPr lang="pt-BR" altLang="x-none" sz="1800"/>
              <a:t>) dos veículos seja respeitada</a:t>
            </a:r>
            <a:endParaRPr lang="pt-BR" altLang="x-none" sz="1800"/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pt-BR" altLang="x-none" sz="1800"/>
              <a:t>A distância total percorrida seja a menor possível</a:t>
            </a:r>
            <a:endParaRPr lang="pt-BR" altLang="x-none" sz="1800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4499" name="Oval 234498"/>
          <p:cNvSpPr/>
          <p:nvPr/>
        </p:nvSpPr>
        <p:spPr>
          <a:xfrm>
            <a:off x="1295400" y="3276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4500" name="Oval 234499"/>
          <p:cNvSpPr/>
          <p:nvPr/>
        </p:nvSpPr>
        <p:spPr>
          <a:xfrm>
            <a:off x="2133600" y="16002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4501" name="Oval 234500"/>
          <p:cNvSpPr/>
          <p:nvPr/>
        </p:nvSpPr>
        <p:spPr>
          <a:xfrm>
            <a:off x="3886200" y="2514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4502" name="Oval 234501"/>
          <p:cNvSpPr/>
          <p:nvPr/>
        </p:nvSpPr>
        <p:spPr>
          <a:xfrm>
            <a:off x="5715000" y="19050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4503" name="Oval 234502"/>
          <p:cNvSpPr/>
          <p:nvPr/>
        </p:nvSpPr>
        <p:spPr>
          <a:xfrm>
            <a:off x="4953000" y="46482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4504" name="Oval 234503"/>
          <p:cNvSpPr/>
          <p:nvPr/>
        </p:nvSpPr>
        <p:spPr>
          <a:xfrm>
            <a:off x="2590800" y="5181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cxnSp>
        <p:nvCxnSpPr>
          <p:cNvPr id="234505" name="Straight Arrow Connector 234504"/>
          <p:cNvCxnSpPr>
            <a:stCxn id="234499" idx="0"/>
            <a:endCxn id="234500" idx="3"/>
          </p:cNvCxnSpPr>
          <p:nvPr/>
        </p:nvCxnSpPr>
        <p:spPr>
          <a:xfrm flipV="1">
            <a:off x="1638300" y="2120900"/>
            <a:ext cx="595313" cy="11557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06" name="Straight Arrow Connector 234505"/>
          <p:cNvCxnSpPr>
            <a:stCxn id="234500" idx="6"/>
            <a:endCxn id="234502" idx="2"/>
          </p:cNvCxnSpPr>
          <p:nvPr/>
        </p:nvCxnSpPr>
        <p:spPr>
          <a:xfrm>
            <a:off x="2819400" y="1905000"/>
            <a:ext cx="2895600" cy="304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07" name="Straight Arrow Connector 234506"/>
          <p:cNvCxnSpPr>
            <a:stCxn id="234502" idx="2"/>
            <a:endCxn id="234501" idx="7"/>
          </p:cNvCxnSpPr>
          <p:nvPr/>
        </p:nvCxnSpPr>
        <p:spPr>
          <a:xfrm flipH="1">
            <a:off x="4471988" y="2209800"/>
            <a:ext cx="1243012" cy="393700"/>
          </a:xfrm>
          <a:prstGeom prst="straightConnector1">
            <a:avLst/>
          </a:prstGeom>
          <a:ln w="12700">
            <a:noFill/>
          </a:ln>
        </p:spPr>
      </p:cxnSp>
      <p:cxnSp>
        <p:nvCxnSpPr>
          <p:cNvPr id="234508" name="Straight Arrow Connector 234507"/>
          <p:cNvCxnSpPr>
            <a:endCxn id="234501" idx="6"/>
          </p:cNvCxnSpPr>
          <p:nvPr/>
        </p:nvCxnSpPr>
        <p:spPr>
          <a:xfrm flipH="1">
            <a:off x="4572000" y="2209800"/>
            <a:ext cx="1166813" cy="6096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09" name="Straight Arrow Connector 234508"/>
          <p:cNvCxnSpPr>
            <a:stCxn id="234501" idx="3"/>
            <a:endCxn id="234499" idx="6"/>
          </p:cNvCxnSpPr>
          <p:nvPr/>
        </p:nvCxnSpPr>
        <p:spPr>
          <a:xfrm flipH="1">
            <a:off x="1981200" y="3035300"/>
            <a:ext cx="2005013" cy="5461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10" name="Straight Arrow Connector 234509"/>
          <p:cNvCxnSpPr>
            <a:stCxn id="234499" idx="5"/>
            <a:endCxn id="234503" idx="2"/>
          </p:cNvCxnSpPr>
          <p:nvPr/>
        </p:nvCxnSpPr>
        <p:spPr>
          <a:xfrm>
            <a:off x="1881188" y="3797300"/>
            <a:ext cx="3071812" cy="11557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11" name="Straight Arrow Connector 234510"/>
          <p:cNvCxnSpPr>
            <a:stCxn id="234503" idx="2"/>
            <a:endCxn id="234504" idx="6"/>
          </p:cNvCxnSpPr>
          <p:nvPr/>
        </p:nvCxnSpPr>
        <p:spPr>
          <a:xfrm flipH="1">
            <a:off x="3276600" y="4953000"/>
            <a:ext cx="1676400" cy="5334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4512" name="Straight Arrow Connector 234511"/>
          <p:cNvCxnSpPr>
            <a:stCxn id="234504" idx="1"/>
            <a:endCxn id="234499" idx="5"/>
          </p:cNvCxnSpPr>
          <p:nvPr/>
        </p:nvCxnSpPr>
        <p:spPr>
          <a:xfrm flipH="1" flipV="1">
            <a:off x="1881188" y="3797300"/>
            <a:ext cx="809625" cy="14732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34513" name="TextBox 234512"/>
          <p:cNvSpPr txBox="1"/>
          <p:nvPr/>
        </p:nvSpPr>
        <p:spPr>
          <a:xfrm>
            <a:off x="1371600" y="3429000"/>
            <a:ext cx="5334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dep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4" name="TextBox 234513"/>
          <p:cNvSpPr txBox="1"/>
          <p:nvPr/>
        </p:nvSpPr>
        <p:spPr>
          <a:xfrm>
            <a:off x="2298700" y="1752600"/>
            <a:ext cx="3429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A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5" name="TextBox 234514"/>
          <p:cNvSpPr txBox="1"/>
          <p:nvPr/>
        </p:nvSpPr>
        <p:spPr>
          <a:xfrm>
            <a:off x="5918200" y="2071688"/>
            <a:ext cx="3048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B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6" name="TextBox 234515"/>
          <p:cNvSpPr txBox="1"/>
          <p:nvPr/>
        </p:nvSpPr>
        <p:spPr>
          <a:xfrm>
            <a:off x="4038600" y="26812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C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7" name="TextBox 234516"/>
          <p:cNvSpPr txBox="1"/>
          <p:nvPr/>
        </p:nvSpPr>
        <p:spPr>
          <a:xfrm>
            <a:off x="5118100" y="48021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8" name="TextBox 234517"/>
          <p:cNvSpPr txBox="1"/>
          <p:nvPr/>
        </p:nvSpPr>
        <p:spPr>
          <a:xfrm>
            <a:off x="2755900" y="53482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E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19" name="TextBox 234518"/>
          <p:cNvSpPr txBox="1"/>
          <p:nvPr/>
        </p:nvSpPr>
        <p:spPr>
          <a:xfrm>
            <a:off x="914400" y="3214688"/>
            <a:ext cx="5715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solidFill>
                  <a:srgbClr val="FF0000"/>
                </a:solidFill>
                <a:latin typeface="Arial" charset="0"/>
                <a:ea typeface="Times New Roman" charset="0"/>
              </a:rPr>
              <a:t>(18)</a:t>
            </a:r>
            <a:endParaRPr lang="pt-BR" altLang="x-none" sz="1300">
              <a:solidFill>
                <a:srgbClr val="FF0000"/>
              </a:solidFill>
              <a:latin typeface="Arial" charset="0"/>
              <a:ea typeface="Times New Roman" charset="0"/>
            </a:endParaRPr>
          </a:p>
        </p:txBody>
      </p:sp>
      <p:sp>
        <p:nvSpPr>
          <p:cNvPr id="234520" name="TextBox 234519"/>
          <p:cNvSpPr txBox="1"/>
          <p:nvPr/>
        </p:nvSpPr>
        <p:spPr>
          <a:xfrm>
            <a:off x="6019800" y="16764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[3]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1" name="TextBox 234520"/>
          <p:cNvSpPr txBox="1"/>
          <p:nvPr/>
        </p:nvSpPr>
        <p:spPr>
          <a:xfrm>
            <a:off x="4114800" y="22860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[9]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2" name="TextBox 234521"/>
          <p:cNvSpPr txBox="1"/>
          <p:nvPr/>
        </p:nvSpPr>
        <p:spPr>
          <a:xfrm>
            <a:off x="5372100" y="4510088"/>
            <a:ext cx="5715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[7]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3" name="TextBox 234522"/>
          <p:cNvSpPr txBox="1"/>
          <p:nvPr/>
        </p:nvSpPr>
        <p:spPr>
          <a:xfrm>
            <a:off x="2895600" y="49530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[5]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4" name="TextBox 234523"/>
          <p:cNvSpPr txBox="1"/>
          <p:nvPr/>
        </p:nvSpPr>
        <p:spPr>
          <a:xfrm>
            <a:off x="2324100" y="13716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[6]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5" name="Freeform 234524"/>
          <p:cNvSpPr/>
          <p:nvPr/>
        </p:nvSpPr>
        <p:spPr>
          <a:xfrm>
            <a:off x="6248400" y="1295400"/>
            <a:ext cx="381000" cy="30480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270">
                <a:pos x="15126" y="0"/>
              </a:cxn>
              <a:cxn ang="90">
                <a:pos x="15126" y="12158"/>
              </a:cxn>
              <a:cxn ang="90">
                <a:pos x="3237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arcTo wR="12427" hR="9246" stAng="-5400000" swAng="-5400000"/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arcTo wR="5953" hR="2912" stAng="10800000" swAng="5400000"/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2700" cap="flat" cmpd="sng">
            <a:solidFill>
              <a:srgbClr val="4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4526" name="TextBox 234525"/>
          <p:cNvSpPr txBox="1"/>
          <p:nvPr/>
        </p:nvSpPr>
        <p:spPr>
          <a:xfrm>
            <a:off x="6591300" y="1231900"/>
            <a:ext cx="9144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Demanda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4527" name="Freeform 234526"/>
          <p:cNvSpPr/>
          <p:nvPr/>
        </p:nvSpPr>
        <p:spPr>
          <a:xfrm rot="16200000">
            <a:off x="647700" y="3086100"/>
            <a:ext cx="304800" cy="38100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270">
                <a:pos x="15126" y="0"/>
              </a:cxn>
              <a:cxn ang="90">
                <a:pos x="15126" y="12158"/>
              </a:cxn>
              <a:cxn ang="90">
                <a:pos x="3237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arcTo wR="12427" hR="9246" stAng="-5400000" swAng="-5400000"/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arcTo wR="5953" hR="2912" stAng="10800000" swAng="5400000"/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2700" cap="flat" cmpd="sng">
            <a:solidFill>
              <a:srgbClr val="4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4528" name="TextBox 234527"/>
          <p:cNvSpPr txBox="1"/>
          <p:nvPr/>
        </p:nvSpPr>
        <p:spPr>
          <a:xfrm>
            <a:off x="152400" y="2635250"/>
            <a:ext cx="1143000" cy="48895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capacidade dos veículos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23" name="Oval 235522"/>
          <p:cNvSpPr/>
          <p:nvPr/>
        </p:nvSpPr>
        <p:spPr>
          <a:xfrm>
            <a:off x="1295400" y="3276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5524" name="Oval 235523"/>
          <p:cNvSpPr/>
          <p:nvPr/>
        </p:nvSpPr>
        <p:spPr>
          <a:xfrm>
            <a:off x="2133600" y="16002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5525" name="Oval 235524"/>
          <p:cNvSpPr/>
          <p:nvPr/>
        </p:nvSpPr>
        <p:spPr>
          <a:xfrm>
            <a:off x="3886200" y="2514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5526" name="Oval 235525"/>
          <p:cNvSpPr/>
          <p:nvPr/>
        </p:nvSpPr>
        <p:spPr>
          <a:xfrm>
            <a:off x="5715000" y="19050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5527" name="Oval 235526"/>
          <p:cNvSpPr/>
          <p:nvPr/>
        </p:nvSpPr>
        <p:spPr>
          <a:xfrm>
            <a:off x="4953000" y="46482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5528" name="Oval 235527"/>
          <p:cNvSpPr/>
          <p:nvPr/>
        </p:nvSpPr>
        <p:spPr>
          <a:xfrm>
            <a:off x="2590800" y="5181600"/>
            <a:ext cx="685800" cy="6096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cxnSp>
        <p:nvCxnSpPr>
          <p:cNvPr id="235529" name="Straight Arrow Connector 235528"/>
          <p:cNvCxnSpPr>
            <a:stCxn id="235523" idx="0"/>
            <a:endCxn id="235524" idx="3"/>
          </p:cNvCxnSpPr>
          <p:nvPr/>
        </p:nvCxnSpPr>
        <p:spPr>
          <a:xfrm flipV="1">
            <a:off x="1638300" y="2120900"/>
            <a:ext cx="595313" cy="11557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30" name="Straight Arrow Connector 235529"/>
          <p:cNvCxnSpPr>
            <a:stCxn id="235524" idx="6"/>
            <a:endCxn id="235526" idx="2"/>
          </p:cNvCxnSpPr>
          <p:nvPr/>
        </p:nvCxnSpPr>
        <p:spPr>
          <a:xfrm>
            <a:off x="2819400" y="1905000"/>
            <a:ext cx="2895600" cy="3048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31" name="Straight Arrow Connector 235530"/>
          <p:cNvCxnSpPr>
            <a:stCxn id="235526" idx="2"/>
            <a:endCxn id="235525" idx="7"/>
          </p:cNvCxnSpPr>
          <p:nvPr/>
        </p:nvCxnSpPr>
        <p:spPr>
          <a:xfrm flipH="1">
            <a:off x="4471988" y="2209800"/>
            <a:ext cx="1243012" cy="393700"/>
          </a:xfrm>
          <a:prstGeom prst="straightConnector1">
            <a:avLst/>
          </a:prstGeom>
          <a:ln w="12700">
            <a:noFill/>
          </a:ln>
        </p:spPr>
      </p:cxnSp>
      <p:sp>
        <p:nvSpPr>
          <p:cNvPr id="235532" name="TextBox 235531"/>
          <p:cNvSpPr txBox="1"/>
          <p:nvPr/>
        </p:nvSpPr>
        <p:spPr>
          <a:xfrm>
            <a:off x="1371600" y="3429000"/>
            <a:ext cx="5334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dep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3" name="TextBox 235532"/>
          <p:cNvSpPr txBox="1"/>
          <p:nvPr/>
        </p:nvSpPr>
        <p:spPr>
          <a:xfrm>
            <a:off x="2298700" y="1752600"/>
            <a:ext cx="3429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A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4" name="TextBox 235533"/>
          <p:cNvSpPr txBox="1"/>
          <p:nvPr/>
        </p:nvSpPr>
        <p:spPr>
          <a:xfrm>
            <a:off x="5918200" y="2071688"/>
            <a:ext cx="3048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B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5" name="TextBox 235534"/>
          <p:cNvSpPr txBox="1"/>
          <p:nvPr/>
        </p:nvSpPr>
        <p:spPr>
          <a:xfrm>
            <a:off x="4038600" y="26812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C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6" name="TextBox 235535"/>
          <p:cNvSpPr txBox="1"/>
          <p:nvPr/>
        </p:nvSpPr>
        <p:spPr>
          <a:xfrm>
            <a:off x="5118100" y="48021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7" name="TextBox 235536"/>
          <p:cNvSpPr txBox="1"/>
          <p:nvPr/>
        </p:nvSpPr>
        <p:spPr>
          <a:xfrm>
            <a:off x="2755900" y="5348288"/>
            <a:ext cx="3429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E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8" name="TextBox 235537"/>
          <p:cNvSpPr txBox="1"/>
          <p:nvPr/>
        </p:nvSpPr>
        <p:spPr>
          <a:xfrm>
            <a:off x="2324100" y="13716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[6]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39" name="TextBox 235538"/>
          <p:cNvSpPr txBox="1"/>
          <p:nvPr/>
        </p:nvSpPr>
        <p:spPr>
          <a:xfrm>
            <a:off x="6019800" y="16764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[3]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40" name="TextBox 235539"/>
          <p:cNvSpPr txBox="1"/>
          <p:nvPr/>
        </p:nvSpPr>
        <p:spPr>
          <a:xfrm>
            <a:off x="4114800" y="22860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[9]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41" name="TextBox 235540"/>
          <p:cNvSpPr txBox="1"/>
          <p:nvPr/>
        </p:nvSpPr>
        <p:spPr>
          <a:xfrm>
            <a:off x="5372100" y="4510088"/>
            <a:ext cx="5715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[7]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42" name="TextBox 235541"/>
          <p:cNvSpPr txBox="1"/>
          <p:nvPr/>
        </p:nvSpPr>
        <p:spPr>
          <a:xfrm>
            <a:off x="2895600" y="4953000"/>
            <a:ext cx="5715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[5]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cxnSp>
        <p:nvCxnSpPr>
          <p:cNvPr id="235543" name="Straight Arrow Connector 235542"/>
          <p:cNvCxnSpPr>
            <a:stCxn id="235526" idx="4"/>
            <a:endCxn id="235527" idx="0"/>
          </p:cNvCxnSpPr>
          <p:nvPr/>
        </p:nvCxnSpPr>
        <p:spPr>
          <a:xfrm flipH="1">
            <a:off x="5295900" y="2514600"/>
            <a:ext cx="762000" cy="21336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44" name="Straight Arrow Connector 235543"/>
          <p:cNvCxnSpPr>
            <a:stCxn id="235527" idx="2"/>
            <a:endCxn id="235523" idx="5"/>
          </p:cNvCxnSpPr>
          <p:nvPr/>
        </p:nvCxnSpPr>
        <p:spPr>
          <a:xfrm flipH="1" flipV="1">
            <a:off x="1881188" y="3797300"/>
            <a:ext cx="3071812" cy="1155700"/>
          </a:xfrm>
          <a:prstGeom prst="straightConnector1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45" name="Straight Arrow Connector 235544"/>
          <p:cNvCxnSpPr>
            <a:stCxn id="235523" idx="6"/>
            <a:endCxn id="235525" idx="3"/>
          </p:cNvCxnSpPr>
          <p:nvPr/>
        </p:nvCxnSpPr>
        <p:spPr>
          <a:xfrm flipV="1">
            <a:off x="1981200" y="3035300"/>
            <a:ext cx="2005013" cy="546100"/>
          </a:xfrm>
          <a:prstGeom prst="straightConnector1">
            <a:avLst/>
          </a:prstGeom>
          <a:ln w="1270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46" name="Straight Arrow Connector 235545"/>
          <p:cNvCxnSpPr>
            <a:stCxn id="235525" idx="3"/>
            <a:endCxn id="235528" idx="0"/>
          </p:cNvCxnSpPr>
          <p:nvPr/>
        </p:nvCxnSpPr>
        <p:spPr>
          <a:xfrm flipH="1">
            <a:off x="2933700" y="3035300"/>
            <a:ext cx="1052513" cy="2146300"/>
          </a:xfrm>
          <a:prstGeom prst="straightConnector1">
            <a:avLst/>
          </a:prstGeom>
          <a:ln w="1270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35547" name="Straight Arrow Connector 235546"/>
          <p:cNvCxnSpPr>
            <a:stCxn id="235542" idx="1"/>
            <a:endCxn id="235523" idx="5"/>
          </p:cNvCxnSpPr>
          <p:nvPr/>
        </p:nvCxnSpPr>
        <p:spPr>
          <a:xfrm flipH="1" flipV="1">
            <a:off x="1881188" y="3797300"/>
            <a:ext cx="1014412" cy="1301750"/>
          </a:xfrm>
          <a:prstGeom prst="straightConnector1">
            <a:avLst/>
          </a:prstGeom>
          <a:ln w="1270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35548" name="Freeform 235547"/>
          <p:cNvSpPr/>
          <p:nvPr/>
        </p:nvSpPr>
        <p:spPr>
          <a:xfrm>
            <a:off x="6248400" y="1295400"/>
            <a:ext cx="381000" cy="30480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270">
                <a:pos x="15126" y="0"/>
              </a:cxn>
              <a:cxn ang="90">
                <a:pos x="15126" y="12158"/>
              </a:cxn>
              <a:cxn ang="90">
                <a:pos x="3237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arcTo wR="12427" hR="9246" stAng="-5400000" swAng="-5400000"/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arcTo wR="5953" hR="2912" stAng="10800000" swAng="5400000"/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2700" cap="flat" cmpd="sng">
            <a:solidFill>
              <a:srgbClr val="4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5549" name="TextBox 235548"/>
          <p:cNvSpPr txBox="1"/>
          <p:nvPr/>
        </p:nvSpPr>
        <p:spPr>
          <a:xfrm>
            <a:off x="6591300" y="1231900"/>
            <a:ext cx="914400" cy="2905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Demanda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35550" name="TextBox 235549"/>
          <p:cNvSpPr txBox="1"/>
          <p:nvPr/>
        </p:nvSpPr>
        <p:spPr>
          <a:xfrm>
            <a:off x="914400" y="3214688"/>
            <a:ext cx="5715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solidFill>
                  <a:srgbClr val="FF0000"/>
                </a:solidFill>
                <a:latin typeface="Arial" charset="0"/>
                <a:ea typeface="Times New Roman" charset="0"/>
              </a:rPr>
              <a:t>(18)</a:t>
            </a:r>
            <a:endParaRPr lang="pt-BR" altLang="x-none" sz="1300">
              <a:solidFill>
                <a:srgbClr val="FF0000"/>
              </a:solidFill>
              <a:latin typeface="Arial" charset="0"/>
              <a:ea typeface="Times New Roman" charset="0"/>
            </a:endParaRPr>
          </a:p>
        </p:txBody>
      </p:sp>
      <p:sp>
        <p:nvSpPr>
          <p:cNvPr id="235551" name="Freeform 235550"/>
          <p:cNvSpPr/>
          <p:nvPr/>
        </p:nvSpPr>
        <p:spPr>
          <a:xfrm rot="16200000">
            <a:off x="647700" y="3086100"/>
            <a:ext cx="304800" cy="381000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270">
                <a:pos x="15126" y="0"/>
              </a:cxn>
              <a:cxn ang="90">
                <a:pos x="15126" y="12158"/>
              </a:cxn>
              <a:cxn ang="90">
                <a:pos x="3237" y="21600"/>
              </a:cxn>
              <a:cxn ang="0">
                <a:pos x="21600" y="6079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arcTo wR="12427" hR="9246" stAng="-5400000" swAng="-5400000"/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arcTo wR="5953" hR="2912" stAng="10800000" swAng="5400000"/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2700" cap="flat" cmpd="sng">
            <a:solidFill>
              <a:srgbClr val="4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5552" name="TextBox 235551"/>
          <p:cNvSpPr txBox="1"/>
          <p:nvPr/>
        </p:nvSpPr>
        <p:spPr>
          <a:xfrm>
            <a:off x="152400" y="2635250"/>
            <a:ext cx="1143000" cy="48895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capacidade dos veículos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75" name="Text Placeholder 23347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/>
        <p:txBody>
          <a:bodyPr/>
          <a:p>
            <a:pPr defTabSz="914400">
              <a:lnSpc>
                <a:spcPct val="90000"/>
              </a:lnSpc>
              <a:buClr>
                <a:schemeClr val="tx1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Dados de entrada:</a:t>
            </a:r>
            <a:endParaRPr lang="pt-BR" altLang="x-none" sz="2400" kern="1200" baseline="0"/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Cidades: Conjunto formado por Depósito e Clientes</a:t>
            </a:r>
            <a:endParaRPr lang="pt-BR" altLang="x-none" sz="2400" kern="1200"/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 sz="2400" err="1">
                <a:sym typeface="+mn-ea"/>
              </a:rPr>
              <a:t>d</a:t>
            </a:r>
            <a:r>
              <a:rPr lang="pt-BR" altLang="x-none" sz="2400" baseline="-25000" err="1">
                <a:sym typeface="+mn-ea"/>
              </a:rPr>
              <a:t>ij</a:t>
            </a:r>
            <a:r>
              <a:rPr lang="pt-BR" altLang="x-none" sz="2400">
                <a:sym typeface="+mn-ea"/>
              </a:rPr>
              <a:t> = distância entre as cidades i e j</a:t>
            </a:r>
            <a:endParaRPr lang="pt-BR" altLang="x-none" sz="2400" kern="1200"/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demanda</a:t>
            </a:r>
            <a:r>
              <a:rPr lang="pt-BR" altLang="x-none" sz="2400" baseline="-25000">
                <a:sym typeface="+mn-ea"/>
              </a:rPr>
              <a:t>i</a:t>
            </a:r>
            <a:r>
              <a:rPr lang="pt-BR" altLang="x-none" sz="2400">
                <a:sym typeface="+mn-ea"/>
              </a:rPr>
              <a:t> = demanda da cidade i (</a:t>
            </a:r>
            <a:r>
              <a:rPr lang="pt-BR" altLang="x-none" sz="2400" err="1">
                <a:sym typeface="+mn-ea"/>
              </a:rPr>
              <a:t>demanda</a:t>
            </a:r>
            <a:r>
              <a:rPr lang="pt-BR" altLang="x-none" sz="2400" baseline="-25000" err="1">
                <a:sym typeface="+mn-ea"/>
              </a:rPr>
              <a:t>dep</a:t>
            </a:r>
            <a:r>
              <a:rPr lang="pt-BR" altLang="x-none" sz="2400">
                <a:sym typeface="+mn-ea"/>
              </a:rPr>
              <a:t> = 0)</a:t>
            </a:r>
            <a:endParaRPr lang="pt-BR" altLang="x-none" sz="2400" kern="1200"/>
          </a:p>
          <a:p>
            <a:pPr defTabSz="914400">
              <a:lnSpc>
                <a:spcPct val="90000"/>
              </a:lnSpc>
              <a:buClr>
                <a:schemeClr val="tx1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Variáveis de decisão:</a:t>
            </a:r>
            <a:endParaRPr lang="pt-BR" altLang="x-none" sz="2400" kern="1200" baseline="0"/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 sz="2400" err="1">
                <a:sym typeface="+mn-ea"/>
              </a:rPr>
              <a:t>x</a:t>
            </a:r>
            <a:r>
              <a:rPr lang="pt-BR" altLang="x-none" sz="2400" baseline="-25000" err="1">
                <a:sym typeface="+mn-ea"/>
              </a:rPr>
              <a:t>ij</a:t>
            </a:r>
            <a:r>
              <a:rPr lang="pt-BR" altLang="x-none" sz="2400">
                <a:sym typeface="+mn-ea"/>
              </a:rPr>
              <a:t> = 1 se a aresta (i,j) será usada; 0, caso contrário</a:t>
            </a:r>
            <a:endParaRPr lang="pt-BR" altLang="x-none" sz="2400" kern="1200"/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pt-BR" altLang="x-none" sz="2400" err="1">
                <a:sym typeface="+mn-ea"/>
              </a:rPr>
              <a:t>f</a:t>
            </a:r>
            <a:r>
              <a:rPr lang="pt-BR" altLang="x-none" sz="2400" baseline="-25000" err="1">
                <a:sym typeface="+mn-ea"/>
              </a:rPr>
              <a:t>ij</a:t>
            </a:r>
            <a:r>
              <a:rPr lang="pt-BR" altLang="x-none" sz="2400">
                <a:sym typeface="+mn-ea"/>
              </a:rPr>
              <a:t> = quantidade de fluxo de i para j</a:t>
            </a:r>
            <a:endParaRPr lang="pt-BR" altLang="x-none" sz="2400" kern="1200"/>
          </a:p>
          <a:p>
            <a:pPr defTabSz="914400">
              <a:lnSpc>
                <a:spcPct val="90000"/>
              </a:lnSpc>
              <a:buClr>
                <a:schemeClr val="tx1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Função objetivo:</a:t>
            </a:r>
            <a:endParaRPr lang="pt-BR" altLang="x-none" sz="1800"/>
          </a:p>
        </p:txBody>
      </p:sp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  <p:graphicFrame>
        <p:nvGraphicFramePr>
          <p:cNvPr id="236548" name="Object 236547"/>
          <p:cNvGraphicFramePr/>
          <p:nvPr/>
        </p:nvGraphicFramePr>
        <p:xfrm>
          <a:off x="2373948" y="4956493"/>
          <a:ext cx="31242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1294130" imgH="355600" progId="Equation.3">
                  <p:embed/>
                </p:oleObj>
              </mc:Choice>
              <mc:Fallback>
                <p:oleObj name="" r:id="rId1" imgW="1294130" imgH="3556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73948" y="4956493"/>
                        <a:ext cx="3124200" cy="857250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  <p:graphicFrame>
        <p:nvGraphicFramePr>
          <p:cNvPr id="3" name="Object 2" descr="Rectangle: Click to edit Master text styles&#13;&#10;Second level&#13;&#10;Third level&#13;&#10;Fourth level&#13;&#10;Fifth level"/>
          <p:cNvGraphicFramePr/>
          <p:nvPr/>
        </p:nvGraphicFramePr>
        <p:xfrm>
          <a:off x="1355725" y="2367915"/>
          <a:ext cx="33321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1890395" imgH="355600" progId="Equation.3">
                  <p:embed/>
                </p:oleObj>
              </mc:Choice>
              <mc:Fallback>
                <p:oleObj name="" r:id="rId1" imgW="1890395" imgH="3556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5725" y="2367915"/>
                        <a:ext cx="3332163" cy="657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/>
          <p:nvPr/>
        </p:nvGraphicFramePr>
        <p:xfrm>
          <a:off x="1355725" y="4076065"/>
          <a:ext cx="34051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917065" imgH="342900" progId="Equation.3">
                  <p:embed/>
                </p:oleObj>
              </mc:Choice>
              <mc:Fallback>
                <p:oleObj name="" r:id="rId3" imgW="1917065" imgH="3429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5725" y="4076065"/>
                        <a:ext cx="3405188" cy="63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845628"/>
            <a:ext cx="64008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</a:rPr>
              <a:t>1. De cada cidade i, exceto o depósito (1), só sai um veículo:</a:t>
            </a:r>
            <a:endParaRPr lang="pt-BR" altLang="x-none" sz="1700">
              <a:solidFill>
                <a:schemeClr val="accent1">
                  <a:lumMod val="75000"/>
                </a:schemeClr>
              </a:solidFill>
              <a:latin typeface="Arial" charset="0"/>
              <a:ea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358515"/>
            <a:ext cx="64008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</a:rPr>
              <a:t>2. A cada cidade j, exceto o depósito (1), só chega um veículo:</a:t>
            </a:r>
            <a:endParaRPr lang="pt-BR" altLang="x-none" sz="1700">
              <a:solidFill>
                <a:schemeClr val="accent1">
                  <a:lumMod val="75000"/>
                </a:schemeClr>
              </a:solidFill>
              <a:latin typeface="Arial" charset="0"/>
              <a:ea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988753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10" name="Oval 9"/>
          <p:cNvSpPr/>
          <p:nvPr/>
        </p:nvSpPr>
        <p:spPr>
          <a:xfrm>
            <a:off x="5638800" y="2269490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11" name="Straight Connector 10"/>
          <p:cNvSpPr/>
          <p:nvPr/>
        </p:nvSpPr>
        <p:spPr>
          <a:xfrm>
            <a:off x="5638800" y="3760153"/>
            <a:ext cx="990600" cy="45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2" name="Straight Connector 11"/>
          <p:cNvSpPr/>
          <p:nvPr/>
        </p:nvSpPr>
        <p:spPr>
          <a:xfrm>
            <a:off x="5410200" y="4293553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" name="Straight Connector 12"/>
          <p:cNvSpPr/>
          <p:nvPr/>
        </p:nvSpPr>
        <p:spPr>
          <a:xfrm flipV="1">
            <a:off x="5486400" y="4407853"/>
            <a:ext cx="1143000" cy="38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4" name="Straight Connector 13"/>
          <p:cNvSpPr/>
          <p:nvPr/>
        </p:nvSpPr>
        <p:spPr>
          <a:xfrm flipV="1">
            <a:off x="6400800" y="2269490"/>
            <a:ext cx="914400" cy="304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5" name="Straight Connector 14"/>
          <p:cNvSpPr/>
          <p:nvPr/>
        </p:nvSpPr>
        <p:spPr>
          <a:xfrm>
            <a:off x="6400800" y="2574290"/>
            <a:ext cx="914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6" name="Straight Connector 15"/>
          <p:cNvSpPr/>
          <p:nvPr/>
        </p:nvSpPr>
        <p:spPr>
          <a:xfrm>
            <a:off x="6400800" y="2574290"/>
            <a:ext cx="914400" cy="38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29300" y="2421890"/>
            <a:ext cx="381000" cy="3508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i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4141153"/>
            <a:ext cx="3810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i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441768"/>
            <a:ext cx="2057400" cy="381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90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</a:rPr>
              <a:t>Restrições:</a:t>
            </a:r>
            <a:endParaRPr lang="pt-BR" altLang="x-none" sz="1900">
              <a:solidFill>
                <a:schemeClr val="accent1">
                  <a:lumMod val="75000"/>
                </a:schemeClr>
              </a:solidFill>
              <a:latin typeface="Arial" charset="0"/>
              <a:ea typeface="Times New Roman" charset="0"/>
            </a:endParaRPr>
          </a:p>
        </p:txBody>
      </p:sp>
      <p:graphicFrame>
        <p:nvGraphicFramePr>
          <p:cNvPr id="20" name="Object 19"/>
          <p:cNvGraphicFramePr/>
          <p:nvPr/>
        </p:nvGraphicFramePr>
        <p:xfrm>
          <a:off x="1371600" y="5479415"/>
          <a:ext cx="25161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5" imgW="1256030" imgH="355600" progId="Equation.3">
                  <p:embed/>
                </p:oleObj>
              </mc:Choice>
              <mc:Fallback>
                <p:oleObj name="" r:id="rId5" imgW="1256030" imgH="3556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5479415"/>
                        <a:ext cx="2516188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6172200" y="5593715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" name="Straight Connector 22"/>
          <p:cNvSpPr/>
          <p:nvPr/>
        </p:nvSpPr>
        <p:spPr>
          <a:xfrm>
            <a:off x="5181600" y="5441315"/>
            <a:ext cx="990600" cy="45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" name="Straight Connector 23"/>
          <p:cNvSpPr/>
          <p:nvPr/>
        </p:nvSpPr>
        <p:spPr>
          <a:xfrm>
            <a:off x="4953000" y="5974715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5" name="Straight Connector 24"/>
          <p:cNvSpPr/>
          <p:nvPr/>
        </p:nvSpPr>
        <p:spPr>
          <a:xfrm flipV="1">
            <a:off x="6934200" y="5593715"/>
            <a:ext cx="914400" cy="304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6" name="Straight Connector 25"/>
          <p:cNvSpPr/>
          <p:nvPr/>
        </p:nvSpPr>
        <p:spPr>
          <a:xfrm>
            <a:off x="6934200" y="5898515"/>
            <a:ext cx="914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7" name="Straight Connector 26"/>
          <p:cNvSpPr/>
          <p:nvPr/>
        </p:nvSpPr>
        <p:spPr>
          <a:xfrm>
            <a:off x="6934200" y="5898515"/>
            <a:ext cx="914400" cy="3810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273800" y="5776278"/>
            <a:ext cx="533400" cy="290512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300">
                <a:latin typeface="Arial" charset="0"/>
                <a:ea typeface="Times New Roman" charset="0"/>
              </a:rPr>
              <a:t>dep</a:t>
            </a:r>
            <a:endParaRPr lang="pt-BR" altLang="x-none" sz="1300">
              <a:latin typeface="Arial" charset="0"/>
              <a:ea typeface="Times New Roman" charset="0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6858000" y="234569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0" name="Straight Connector 29"/>
          <p:cNvSpPr/>
          <p:nvPr/>
        </p:nvSpPr>
        <p:spPr>
          <a:xfrm>
            <a:off x="6934200" y="232029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1" name="Straight Connector 30"/>
          <p:cNvSpPr/>
          <p:nvPr/>
        </p:nvSpPr>
        <p:spPr>
          <a:xfrm>
            <a:off x="6858000" y="267589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2" name="Straight Connector 31"/>
          <p:cNvSpPr/>
          <p:nvPr/>
        </p:nvSpPr>
        <p:spPr>
          <a:xfrm>
            <a:off x="6934200" y="2726690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3" name="Straight Connector 32"/>
          <p:cNvSpPr/>
          <p:nvPr/>
        </p:nvSpPr>
        <p:spPr>
          <a:xfrm>
            <a:off x="6096000" y="3899853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4" name="Straight Connector 33"/>
          <p:cNvSpPr/>
          <p:nvPr/>
        </p:nvSpPr>
        <p:spPr>
          <a:xfrm>
            <a:off x="6172200" y="3937953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5" name="Straight Connector 34"/>
          <p:cNvSpPr/>
          <p:nvPr/>
        </p:nvSpPr>
        <p:spPr>
          <a:xfrm>
            <a:off x="6096000" y="4496753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36" name="Straight Connector 35"/>
          <p:cNvSpPr/>
          <p:nvPr/>
        </p:nvSpPr>
        <p:spPr>
          <a:xfrm>
            <a:off x="6172200" y="4484053"/>
            <a:ext cx="0" cy="1524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  <p:graphicFrame>
        <p:nvGraphicFramePr>
          <p:cNvPr id="238595" name="Content Placeholder 238594" descr="Rectangle: Click to edit Master text styles&#13;&#10;Second level&#13;&#10;Third level&#13;&#10;Fourth level&#13;&#10;Fifth level"/>
          <p:cNvGraphicFramePr/>
          <p:nvPr>
            <p:ph sz="quarter" idx="1"/>
          </p:nvPr>
        </p:nvGraphicFramePr>
        <p:xfrm>
          <a:off x="669925" y="2202815"/>
          <a:ext cx="5486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3275330" imgH="342900" progId="Equation.3">
                  <p:embed/>
                </p:oleObj>
              </mc:Choice>
              <mc:Fallback>
                <p:oleObj name="" r:id="rId1" imgW="3275330" imgH="342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925" y="2202815"/>
                        <a:ext cx="5486400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6" name="Content Placeholder 238595"/>
          <p:cNvGraphicFramePr/>
          <p:nvPr>
            <p:ph sz="quarter" idx="2"/>
          </p:nvPr>
        </p:nvGraphicFramePr>
        <p:xfrm>
          <a:off x="996950" y="4045903"/>
          <a:ext cx="43672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2843530" imgH="241300" progId="Equation.3">
                  <p:embed/>
                </p:oleObj>
              </mc:Choice>
              <mc:Fallback>
                <p:oleObj name="" r:id="rId3" imgW="2843530" imgH="2413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950" y="4045903"/>
                        <a:ext cx="4367213" cy="388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7" name="Content Placeholder 238596"/>
          <p:cNvGraphicFramePr/>
          <p:nvPr>
            <p:ph sz="quarter" idx="3"/>
          </p:nvPr>
        </p:nvGraphicFramePr>
        <p:xfrm>
          <a:off x="990600" y="5111115"/>
          <a:ext cx="388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5" imgW="2171065" imgH="241300" progId="Equation.3">
                  <p:embed/>
                </p:oleObj>
              </mc:Choice>
              <mc:Fallback>
                <p:oleObj name="" r:id="rId5" imgW="2171065" imgH="2413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111115"/>
                        <a:ext cx="3886200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8" name="TextBox 238597"/>
          <p:cNvSpPr txBox="1"/>
          <p:nvPr/>
        </p:nvSpPr>
        <p:spPr>
          <a:xfrm>
            <a:off x="533400" y="1377315"/>
            <a:ext cx="8458200" cy="6096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buClr>
                <a:srgbClr val="000000"/>
              </a:buClr>
            </a:pPr>
            <a:r>
              <a:rPr lang="pt-BR" altLang="x-none" sz="170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charset="0"/>
              </a:rPr>
              <a:t>4. Ao passar por uma cidade j, exceto o depósito, o veículo deve atender a demanda         dessa cidade, isto é, deve deixar demanda(j) unidades de produto na cidade j;</a:t>
            </a:r>
            <a:endParaRPr lang="pt-BR" altLang="x-none" sz="170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</a:endParaRPr>
          </a:p>
        </p:txBody>
      </p:sp>
      <p:sp>
        <p:nvSpPr>
          <p:cNvPr id="238599" name="TextBox 238598"/>
          <p:cNvSpPr txBox="1"/>
          <p:nvPr/>
        </p:nvSpPr>
        <p:spPr>
          <a:xfrm>
            <a:off x="533400" y="3579178"/>
            <a:ext cx="77724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charset="0"/>
              </a:rPr>
              <a:t>5. O fluxo máximo em cada aresta não pode superar a capacidade do veículo:</a:t>
            </a:r>
            <a:endParaRPr lang="pt-BR" altLang="x-none" sz="170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</a:endParaRPr>
          </a:p>
        </p:txBody>
      </p:sp>
      <p:sp>
        <p:nvSpPr>
          <p:cNvPr id="238600" name="Oval 238599"/>
          <p:cNvSpPr/>
          <p:nvPr/>
        </p:nvSpPr>
        <p:spPr>
          <a:xfrm>
            <a:off x="6781800" y="2596515"/>
            <a:ext cx="762000" cy="68580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p>
            <a:endParaRPr lang="pt-BR" altLang="en-US"/>
          </a:p>
        </p:txBody>
      </p:sp>
      <p:sp>
        <p:nvSpPr>
          <p:cNvPr id="238601" name="Straight Connector 238600"/>
          <p:cNvSpPr/>
          <p:nvPr/>
        </p:nvSpPr>
        <p:spPr>
          <a:xfrm>
            <a:off x="7531100" y="2901315"/>
            <a:ext cx="12192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8602" name="Straight Connector 238601"/>
          <p:cNvSpPr/>
          <p:nvPr/>
        </p:nvSpPr>
        <p:spPr>
          <a:xfrm>
            <a:off x="5867400" y="2901315"/>
            <a:ext cx="9144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38603" name="TextBox 238602"/>
          <p:cNvSpPr txBox="1"/>
          <p:nvPr/>
        </p:nvSpPr>
        <p:spPr>
          <a:xfrm>
            <a:off x="6172200" y="2596515"/>
            <a:ext cx="304800" cy="32067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500">
                <a:latin typeface="Arial" charset="0"/>
                <a:ea typeface="Times New Roman" charset="0"/>
              </a:rPr>
              <a:t>f</a:t>
            </a:r>
            <a:endParaRPr lang="pt-BR" altLang="x-none" sz="1500">
              <a:latin typeface="Arial" charset="0"/>
              <a:ea typeface="Times New Roman" charset="0"/>
            </a:endParaRPr>
          </a:p>
        </p:txBody>
      </p:sp>
      <p:sp>
        <p:nvSpPr>
          <p:cNvPr id="238604" name="TextBox 238603"/>
          <p:cNvSpPr txBox="1"/>
          <p:nvPr/>
        </p:nvSpPr>
        <p:spPr>
          <a:xfrm>
            <a:off x="7315200" y="2596515"/>
            <a:ext cx="1524000" cy="32067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500">
                <a:latin typeface="Arial" charset="0"/>
                <a:ea typeface="Times New Roman" charset="0"/>
              </a:rPr>
              <a:t>f - </a:t>
            </a:r>
            <a:r>
              <a:rPr lang="pt-BR" altLang="x-none" sz="1500" err="1">
                <a:latin typeface="Arial" charset="0"/>
                <a:ea typeface="Times New Roman" charset="0"/>
              </a:rPr>
              <a:t>demanda</a:t>
            </a:r>
            <a:r>
              <a:rPr lang="pt-BR" altLang="x-none" sz="1500" baseline="-25000" err="1">
                <a:latin typeface="Arial" charset="0"/>
                <a:ea typeface="Times New Roman" charset="0"/>
              </a:rPr>
              <a:t>j</a:t>
            </a:r>
            <a:endParaRPr lang="pt-BR" altLang="x-none" sz="1500" baseline="-25000">
              <a:latin typeface="Arial" charset="0"/>
              <a:ea typeface="Times New Roman" charset="0"/>
            </a:endParaRPr>
          </a:p>
        </p:txBody>
      </p:sp>
      <p:sp>
        <p:nvSpPr>
          <p:cNvPr id="238605" name="TextBox 238604"/>
          <p:cNvSpPr txBox="1"/>
          <p:nvPr/>
        </p:nvSpPr>
        <p:spPr>
          <a:xfrm>
            <a:off x="7048500" y="2740978"/>
            <a:ext cx="228600" cy="350837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latin typeface="Arial" charset="0"/>
                <a:ea typeface="Times New Roman" charset="0"/>
              </a:rPr>
              <a:t>j</a:t>
            </a:r>
            <a:endParaRPr lang="pt-BR" altLang="x-none" sz="1700">
              <a:latin typeface="Arial" charset="0"/>
              <a:ea typeface="Times New Roman" charset="0"/>
            </a:endParaRPr>
          </a:p>
        </p:txBody>
      </p:sp>
      <p:graphicFrame>
        <p:nvGraphicFramePr>
          <p:cNvPr id="238606" name="Content Placeholder 238605"/>
          <p:cNvGraphicFramePr/>
          <p:nvPr>
            <p:ph sz="quarter" idx="4"/>
          </p:nvPr>
        </p:nvGraphicFramePr>
        <p:xfrm>
          <a:off x="990600" y="5644515"/>
          <a:ext cx="41148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7" imgW="2360930" imgH="241300" progId="Equation.3">
                  <p:embed/>
                </p:oleObj>
              </mc:Choice>
              <mc:Fallback>
                <p:oleObj name="" r:id="rId7" imgW="2360930" imgH="2413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644515"/>
                        <a:ext cx="4114800" cy="420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7" name="TextBox 238606"/>
          <p:cNvSpPr txBox="1"/>
          <p:nvPr/>
        </p:nvSpPr>
        <p:spPr>
          <a:xfrm>
            <a:off x="533400" y="4577715"/>
            <a:ext cx="7467600" cy="35052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pt-BR" altLang="x-none" sz="170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charset="0"/>
              </a:rPr>
              <a:t>6. Integralidade e não negatividade:</a:t>
            </a:r>
            <a:endParaRPr lang="pt-BR" altLang="x-none" sz="170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pPr algn="l"/>
            <a:r>
              <a:rPr lang="pt-BR" altLang="x-none">
                <a:sym typeface="+mn-ea"/>
              </a:rPr>
              <a:t>Problema de </a:t>
            </a:r>
            <a:r>
              <a:rPr lang="pt-BR" altLang="x-none" err="1">
                <a:sym typeface="+mn-ea"/>
              </a:rPr>
              <a:t>Roteamento</a:t>
            </a:r>
            <a:r>
              <a:rPr lang="pt-BR" altLang="x-none">
                <a:sym typeface="+mn-ea"/>
              </a:rPr>
              <a:t> de Veículos</a:t>
            </a:r>
            <a:endParaRPr lang="pt-BR" altLang="en-US"/>
          </a:p>
        </p:txBody>
      </p:sp>
      <p:sp>
        <p:nvSpPr>
          <p:cNvPr id="3" name="Content Placeholder 2"/>
          <p:cNvSpPr/>
          <p:nvPr>
            <p:ph sz="quarter" idx="1"/>
          </p:nvPr>
        </p:nvSpPr>
        <p:spPr>
          <a:xfrm>
            <a:off x="153670" y="1232535"/>
            <a:ext cx="8262938" cy="5192713"/>
          </a:xfrm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sym typeface="+mn-ea"/>
              </a:rPr>
              <a:t>Adaptação da Heurística do Vizinho mais próximo para o Problema de </a:t>
            </a:r>
            <a:r>
              <a:rPr lang="pt-BR" altLang="x-none" sz="2400" err="1">
                <a:sym typeface="+mn-ea"/>
              </a:rPr>
              <a:t>Roteamento</a:t>
            </a:r>
            <a:r>
              <a:rPr lang="pt-BR" altLang="x-none" sz="2400">
                <a:sym typeface="+mn-ea"/>
              </a:rPr>
              <a:t> de Veículos com frota homogênea</a:t>
            </a:r>
            <a:r>
              <a:rPr lang="x-none" altLang="pt-BR" sz="2400"/>
              <a:t>:</a:t>
            </a:r>
            <a:endParaRPr lang="x-none" altLang="pt-BR" sz="2400">
              <a:ea typeface="Times New Roman" charset="0"/>
              <a:sym typeface="+mn-ea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ea typeface="Times New Roman" charset="0"/>
                <a:sym typeface="+mn-ea"/>
              </a:rPr>
              <a:t> </a:t>
            </a:r>
            <a:r>
              <a:rPr lang="pt-BR" altLang="x-none" sz="2000">
                <a:solidFill>
                  <a:srgbClr val="BC102D"/>
                </a:solidFill>
                <a:ea typeface="Times New Roman" charset="0"/>
                <a:sym typeface="+mn-ea"/>
              </a:rPr>
              <a:t>Passo 1</a:t>
            </a:r>
            <a:r>
              <a:rPr lang="pt-BR" altLang="x-none" sz="2000">
                <a:ea typeface="Times New Roman" charset="0"/>
                <a:sym typeface="+mn-ea"/>
              </a:rPr>
              <a:t>: Partir do depósito com um </a:t>
            </a:r>
            <a:r>
              <a:rPr lang="pt-BR" altLang="x-none" sz="2000">
                <a:solidFill>
                  <a:srgbClr val="BC102D"/>
                </a:solidFill>
                <a:ea typeface="Times New Roman" charset="0"/>
                <a:sym typeface="+mn-ea"/>
              </a:rPr>
              <a:t>novo</a:t>
            </a:r>
            <a:r>
              <a:rPr lang="pt-BR" altLang="x-none" sz="2000">
                <a:ea typeface="Times New Roman" charset="0"/>
                <a:sym typeface="+mn-ea"/>
              </a:rPr>
              <a:t> veículo e ir até a cidade mais próxima ainda não visitada;</a:t>
            </a:r>
            <a:endParaRPr lang="pt-BR" altLang="x-none" sz="2000"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ea typeface="Times New Roman" charset="0"/>
                <a:sym typeface="+mn-ea"/>
              </a:rPr>
              <a:t> </a:t>
            </a:r>
            <a:r>
              <a:rPr lang="pt-BR" altLang="x-none" sz="2000">
                <a:solidFill>
                  <a:srgbClr val="BC102D"/>
                </a:solidFill>
                <a:ea typeface="Times New Roman" charset="0"/>
                <a:sym typeface="+mn-ea"/>
              </a:rPr>
              <a:t>Passo 2</a:t>
            </a:r>
            <a:r>
              <a:rPr lang="pt-BR" altLang="x-none" sz="2000">
                <a:ea typeface="Times New Roman" charset="0"/>
                <a:sym typeface="+mn-ea"/>
              </a:rPr>
              <a:t>: Determinar a cidade mais próxima da última cidade inserida na rota e verificar se é possível atender sua demanda;</a:t>
            </a:r>
            <a:endParaRPr lang="pt-BR" altLang="x-none" sz="2000"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ea typeface="Times New Roman" charset="0"/>
                <a:sym typeface="+mn-ea"/>
              </a:rPr>
              <a:t> </a:t>
            </a:r>
            <a:r>
              <a:rPr lang="pt-BR" altLang="x-none" sz="2000">
                <a:solidFill>
                  <a:srgbClr val="BC102D"/>
                </a:solidFill>
                <a:ea typeface="Times New Roman" charset="0"/>
                <a:sym typeface="+mn-ea"/>
              </a:rPr>
              <a:t>Passo 3</a:t>
            </a:r>
            <a:r>
              <a:rPr lang="pt-BR" altLang="x-none" sz="2000">
                <a:ea typeface="Times New Roman" charset="0"/>
                <a:sym typeface="+mn-ea"/>
              </a:rPr>
              <a:t>: Se for possível atender a demanda dessa cidade, adicioná-la à rota. Caso contrário, retornar ao depósito e voltar ao Passo 1.</a:t>
            </a:r>
            <a:endParaRPr lang="pt-BR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Title 240641"/>
          <p:cNvSpPr>
            <a:spLocks noGrp="1"/>
          </p:cNvSpPr>
          <p:nvPr>
            <p:ph type="title"/>
          </p:nvPr>
        </p:nvSpPr>
        <p:spPr>
          <a:xfrm>
            <a:off x="438150" y="539750"/>
            <a:ext cx="8272463" cy="700088"/>
          </a:xfrm>
        </p:spPr>
        <p:txBody>
          <a:bodyPr anchor="b"/>
          <a:p>
            <a:pPr algn="l"/>
            <a:r>
              <a:rPr lang="pt-BR" altLang="x-none" sz="3200"/>
              <a:t>Heurística Construtiva do Vizinho mais Próximo Aplicada ao PRV</a:t>
            </a:r>
            <a:endParaRPr lang="pt-BR" altLang="x-none" sz="3200"/>
          </a:p>
        </p:txBody>
      </p:sp>
      <p:graphicFrame>
        <p:nvGraphicFramePr>
          <p:cNvPr id="240643" name="Content Placeholder 240642" descr="Rectangle: Click to edit Master text styles&#13;&#10;Second level&#13;&#10;Third level&#13;&#10;Fourth level&#13;&#10;Fifth level"/>
          <p:cNvGraphicFramePr/>
          <p:nvPr>
            <p:ph idx="1"/>
          </p:nvPr>
        </p:nvGraphicFramePr>
        <p:xfrm>
          <a:off x="1908175" y="1557338"/>
          <a:ext cx="5240338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4191000" imgH="4010025" progId="Paint.Picture">
                  <p:embed/>
                </p:oleObj>
              </mc:Choice>
              <mc:Fallback>
                <p:oleObj name="" r:id="rId1" imgW="4191000" imgH="4010025" progId="Paint.Picture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8175" y="1557338"/>
                        <a:ext cx="5240338" cy="5013325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4" name="TextBox 240643"/>
          <p:cNvSpPr txBox="1"/>
          <p:nvPr/>
        </p:nvSpPr>
        <p:spPr>
          <a:xfrm>
            <a:off x="5940425" y="1484313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3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45" name="TextBox 240644"/>
          <p:cNvSpPr txBox="1"/>
          <p:nvPr/>
        </p:nvSpPr>
        <p:spPr>
          <a:xfrm>
            <a:off x="5003800" y="2557463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4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46" name="TextBox 240645"/>
          <p:cNvSpPr txBox="1"/>
          <p:nvPr/>
        </p:nvSpPr>
        <p:spPr>
          <a:xfrm>
            <a:off x="5551488" y="2997200"/>
            <a:ext cx="28733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5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47" name="TextBox 240646"/>
          <p:cNvSpPr txBox="1"/>
          <p:nvPr/>
        </p:nvSpPr>
        <p:spPr>
          <a:xfrm>
            <a:off x="4370388" y="1887538"/>
            <a:ext cx="28733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2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48" name="TextBox 240647"/>
          <p:cNvSpPr txBox="1"/>
          <p:nvPr/>
        </p:nvSpPr>
        <p:spPr>
          <a:xfrm>
            <a:off x="3851275" y="3716338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6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49" name="TextBox 240648"/>
          <p:cNvSpPr txBox="1"/>
          <p:nvPr/>
        </p:nvSpPr>
        <p:spPr>
          <a:xfrm>
            <a:off x="6992938" y="3105150"/>
            <a:ext cx="28733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j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50" name="TextBox 240649"/>
          <p:cNvSpPr txBox="1"/>
          <p:nvPr/>
        </p:nvSpPr>
        <p:spPr>
          <a:xfrm>
            <a:off x="3492500" y="4286250"/>
            <a:ext cx="28733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i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51" name="TextBox 240650"/>
          <p:cNvSpPr txBox="1"/>
          <p:nvPr/>
        </p:nvSpPr>
        <p:spPr>
          <a:xfrm>
            <a:off x="4441825" y="5459413"/>
            <a:ext cx="28733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latin typeface="Tahoma" pitchFamily="34" charset="0"/>
                <a:ea typeface="Times New Roman" charset="0"/>
              </a:rPr>
              <a:t>k</a:t>
            </a:r>
            <a:endParaRPr lang="pt-BR" altLang="x-none" sz="1800">
              <a:latin typeface="Tahoma" pitchFamily="34" charset="0"/>
              <a:ea typeface="Times New Roman" charset="0"/>
            </a:endParaRPr>
          </a:p>
        </p:txBody>
      </p:sp>
      <p:sp>
        <p:nvSpPr>
          <p:cNvPr id="240652" name="Straight Connector 240651"/>
          <p:cNvSpPr/>
          <p:nvPr/>
        </p:nvSpPr>
        <p:spPr>
          <a:xfrm flipV="1">
            <a:off x="4427538" y="2276475"/>
            <a:ext cx="73025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53" name="TextBox 240652"/>
          <p:cNvSpPr txBox="1"/>
          <p:nvPr/>
        </p:nvSpPr>
        <p:spPr>
          <a:xfrm>
            <a:off x="5060950" y="2414588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(9)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54" name="TextBox 240653"/>
          <p:cNvSpPr txBox="1"/>
          <p:nvPr/>
        </p:nvSpPr>
        <p:spPr>
          <a:xfrm>
            <a:off x="4181475" y="1628775"/>
            <a:ext cx="64928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(12)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55" name="TextBox 240654"/>
          <p:cNvSpPr txBox="1"/>
          <p:nvPr/>
        </p:nvSpPr>
        <p:spPr>
          <a:xfrm>
            <a:off x="6083300" y="1370013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(13)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56" name="Straight Connector 240655"/>
          <p:cNvSpPr/>
          <p:nvPr/>
        </p:nvSpPr>
        <p:spPr>
          <a:xfrm>
            <a:off x="4500563" y="2205038"/>
            <a:ext cx="503237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57" name="Straight Connector 240656"/>
          <p:cNvSpPr/>
          <p:nvPr/>
        </p:nvSpPr>
        <p:spPr>
          <a:xfrm>
            <a:off x="5003800" y="2636838"/>
            <a:ext cx="720725" cy="360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58" name="Straight Connector 240657"/>
          <p:cNvSpPr/>
          <p:nvPr/>
        </p:nvSpPr>
        <p:spPr>
          <a:xfrm>
            <a:off x="5724525" y="2997200"/>
            <a:ext cx="1295400" cy="2873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59" name="Straight Connector 240658"/>
          <p:cNvSpPr/>
          <p:nvPr/>
        </p:nvSpPr>
        <p:spPr>
          <a:xfrm flipH="1" flipV="1">
            <a:off x="6011863" y="1700213"/>
            <a:ext cx="1008062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0" name="Straight Connector 240659"/>
          <p:cNvSpPr/>
          <p:nvPr/>
        </p:nvSpPr>
        <p:spPr>
          <a:xfrm flipH="1">
            <a:off x="4427538" y="1700213"/>
            <a:ext cx="1584325" cy="9366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1" name="TextBox 240660"/>
          <p:cNvSpPr txBox="1"/>
          <p:nvPr/>
        </p:nvSpPr>
        <p:spPr>
          <a:xfrm>
            <a:off x="5508625" y="2636838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(4)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62" name="TextBox 240661"/>
          <p:cNvSpPr txBox="1"/>
          <p:nvPr/>
        </p:nvSpPr>
        <p:spPr>
          <a:xfrm>
            <a:off x="6875463" y="2852738"/>
            <a:ext cx="64928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63" name="TextBox 240662"/>
          <p:cNvSpPr txBox="1"/>
          <p:nvPr/>
        </p:nvSpPr>
        <p:spPr>
          <a:xfrm>
            <a:off x="3779838" y="2492375"/>
            <a:ext cx="64928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CC0099"/>
                </a:solidFill>
                <a:latin typeface="Tahoma" pitchFamily="34" charset="0"/>
                <a:ea typeface="Times New Roman" charset="0"/>
              </a:rPr>
              <a:t>[50]</a:t>
            </a:r>
            <a:endParaRPr lang="pt-BR" altLang="x-none" sz="1800">
              <a:solidFill>
                <a:srgbClr val="CC0099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64" name="Straight Connector 240663"/>
          <p:cNvSpPr/>
          <p:nvPr/>
        </p:nvSpPr>
        <p:spPr>
          <a:xfrm flipH="1">
            <a:off x="4140200" y="2636838"/>
            <a:ext cx="287338" cy="12239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5" name="Straight Connector 240664"/>
          <p:cNvSpPr/>
          <p:nvPr/>
        </p:nvSpPr>
        <p:spPr>
          <a:xfrm flipH="1">
            <a:off x="3779838" y="3860800"/>
            <a:ext cx="360362" cy="5762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6" name="Straight Connector 240665"/>
          <p:cNvSpPr/>
          <p:nvPr/>
        </p:nvSpPr>
        <p:spPr>
          <a:xfrm>
            <a:off x="3779838" y="4437063"/>
            <a:ext cx="86360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7" name="Straight Connector 240666"/>
          <p:cNvSpPr/>
          <p:nvPr/>
        </p:nvSpPr>
        <p:spPr>
          <a:xfrm flipH="1">
            <a:off x="4572000" y="5445125"/>
            <a:ext cx="71438" cy="10795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8" name="Straight Connector 240667"/>
          <p:cNvSpPr/>
          <p:nvPr/>
        </p:nvSpPr>
        <p:spPr>
          <a:xfrm flipV="1">
            <a:off x="4572000" y="6165850"/>
            <a:ext cx="1368425" cy="3587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69" name="Straight Connector 240668"/>
          <p:cNvSpPr/>
          <p:nvPr/>
        </p:nvSpPr>
        <p:spPr>
          <a:xfrm flipV="1">
            <a:off x="5940425" y="5157788"/>
            <a:ext cx="719138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0" name="Straight Connector 240669"/>
          <p:cNvSpPr/>
          <p:nvPr/>
        </p:nvSpPr>
        <p:spPr>
          <a:xfrm flipH="1" flipV="1">
            <a:off x="4427538" y="2565400"/>
            <a:ext cx="2232025" cy="25923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1" name="Straight Connector 240670"/>
          <p:cNvSpPr/>
          <p:nvPr/>
        </p:nvSpPr>
        <p:spPr>
          <a:xfrm flipH="1" flipV="1">
            <a:off x="2627313" y="2133600"/>
            <a:ext cx="144462" cy="5746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2" name="Straight Connector 240671"/>
          <p:cNvSpPr/>
          <p:nvPr/>
        </p:nvSpPr>
        <p:spPr>
          <a:xfrm flipH="1">
            <a:off x="1979613" y="2133600"/>
            <a:ext cx="647700" cy="2159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3" name="Straight Connector 240672"/>
          <p:cNvSpPr/>
          <p:nvPr/>
        </p:nvSpPr>
        <p:spPr>
          <a:xfrm>
            <a:off x="1979613" y="4292600"/>
            <a:ext cx="360362" cy="17287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4" name="Straight Connector 240673"/>
          <p:cNvSpPr/>
          <p:nvPr/>
        </p:nvSpPr>
        <p:spPr>
          <a:xfrm flipV="1">
            <a:off x="2339975" y="2636838"/>
            <a:ext cx="2087563" cy="3384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5" name="Straight Connector 240674"/>
          <p:cNvSpPr/>
          <p:nvPr/>
        </p:nvSpPr>
        <p:spPr>
          <a:xfrm flipV="1">
            <a:off x="2771775" y="2636838"/>
            <a:ext cx="1655763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240676" name="TextBox 240675"/>
          <p:cNvSpPr txBox="1"/>
          <p:nvPr/>
        </p:nvSpPr>
        <p:spPr>
          <a:xfrm>
            <a:off x="4500563" y="5149850"/>
            <a:ext cx="64928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(3)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77" name="TextBox 240676"/>
          <p:cNvSpPr txBox="1"/>
          <p:nvPr/>
        </p:nvSpPr>
        <p:spPr>
          <a:xfrm>
            <a:off x="3708400" y="4221163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(7)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78" name="TextBox 240677"/>
          <p:cNvSpPr txBox="1"/>
          <p:nvPr/>
        </p:nvSpPr>
        <p:spPr>
          <a:xfrm>
            <a:off x="4110038" y="3644900"/>
            <a:ext cx="649287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79" name="TextBox 240678"/>
          <p:cNvSpPr txBox="1"/>
          <p:nvPr/>
        </p:nvSpPr>
        <p:spPr>
          <a:xfrm>
            <a:off x="6588125" y="4933950"/>
            <a:ext cx="64928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(5)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0" name="TextBox 240679"/>
          <p:cNvSpPr txBox="1"/>
          <p:nvPr/>
        </p:nvSpPr>
        <p:spPr>
          <a:xfrm>
            <a:off x="5867400" y="6086475"/>
            <a:ext cx="649288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1" name="TextBox 240680"/>
          <p:cNvSpPr txBox="1"/>
          <p:nvPr/>
        </p:nvSpPr>
        <p:spPr>
          <a:xfrm>
            <a:off x="4268788" y="6475413"/>
            <a:ext cx="649287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2" name="TextBox 240681"/>
          <p:cNvSpPr txBox="1"/>
          <p:nvPr/>
        </p:nvSpPr>
        <p:spPr>
          <a:xfrm>
            <a:off x="2470150" y="2665413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3" name="TextBox 240682"/>
          <p:cNvSpPr txBox="1"/>
          <p:nvPr/>
        </p:nvSpPr>
        <p:spPr>
          <a:xfrm>
            <a:off x="2295525" y="1801813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4" name="TextBox 240683"/>
          <p:cNvSpPr txBox="1"/>
          <p:nvPr/>
        </p:nvSpPr>
        <p:spPr>
          <a:xfrm>
            <a:off x="1949450" y="4141788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  <p:sp>
        <p:nvSpPr>
          <p:cNvPr id="240685" name="TextBox 240684"/>
          <p:cNvSpPr txBox="1"/>
          <p:nvPr/>
        </p:nvSpPr>
        <p:spPr>
          <a:xfrm>
            <a:off x="2051050" y="6015038"/>
            <a:ext cx="649288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800">
                <a:solidFill>
                  <a:srgbClr val="009900"/>
                </a:solidFill>
                <a:latin typeface="Tahoma" pitchFamily="34" charset="0"/>
                <a:ea typeface="Times New Roman" charset="0"/>
              </a:rPr>
              <a:t>(10)</a:t>
            </a:r>
            <a:endParaRPr lang="pt-BR" altLang="x-none" sz="1800">
              <a:solidFill>
                <a:srgbClr val="009900"/>
              </a:solidFill>
              <a:latin typeface="Tahoma" pitchFamily="34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1" name="Straight Connector 30"/>
          <p:cNvCxnSpPr/>
          <p:nvPr/>
        </p:nvCxnSpPr>
        <p:spPr>
          <a:xfrm flipV="1">
            <a:off x="1171575" y="2228850"/>
            <a:ext cx="1400175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 Guloso - exemplo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>
          <a:xfrm>
            <a:off x="440055" y="5332095"/>
            <a:ext cx="8263255" cy="1027430"/>
          </a:xfrm>
        </p:spPr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Qual o melhor caminho entre A e F?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Qual será o algoritmo escolhido pelo algoritmo guloso? 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  <p:sp>
        <p:nvSpPr>
          <p:cNvPr id="2" name="Oval 1"/>
          <p:cNvSpPr/>
          <p:nvPr/>
        </p:nvSpPr>
        <p:spPr>
          <a:xfrm>
            <a:off x="915035" y="3129915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58850" y="3092450"/>
            <a:ext cx="3479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A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48865" y="2002155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392680" y="1964690"/>
            <a:ext cx="3479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B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15640" y="4356735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59455" y="4319270"/>
            <a:ext cx="3479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C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06265" y="2234565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50080" y="2197100"/>
            <a:ext cx="3479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D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07225" y="3063240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051040" y="3025775"/>
            <a:ext cx="3225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F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99075" y="4175760"/>
            <a:ext cx="452755" cy="4400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342890" y="4138295"/>
            <a:ext cx="3352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E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cxnSp>
        <p:nvCxnSpPr>
          <p:cNvPr id="33" name="Straight Connector 32"/>
          <p:cNvCxnSpPr>
            <a:stCxn id="20" idx="3"/>
            <a:endCxn id="24" idx="1"/>
          </p:cNvCxnSpPr>
          <p:nvPr/>
        </p:nvCxnSpPr>
        <p:spPr>
          <a:xfrm>
            <a:off x="2740660" y="2188845"/>
            <a:ext cx="1709420" cy="232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1"/>
          </p:cNvCxnSpPr>
          <p:nvPr/>
        </p:nvCxnSpPr>
        <p:spPr>
          <a:xfrm>
            <a:off x="1209675" y="3409950"/>
            <a:ext cx="2049780" cy="11334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6" idx="1"/>
          </p:cNvCxnSpPr>
          <p:nvPr/>
        </p:nvCxnSpPr>
        <p:spPr>
          <a:xfrm>
            <a:off x="4705350" y="2524125"/>
            <a:ext cx="2345690" cy="7258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3"/>
            <a:endCxn id="30" idx="1"/>
          </p:cNvCxnSpPr>
          <p:nvPr/>
        </p:nvCxnSpPr>
        <p:spPr>
          <a:xfrm flipV="1">
            <a:off x="3607435" y="4362450"/>
            <a:ext cx="1735455" cy="1809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3"/>
          </p:cNvCxnSpPr>
          <p:nvPr/>
        </p:nvCxnSpPr>
        <p:spPr>
          <a:xfrm flipV="1">
            <a:off x="5678170" y="3333750"/>
            <a:ext cx="1456055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47950" y="2257425"/>
            <a:ext cx="2838450" cy="2047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0" idx="2"/>
          </p:cNvCxnSpPr>
          <p:nvPr/>
        </p:nvCxnSpPr>
        <p:spPr>
          <a:xfrm>
            <a:off x="2566670" y="2412365"/>
            <a:ext cx="843280" cy="20643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14875" y="2571750"/>
            <a:ext cx="790575" cy="17049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9720" y="2279015"/>
            <a:ext cx="309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7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1990" y="4163695"/>
            <a:ext cx="4241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11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5205" y="1854200"/>
            <a:ext cx="436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10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1850" y="2533015"/>
            <a:ext cx="436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18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29405" y="3007360"/>
            <a:ext cx="436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12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05905" y="4095115"/>
            <a:ext cx="309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5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4610" y="3321050"/>
            <a:ext cx="436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14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8490" y="4521200"/>
            <a:ext cx="309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9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73675" y="3283585"/>
            <a:ext cx="4368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x-none" altLang="pt-BR" b="1" dirty="0" smtClean="0">
                <a:latin typeface="Arial" charset="0"/>
                <a:ea typeface="微软雅黑" pitchFamily="34" charset="-122"/>
              </a:rPr>
              <a:t>20</a:t>
            </a:r>
            <a:endParaRPr lang="x-none" altLang="pt-BR" b="1" dirty="0" smtClean="0">
              <a:latin typeface="Arial" charset="0"/>
              <a:ea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Title 126977"/>
          <p:cNvSpPr>
            <a:spLocks noGrp="1"/>
          </p:cNvSpPr>
          <p:nvPr>
            <p:ph type="title"/>
          </p:nvPr>
        </p:nvSpPr>
        <p:spPr>
          <a:xfrm>
            <a:off x="533400" y="0"/>
            <a:ext cx="8046720" cy="1524000"/>
          </a:xfrm>
        </p:spPr>
        <p:txBody>
          <a:bodyPr anchor="b"/>
          <a:p>
            <a:pPr algn="l"/>
            <a:r>
              <a:rPr lang="pt-BR" altLang="x-none" sz="3000" b="1"/>
              <a:t>Heurística Construtiva de Clark &amp; Wright para o </a:t>
            </a:r>
            <a:r>
              <a:rPr lang="x-none" altLang="pt-BR" sz="3000" b="1"/>
              <a:t>PRV </a:t>
            </a:r>
            <a:r>
              <a:rPr lang="pt-BR" altLang="x-none" sz="3000" b="1"/>
              <a:t>com frota homogênea</a:t>
            </a:r>
            <a:endParaRPr lang="pt-BR" altLang="x-none" sz="3000" b="1"/>
          </a:p>
        </p:txBody>
      </p:sp>
      <p:sp>
        <p:nvSpPr>
          <p:cNvPr id="126979" name="Text Placeholder 12697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126980" name="Rectangle 126979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3200">
              <a:latin typeface="Comic Sans MS" pitchFamily="66" charset="0"/>
              <a:ea typeface="Times New Roman" charset="0"/>
            </a:endParaRPr>
          </a:p>
        </p:txBody>
      </p:sp>
      <p:sp>
        <p:nvSpPr>
          <p:cNvPr id="126981" name="Rectangle 126980" descr="Rectangle: Click to edit Master text styles&#13;&#10;Second level&#13;&#10;Third level&#13;&#10;Fourth level&#13;&#10;Fifth level"/>
          <p:cNvSpPr/>
          <p:nvPr/>
        </p:nvSpPr>
        <p:spPr>
          <a:xfrm>
            <a:off x="539750" y="1557338"/>
            <a:ext cx="8353425" cy="506888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Idéia básica: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latin typeface="+mn-lt"/>
                <a:ea typeface="Times New Roman" charset="0"/>
              </a:rPr>
              <a:t> </a:t>
            </a:r>
            <a:r>
              <a:rPr lang="x-none" altLang="pt-BR" sz="2000">
                <a:latin typeface="+mn-lt"/>
                <a:ea typeface="Times New Roman" charset="0"/>
              </a:rPr>
              <a:t>Empregar</a:t>
            </a:r>
            <a:r>
              <a:rPr lang="pt-BR" altLang="x-none" sz="2000">
                <a:latin typeface="+mn-lt"/>
                <a:ea typeface="Times New Roman" charset="0"/>
              </a:rPr>
              <a:t> um veículo </a:t>
            </a:r>
            <a:r>
              <a:rPr lang="x-none" altLang="pt-BR" sz="2000">
                <a:latin typeface="+mn-lt"/>
                <a:ea typeface="Times New Roman" charset="0"/>
              </a:rPr>
              <a:t>para atender</a:t>
            </a:r>
            <a:r>
              <a:rPr lang="pt-BR" altLang="x-none" sz="2000">
                <a:latin typeface="+mn-lt"/>
                <a:ea typeface="Times New Roman" charset="0"/>
              </a:rPr>
              <a:t> cada cliente, isto é, considerar </a:t>
            </a:r>
            <a:r>
              <a:rPr lang="pt-BR" altLang="x-none" sz="2000" i="1">
                <a:latin typeface="+mn-lt"/>
                <a:ea typeface="Times New Roman" charset="0"/>
              </a:rPr>
              <a:t>n</a:t>
            </a:r>
            <a:r>
              <a:rPr lang="pt-BR" altLang="x-none" sz="2000">
                <a:latin typeface="+mn-lt"/>
                <a:ea typeface="Times New Roman" charset="0"/>
              </a:rPr>
              <a:t> veículos saindo do depósito, atendendo cada qual a </a:t>
            </a:r>
            <a:r>
              <a:rPr lang="x-none" altLang="pt-BR" sz="2000">
                <a:latin typeface="+mn-lt"/>
                <a:ea typeface="Times New Roman" charset="0"/>
              </a:rPr>
              <a:t>somente </a:t>
            </a:r>
            <a:r>
              <a:rPr lang="pt-BR" altLang="x-none" sz="2000">
                <a:latin typeface="+mn-lt"/>
                <a:ea typeface="Times New Roman" charset="0"/>
              </a:rPr>
              <a:t>um cliente e retornando ao depósito;</a:t>
            </a:r>
            <a:endParaRPr lang="pt-BR" altLang="x-none" sz="2000">
              <a:latin typeface="+mn-lt"/>
              <a:ea typeface="Times New Roman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latin typeface="+mn-lt"/>
                <a:ea typeface="Times New Roman" charset="0"/>
              </a:rPr>
              <a:t> Unir as rotas de cada veículo com base no conceito de economia </a:t>
            </a:r>
            <a:r>
              <a:rPr lang="x-none" altLang="pt-BR" sz="2000">
                <a:latin typeface="+mn-lt"/>
                <a:ea typeface="Times New Roman" charset="0"/>
              </a:rPr>
              <a:t>(</a:t>
            </a:r>
            <a:r>
              <a:rPr lang="x-none" altLang="pt-BR" sz="2000" i="1">
                <a:latin typeface="+mn-lt"/>
                <a:ea typeface="Times New Roman" charset="0"/>
              </a:rPr>
              <a:t>saving</a:t>
            </a:r>
            <a:r>
              <a:rPr lang="x-none" altLang="pt-BR" sz="2000">
                <a:latin typeface="+mn-lt"/>
                <a:ea typeface="Times New Roman" charset="0"/>
              </a:rPr>
              <a:t>).</a:t>
            </a:r>
            <a:endParaRPr lang="x-none" altLang="pt-BR" sz="2000">
              <a:latin typeface="+mn-lt"/>
              <a:ea typeface="Times New Roman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800">
              <a:latin typeface="+mn-lt"/>
              <a:ea typeface="Times New Roman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À medida que se reduz a distância total percorrida, o número de veículos necessários também é reduzido </a:t>
            </a:r>
            <a:r>
              <a:rPr lang="x-none" altLang="pt-BR" sz="2400">
                <a:latin typeface="+mn-lt"/>
                <a:ea typeface="Times New Roman" charset="0"/>
              </a:rPr>
              <a:t>(pois as rotas são mescladas)</a:t>
            </a:r>
            <a:endParaRPr lang="x-none" altLang="pt-BR" sz="2400">
              <a:latin typeface="+mn-lt"/>
              <a:ea typeface="Times New Roman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800">
              <a:latin typeface="+mn-lt"/>
              <a:ea typeface="Times New Roman" charset="0"/>
              <a:sym typeface="+mn-ea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+mn-ea"/>
              </a:rPr>
              <a:t>Economia (</a:t>
            </a:r>
            <a:r>
              <a:rPr lang="pt-BR" altLang="x-none" sz="2400" i="1" err="1">
                <a:latin typeface="+mn-lt"/>
                <a:ea typeface="Times New Roman" charset="0"/>
                <a:sym typeface="+mn-ea"/>
              </a:rPr>
              <a:t>saving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)</a:t>
            </a:r>
            <a:r>
              <a:rPr lang="x-none" altLang="pt-BR" sz="2400">
                <a:latin typeface="+mn-lt"/>
                <a:ea typeface="Times New Roman" charset="0"/>
                <a:sym typeface="+mn-ea"/>
              </a:rPr>
              <a:t>: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 </a:t>
            </a:r>
            <a:r>
              <a:rPr lang="pt-BR" altLang="x-none" sz="2400" err="1">
                <a:latin typeface="+mn-lt"/>
                <a:ea typeface="Times New Roman" charset="0"/>
                <a:sym typeface="+mn-ea"/>
              </a:rPr>
              <a:t>s</a:t>
            </a:r>
            <a:r>
              <a:rPr lang="pt-BR" altLang="x-none" sz="2400" baseline="-25000" err="1">
                <a:latin typeface="+mn-lt"/>
                <a:ea typeface="Times New Roman" charset="0"/>
                <a:sym typeface="+mn-ea"/>
              </a:rPr>
              <a:t>ij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 = d</a:t>
            </a:r>
            <a:r>
              <a:rPr lang="pt-BR" altLang="x-none" sz="2400" baseline="-25000">
                <a:latin typeface="+mn-lt"/>
                <a:ea typeface="Times New Roman" charset="0"/>
                <a:sym typeface="+mn-ea"/>
              </a:rPr>
              <a:t>i0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 + d</a:t>
            </a:r>
            <a:r>
              <a:rPr lang="pt-BR" altLang="x-none" sz="2400" baseline="-25000">
                <a:latin typeface="+mn-lt"/>
                <a:ea typeface="Times New Roman" charset="0"/>
                <a:sym typeface="+mn-ea"/>
              </a:rPr>
              <a:t>0j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 - </a:t>
            </a:r>
            <a:r>
              <a:rPr lang="pt-BR" altLang="x-none" sz="2400" err="1">
                <a:latin typeface="+mn-lt"/>
                <a:ea typeface="Times New Roman" charset="0"/>
                <a:sym typeface="+mn-ea"/>
              </a:rPr>
              <a:t>d</a:t>
            </a:r>
            <a:r>
              <a:rPr lang="pt-BR" altLang="x-none" sz="2400" baseline="-25000" err="1">
                <a:latin typeface="+mn-lt"/>
                <a:ea typeface="Times New Roman" charset="0"/>
                <a:sym typeface="+mn-ea"/>
              </a:rPr>
              <a:t>ij</a:t>
            </a:r>
            <a:endParaRPr lang="pt-BR" altLang="x-none" sz="2400" baseline="-25000">
              <a:latin typeface="+mn-lt"/>
              <a:ea typeface="Times New Roman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xfrm>
            <a:off x="533400" y="365760"/>
            <a:ext cx="7802880" cy="1158875"/>
          </a:xfrm>
          <a:ln w="9525">
            <a:noFill/>
            <a:miter/>
          </a:ln>
        </p:spPr>
        <p:txBody>
          <a:bodyPr anchor="b"/>
          <a:p>
            <a:pPr algn="l"/>
            <a:r>
              <a:rPr lang="pt-BR" altLang="x-none" sz="3000" b="1"/>
              <a:t>Heurística Construtiva de Clark &amp; Wright para o P</a:t>
            </a:r>
            <a:r>
              <a:rPr lang="x-none" altLang="pt-BR" sz="3000" b="1"/>
              <a:t>RV</a:t>
            </a:r>
            <a:r>
              <a:rPr lang="pt-BR" altLang="x-none" sz="3000" b="1"/>
              <a:t> com frota homogênea</a:t>
            </a:r>
            <a:endParaRPr lang="pt-BR" altLang="x-none" sz="3000" b="1"/>
          </a:p>
        </p:txBody>
      </p:sp>
      <p:sp>
        <p:nvSpPr>
          <p:cNvPr id="132099" name="Text Placeholder 13209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132102" name="Oval 132101"/>
          <p:cNvSpPr/>
          <p:nvPr/>
        </p:nvSpPr>
        <p:spPr>
          <a:xfrm>
            <a:off x="18288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03" name="Oval 132102"/>
          <p:cNvSpPr/>
          <p:nvPr/>
        </p:nvSpPr>
        <p:spPr>
          <a:xfrm>
            <a:off x="954088" y="36449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04" name="Oval 132103"/>
          <p:cNvSpPr/>
          <p:nvPr/>
        </p:nvSpPr>
        <p:spPr>
          <a:xfrm>
            <a:off x="2819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09" name="TextBox 132108"/>
          <p:cNvSpPr txBox="1"/>
          <p:nvPr/>
        </p:nvSpPr>
        <p:spPr>
          <a:xfrm>
            <a:off x="1809750" y="472440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0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  <p:sp>
        <p:nvSpPr>
          <p:cNvPr id="132110" name="TextBox 132109"/>
          <p:cNvSpPr txBox="1"/>
          <p:nvPr/>
        </p:nvSpPr>
        <p:spPr>
          <a:xfrm>
            <a:off x="1979613" y="278130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i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  <p:sp>
        <p:nvSpPr>
          <p:cNvPr id="132111" name="TextBox 132110"/>
          <p:cNvSpPr txBox="1"/>
          <p:nvPr/>
        </p:nvSpPr>
        <p:spPr>
          <a:xfrm>
            <a:off x="2819400" y="228600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j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  <p:sp>
        <p:nvSpPr>
          <p:cNvPr id="132124" name="TextBox 132123"/>
          <p:cNvSpPr txBox="1"/>
          <p:nvPr/>
        </p:nvSpPr>
        <p:spPr>
          <a:xfrm>
            <a:off x="762000" y="1752600"/>
            <a:ext cx="24384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>
                <a:latin typeface="+mn-lt"/>
                <a:ea typeface="Times New Roman" charset="0"/>
              </a:rPr>
              <a:t>(a) Rota inicial</a:t>
            </a:r>
            <a:endParaRPr lang="pt-BR" altLang="x-none">
              <a:latin typeface="+mn-lt"/>
              <a:ea typeface="Times New Roman" charset="0"/>
            </a:endParaRPr>
          </a:p>
        </p:txBody>
      </p:sp>
      <p:sp>
        <p:nvSpPr>
          <p:cNvPr id="132125" name="TextBox 132124"/>
          <p:cNvSpPr txBox="1"/>
          <p:nvPr/>
        </p:nvSpPr>
        <p:spPr>
          <a:xfrm>
            <a:off x="4724400" y="1752600"/>
            <a:ext cx="30480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>
                <a:latin typeface="+mn-lt"/>
                <a:ea typeface="Times New Roman" charset="0"/>
              </a:rPr>
              <a:t>(b) Rota combinada</a:t>
            </a:r>
            <a:endParaRPr lang="pt-BR" altLang="x-none">
              <a:latin typeface="+mn-lt"/>
              <a:ea typeface="Times New Roman" charset="0"/>
            </a:endParaRPr>
          </a:p>
        </p:txBody>
      </p:sp>
      <p:cxnSp>
        <p:nvCxnSpPr>
          <p:cNvPr id="132130" name="Straight Arrow Connector 132129"/>
          <p:cNvCxnSpPr>
            <a:stCxn id="132102" idx="1"/>
            <a:endCxn id="132103" idx="5"/>
          </p:cNvCxnSpPr>
          <p:nvPr/>
        </p:nvCxnSpPr>
        <p:spPr>
          <a:xfrm flipH="1" flipV="1">
            <a:off x="1214438" y="3905250"/>
            <a:ext cx="658812" cy="558800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sp>
        <p:nvSpPr>
          <p:cNvPr id="132132" name="Oval 132131"/>
          <p:cNvSpPr/>
          <p:nvPr/>
        </p:nvSpPr>
        <p:spPr>
          <a:xfrm>
            <a:off x="1116013" y="2636838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33" name="Oval 132132"/>
          <p:cNvSpPr/>
          <p:nvPr/>
        </p:nvSpPr>
        <p:spPr>
          <a:xfrm>
            <a:off x="1963738" y="32131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34" name="Oval 132133"/>
          <p:cNvSpPr/>
          <p:nvPr/>
        </p:nvSpPr>
        <p:spPr>
          <a:xfrm>
            <a:off x="3546475" y="3500438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35" name="Oval 132134"/>
          <p:cNvSpPr/>
          <p:nvPr/>
        </p:nvSpPr>
        <p:spPr>
          <a:xfrm>
            <a:off x="29718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cxnSp>
        <p:nvCxnSpPr>
          <p:cNvPr id="132137" name="Straight Arrow Connector 132136"/>
          <p:cNvCxnSpPr>
            <a:stCxn id="132102" idx="0"/>
            <a:endCxn id="132133" idx="4"/>
          </p:cNvCxnSpPr>
          <p:nvPr/>
        </p:nvCxnSpPr>
        <p:spPr>
          <a:xfrm flipV="1">
            <a:off x="1981200" y="3517900"/>
            <a:ext cx="134938" cy="9017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2138" name="Straight Arrow Connector 132137"/>
          <p:cNvCxnSpPr>
            <a:stCxn id="132133" idx="1"/>
            <a:endCxn id="132132" idx="5"/>
          </p:cNvCxnSpPr>
          <p:nvPr/>
        </p:nvCxnSpPr>
        <p:spPr>
          <a:xfrm flipH="1" flipV="1">
            <a:off x="1376363" y="2897188"/>
            <a:ext cx="631825" cy="3603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39" name="Straight Arrow Connector 132138"/>
          <p:cNvCxnSpPr>
            <a:stCxn id="132132" idx="4"/>
            <a:endCxn id="132103" idx="0"/>
          </p:cNvCxnSpPr>
          <p:nvPr/>
        </p:nvCxnSpPr>
        <p:spPr>
          <a:xfrm flipH="1">
            <a:off x="1106488" y="2941638"/>
            <a:ext cx="161925" cy="7032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40" name="Straight Arrow Connector 132139"/>
          <p:cNvCxnSpPr>
            <a:stCxn id="132102" idx="6"/>
            <a:endCxn id="132135" idx="2"/>
          </p:cNvCxnSpPr>
          <p:nvPr/>
        </p:nvCxnSpPr>
        <p:spPr>
          <a:xfrm>
            <a:off x="2133600" y="4572000"/>
            <a:ext cx="838200" cy="0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41" name="Straight Arrow Connector 132140"/>
          <p:cNvCxnSpPr>
            <a:stCxn id="132135" idx="7"/>
            <a:endCxn id="132134" idx="3"/>
          </p:cNvCxnSpPr>
          <p:nvPr/>
        </p:nvCxnSpPr>
        <p:spPr>
          <a:xfrm flipV="1">
            <a:off x="3232150" y="3760788"/>
            <a:ext cx="358775" cy="7032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42" name="Straight Arrow Connector 132141"/>
          <p:cNvCxnSpPr>
            <a:stCxn id="132134" idx="1"/>
            <a:endCxn id="132104" idx="5"/>
          </p:cNvCxnSpPr>
          <p:nvPr/>
        </p:nvCxnSpPr>
        <p:spPr>
          <a:xfrm flipH="1" flipV="1">
            <a:off x="3079750" y="3003550"/>
            <a:ext cx="511175" cy="541338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43" name="Straight Arrow Connector 132142"/>
          <p:cNvCxnSpPr>
            <a:stCxn id="132104" idx="3"/>
            <a:endCxn id="132102" idx="7"/>
          </p:cNvCxnSpPr>
          <p:nvPr/>
        </p:nvCxnSpPr>
        <p:spPr>
          <a:xfrm flipH="1">
            <a:off x="2089150" y="3003550"/>
            <a:ext cx="774700" cy="14605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144" name="TextBox 132143"/>
          <p:cNvSpPr txBox="1"/>
          <p:nvPr/>
        </p:nvSpPr>
        <p:spPr>
          <a:xfrm>
            <a:off x="724218" y="5499100"/>
            <a:ext cx="7272337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b="1">
                <a:latin typeface="+mn-lt"/>
                <a:ea typeface="Times New Roman" charset="0"/>
              </a:rPr>
              <a:t>i</a:t>
            </a:r>
            <a:r>
              <a:rPr lang="pt-BR" altLang="x-none">
                <a:latin typeface="+mn-lt"/>
                <a:ea typeface="Times New Roman" charset="0"/>
              </a:rPr>
              <a:t> e </a:t>
            </a:r>
            <a:r>
              <a:rPr lang="pt-BR" altLang="x-none" b="1">
                <a:latin typeface="+mn-lt"/>
                <a:ea typeface="Times New Roman" charset="0"/>
              </a:rPr>
              <a:t>j</a:t>
            </a:r>
            <a:r>
              <a:rPr lang="pt-BR" altLang="x-none">
                <a:latin typeface="+mn-lt"/>
                <a:ea typeface="Times New Roman" charset="0"/>
              </a:rPr>
              <a:t> devem ser clientes das extremidades das rotas</a:t>
            </a:r>
            <a:endParaRPr>
              <a:latin typeface="+mn-lt"/>
              <a:ea typeface="Times New Roman" charset="0"/>
            </a:endParaRPr>
          </a:p>
        </p:txBody>
      </p:sp>
      <p:sp>
        <p:nvSpPr>
          <p:cNvPr id="132145" name="Oval 132144"/>
          <p:cNvSpPr/>
          <p:nvPr/>
        </p:nvSpPr>
        <p:spPr>
          <a:xfrm>
            <a:off x="5934075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46" name="Oval 132145"/>
          <p:cNvSpPr/>
          <p:nvPr/>
        </p:nvSpPr>
        <p:spPr>
          <a:xfrm>
            <a:off x="5059363" y="36449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47" name="Oval 132146"/>
          <p:cNvSpPr/>
          <p:nvPr/>
        </p:nvSpPr>
        <p:spPr>
          <a:xfrm>
            <a:off x="6924675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48" name="TextBox 132147"/>
          <p:cNvSpPr txBox="1"/>
          <p:nvPr/>
        </p:nvSpPr>
        <p:spPr>
          <a:xfrm>
            <a:off x="6084888" y="278130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i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  <p:cxnSp>
        <p:nvCxnSpPr>
          <p:cNvPr id="132149" name="Straight Arrow Connector 132148"/>
          <p:cNvCxnSpPr>
            <a:stCxn id="132145" idx="1"/>
            <a:endCxn id="132146" idx="5"/>
          </p:cNvCxnSpPr>
          <p:nvPr/>
        </p:nvCxnSpPr>
        <p:spPr>
          <a:xfrm flipH="1" flipV="1">
            <a:off x="5319713" y="3905250"/>
            <a:ext cx="658812" cy="558800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sp>
        <p:nvSpPr>
          <p:cNvPr id="132150" name="Oval 132149"/>
          <p:cNvSpPr/>
          <p:nvPr/>
        </p:nvSpPr>
        <p:spPr>
          <a:xfrm>
            <a:off x="5221288" y="2636838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51" name="Oval 132150"/>
          <p:cNvSpPr/>
          <p:nvPr/>
        </p:nvSpPr>
        <p:spPr>
          <a:xfrm>
            <a:off x="6069013" y="32131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52" name="Oval 132151"/>
          <p:cNvSpPr/>
          <p:nvPr/>
        </p:nvSpPr>
        <p:spPr>
          <a:xfrm>
            <a:off x="7651750" y="3500438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132153" name="Oval 132152"/>
          <p:cNvSpPr/>
          <p:nvPr/>
        </p:nvSpPr>
        <p:spPr>
          <a:xfrm>
            <a:off x="7077075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cxnSp>
        <p:nvCxnSpPr>
          <p:cNvPr id="132154" name="Straight Arrow Connector 132153"/>
          <p:cNvCxnSpPr>
            <a:stCxn id="132145" idx="0"/>
            <a:endCxn id="132151" idx="4"/>
          </p:cNvCxnSpPr>
          <p:nvPr/>
        </p:nvCxnSpPr>
        <p:spPr>
          <a:xfrm flipV="1">
            <a:off x="6086475" y="3517900"/>
            <a:ext cx="134938" cy="9017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2155" name="Straight Arrow Connector 132154"/>
          <p:cNvCxnSpPr>
            <a:stCxn id="132151" idx="1"/>
            <a:endCxn id="132150" idx="5"/>
          </p:cNvCxnSpPr>
          <p:nvPr/>
        </p:nvCxnSpPr>
        <p:spPr>
          <a:xfrm flipH="1" flipV="1">
            <a:off x="5481638" y="2897188"/>
            <a:ext cx="631825" cy="3603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56" name="Straight Arrow Connector 132155"/>
          <p:cNvCxnSpPr>
            <a:stCxn id="132150" idx="4"/>
            <a:endCxn id="132146" idx="0"/>
          </p:cNvCxnSpPr>
          <p:nvPr/>
        </p:nvCxnSpPr>
        <p:spPr>
          <a:xfrm flipH="1">
            <a:off x="5211763" y="2941638"/>
            <a:ext cx="161925" cy="7032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57" name="Straight Arrow Connector 132156"/>
          <p:cNvCxnSpPr>
            <a:stCxn id="132145" idx="6"/>
            <a:endCxn id="132153" idx="2"/>
          </p:cNvCxnSpPr>
          <p:nvPr/>
        </p:nvCxnSpPr>
        <p:spPr>
          <a:xfrm>
            <a:off x="6238875" y="4572000"/>
            <a:ext cx="838200" cy="0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58" name="Straight Arrow Connector 132157"/>
          <p:cNvCxnSpPr>
            <a:stCxn id="132153" idx="7"/>
            <a:endCxn id="132152" idx="3"/>
          </p:cNvCxnSpPr>
          <p:nvPr/>
        </p:nvCxnSpPr>
        <p:spPr>
          <a:xfrm flipV="1">
            <a:off x="7337425" y="3760788"/>
            <a:ext cx="358775" cy="703262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59" name="Straight Arrow Connector 132158"/>
          <p:cNvCxnSpPr>
            <a:stCxn id="132152" idx="1"/>
            <a:endCxn id="132147" idx="5"/>
          </p:cNvCxnSpPr>
          <p:nvPr/>
        </p:nvCxnSpPr>
        <p:spPr>
          <a:xfrm flipH="1" flipV="1">
            <a:off x="7185025" y="3003550"/>
            <a:ext cx="511175" cy="541338"/>
          </a:xfrm>
          <a:prstGeom prst="straightConnector1">
            <a:avLst/>
          </a:prstGeom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cxnSp>
      <p:cxnSp>
        <p:nvCxnSpPr>
          <p:cNvPr id="132160" name="Straight Arrow Connector 132159"/>
          <p:cNvCxnSpPr>
            <a:stCxn id="132147" idx="3"/>
            <a:endCxn id="132145" idx="7"/>
          </p:cNvCxnSpPr>
          <p:nvPr/>
        </p:nvCxnSpPr>
        <p:spPr>
          <a:xfrm flipH="1">
            <a:off x="6194425" y="3003550"/>
            <a:ext cx="774700" cy="14605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161" name="TextBox 132160"/>
          <p:cNvSpPr txBox="1"/>
          <p:nvPr/>
        </p:nvSpPr>
        <p:spPr>
          <a:xfrm>
            <a:off x="6923088" y="227965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j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  <p:cxnSp>
        <p:nvCxnSpPr>
          <p:cNvPr id="132162" name="Straight Arrow Connector 132161"/>
          <p:cNvCxnSpPr>
            <a:stCxn id="132151" idx="7"/>
            <a:endCxn id="132147" idx="2"/>
          </p:cNvCxnSpPr>
          <p:nvPr/>
        </p:nvCxnSpPr>
        <p:spPr>
          <a:xfrm flipV="1">
            <a:off x="6329363" y="2895600"/>
            <a:ext cx="595312" cy="3619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163" name="TextBox 132162"/>
          <p:cNvSpPr txBox="1"/>
          <p:nvPr/>
        </p:nvSpPr>
        <p:spPr>
          <a:xfrm>
            <a:off x="5915025" y="4724400"/>
            <a:ext cx="4572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pt-BR" altLang="x-none" b="1">
                <a:latin typeface="Tahoma" pitchFamily="34" charset="0"/>
                <a:ea typeface="Times New Roman" charset="0"/>
              </a:rPr>
              <a:t>0</a:t>
            </a:r>
            <a:endParaRPr lang="pt-BR" altLang="x-none" b="1">
              <a:latin typeface="Tahoma" pitchFamily="34" charset="0"/>
              <a:ea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2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2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3" name="Text Placeholder 12800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128004" name="Rectangle 128003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3200">
              <a:latin typeface="Comic Sans MS" pitchFamily="66" charset="0"/>
              <a:ea typeface="Times New Roman" charset="0"/>
            </a:endParaRPr>
          </a:p>
        </p:txBody>
      </p:sp>
      <p:grpSp>
        <p:nvGrpSpPr>
          <p:cNvPr id="128006" name="Group 128005"/>
          <p:cNvGrpSpPr/>
          <p:nvPr/>
        </p:nvGrpSpPr>
        <p:grpSpPr>
          <a:xfrm>
            <a:off x="5013960" y="2566035"/>
            <a:ext cx="4229100" cy="3390900"/>
            <a:chOff x="384" y="192"/>
            <a:chExt cx="1777" cy="1527"/>
          </a:xfrm>
        </p:grpSpPr>
        <p:sp>
          <p:nvSpPr>
            <p:cNvPr id="128007" name="Oval 128006"/>
            <p:cNvSpPr/>
            <p:nvPr/>
          </p:nvSpPr>
          <p:spPr>
            <a:xfrm>
              <a:off x="531" y="762"/>
              <a:ext cx="91" cy="8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8008" name="Rectangle 128007"/>
            <p:cNvSpPr/>
            <p:nvPr/>
          </p:nvSpPr>
          <p:spPr>
            <a:xfrm>
              <a:off x="384" y="713"/>
              <a:ext cx="180" cy="15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09" name="Oval 128008"/>
            <p:cNvSpPr/>
            <p:nvPr/>
          </p:nvSpPr>
          <p:spPr>
            <a:xfrm>
              <a:off x="1889" y="762"/>
              <a:ext cx="92" cy="8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8010" name="Oval 128009"/>
            <p:cNvSpPr/>
            <p:nvPr/>
          </p:nvSpPr>
          <p:spPr>
            <a:xfrm>
              <a:off x="803" y="1529"/>
              <a:ext cx="91" cy="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8011" name="Oval 128010"/>
            <p:cNvSpPr/>
            <p:nvPr/>
          </p:nvSpPr>
          <p:spPr>
            <a:xfrm>
              <a:off x="1218" y="243"/>
              <a:ext cx="89" cy="81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cxnSp>
          <p:nvCxnSpPr>
            <p:cNvPr id="128012" name="Straight Arrow Connector 128011"/>
            <p:cNvCxnSpPr>
              <a:stCxn id="128007" idx="6"/>
              <a:endCxn id="128009" idx="2"/>
            </p:cNvCxnSpPr>
            <p:nvPr/>
          </p:nvCxnSpPr>
          <p:spPr>
            <a:xfrm>
              <a:off x="622" y="802"/>
              <a:ext cx="1267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13" name="Straight Arrow Connector 128012"/>
            <p:cNvCxnSpPr>
              <a:stCxn id="128011" idx="4"/>
              <a:endCxn id="128010" idx="0"/>
            </p:cNvCxnSpPr>
            <p:nvPr/>
          </p:nvCxnSpPr>
          <p:spPr>
            <a:xfrm flipH="1">
              <a:off x="849" y="324"/>
              <a:ext cx="414" cy="120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14" name="Straight Arrow Connector 128013"/>
            <p:cNvCxnSpPr>
              <a:stCxn id="128007" idx="5"/>
              <a:endCxn id="128010" idx="1"/>
            </p:cNvCxnSpPr>
            <p:nvPr/>
          </p:nvCxnSpPr>
          <p:spPr>
            <a:xfrm>
              <a:off x="610" y="831"/>
              <a:ext cx="206" cy="711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15" name="Straight Arrow Connector 128014"/>
            <p:cNvCxnSpPr>
              <a:stCxn id="128010" idx="7"/>
              <a:endCxn id="128009" idx="3"/>
            </p:cNvCxnSpPr>
            <p:nvPr/>
          </p:nvCxnSpPr>
          <p:spPr>
            <a:xfrm flipV="1">
              <a:off x="882" y="831"/>
              <a:ext cx="1020" cy="711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16" name="Straight Arrow Connector 128015"/>
            <p:cNvCxnSpPr>
              <a:stCxn id="128007" idx="7"/>
              <a:endCxn id="128011" idx="3"/>
            </p:cNvCxnSpPr>
            <p:nvPr/>
          </p:nvCxnSpPr>
          <p:spPr>
            <a:xfrm flipV="1">
              <a:off x="609" y="312"/>
              <a:ext cx="622" cy="4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17" name="Straight Arrow Connector 128016"/>
            <p:cNvCxnSpPr>
              <a:stCxn id="128011" idx="5"/>
              <a:endCxn id="128009" idx="1"/>
            </p:cNvCxnSpPr>
            <p:nvPr/>
          </p:nvCxnSpPr>
          <p:spPr>
            <a:xfrm>
              <a:off x="1294" y="312"/>
              <a:ext cx="608" cy="46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8018" name="Oval 128017"/>
            <p:cNvSpPr/>
            <p:nvPr/>
          </p:nvSpPr>
          <p:spPr>
            <a:xfrm>
              <a:off x="1617" y="1529"/>
              <a:ext cx="92" cy="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cxnSp>
          <p:nvCxnSpPr>
            <p:cNvPr id="128019" name="Straight Arrow Connector 128018"/>
            <p:cNvCxnSpPr>
              <a:stCxn id="128018" idx="2"/>
              <a:endCxn id="128010" idx="6"/>
            </p:cNvCxnSpPr>
            <p:nvPr/>
          </p:nvCxnSpPr>
          <p:spPr>
            <a:xfrm flipH="1">
              <a:off x="894" y="1569"/>
              <a:ext cx="72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20" name="Straight Arrow Connector 128019"/>
            <p:cNvCxnSpPr>
              <a:stCxn id="128009" idx="4"/>
              <a:endCxn id="128018" idx="7"/>
            </p:cNvCxnSpPr>
            <p:nvPr/>
          </p:nvCxnSpPr>
          <p:spPr>
            <a:xfrm flipH="1">
              <a:off x="1696" y="843"/>
              <a:ext cx="239" cy="699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21" name="Straight Arrow Connector 128020"/>
            <p:cNvCxnSpPr>
              <a:stCxn id="128018" idx="0"/>
              <a:endCxn id="128011" idx="4"/>
            </p:cNvCxnSpPr>
            <p:nvPr/>
          </p:nvCxnSpPr>
          <p:spPr>
            <a:xfrm flipH="1" flipV="1">
              <a:off x="1263" y="324"/>
              <a:ext cx="400" cy="120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22" name="Straight Arrow Connector 128021"/>
            <p:cNvCxnSpPr>
              <a:stCxn id="128018" idx="0"/>
              <a:endCxn id="128007" idx="6"/>
            </p:cNvCxnSpPr>
            <p:nvPr/>
          </p:nvCxnSpPr>
          <p:spPr>
            <a:xfrm flipH="1" flipV="1">
              <a:off x="622" y="804"/>
              <a:ext cx="1041" cy="72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8023" name="Rectangle 128022"/>
            <p:cNvSpPr/>
            <p:nvPr/>
          </p:nvSpPr>
          <p:spPr>
            <a:xfrm>
              <a:off x="668" y="1560"/>
              <a:ext cx="180" cy="15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4" name="Rectangle 128023"/>
            <p:cNvSpPr/>
            <p:nvPr/>
          </p:nvSpPr>
          <p:spPr>
            <a:xfrm>
              <a:off x="1081" y="192"/>
              <a:ext cx="183" cy="15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5" name="Rectangle 128024"/>
            <p:cNvSpPr/>
            <p:nvPr/>
          </p:nvSpPr>
          <p:spPr>
            <a:xfrm>
              <a:off x="1981" y="713"/>
              <a:ext cx="180" cy="15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6" name="Rectangle 128025"/>
            <p:cNvSpPr/>
            <p:nvPr/>
          </p:nvSpPr>
          <p:spPr>
            <a:xfrm>
              <a:off x="1709" y="1549"/>
              <a:ext cx="180" cy="16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7" name="Rectangle 128026"/>
            <p:cNvSpPr/>
            <p:nvPr/>
          </p:nvSpPr>
          <p:spPr>
            <a:xfrm>
              <a:off x="787" y="713"/>
              <a:ext cx="139" cy="9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8" name="Rectangle 128027"/>
            <p:cNvSpPr/>
            <p:nvPr/>
          </p:nvSpPr>
          <p:spPr>
            <a:xfrm>
              <a:off x="1334" y="515"/>
              <a:ext cx="139" cy="9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32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29" name="Rectangle 128028"/>
            <p:cNvSpPr/>
            <p:nvPr/>
          </p:nvSpPr>
          <p:spPr>
            <a:xfrm>
              <a:off x="1563" y="452"/>
              <a:ext cx="139" cy="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52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0" name="Rectangle 128029"/>
            <p:cNvSpPr/>
            <p:nvPr/>
          </p:nvSpPr>
          <p:spPr>
            <a:xfrm>
              <a:off x="592" y="1151"/>
              <a:ext cx="139" cy="9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43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1" name="Rectangle 128030"/>
            <p:cNvSpPr/>
            <p:nvPr/>
          </p:nvSpPr>
          <p:spPr>
            <a:xfrm>
              <a:off x="1011" y="504"/>
              <a:ext cx="208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34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2" name="Rectangle 128031"/>
            <p:cNvSpPr/>
            <p:nvPr/>
          </p:nvSpPr>
          <p:spPr>
            <a:xfrm>
              <a:off x="1146" y="1556"/>
              <a:ext cx="209" cy="1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3" name="Rectangle 128032"/>
            <p:cNvSpPr/>
            <p:nvPr/>
          </p:nvSpPr>
          <p:spPr>
            <a:xfrm>
              <a:off x="1817" y="1142"/>
              <a:ext cx="209" cy="13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20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4" name="Rectangle 128033"/>
            <p:cNvSpPr/>
            <p:nvPr/>
          </p:nvSpPr>
          <p:spPr>
            <a:xfrm>
              <a:off x="791" y="445"/>
              <a:ext cx="209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52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5" name="Rectangle 128034"/>
            <p:cNvSpPr/>
            <p:nvPr/>
          </p:nvSpPr>
          <p:spPr>
            <a:xfrm>
              <a:off x="1640" y="985"/>
              <a:ext cx="139" cy="9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43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6" name="Rectangle 128035"/>
            <p:cNvSpPr/>
            <p:nvPr/>
          </p:nvSpPr>
          <p:spPr>
            <a:xfrm>
              <a:off x="731" y="952"/>
              <a:ext cx="139" cy="9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32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37" name="Oval 128036"/>
            <p:cNvSpPr/>
            <p:nvPr/>
          </p:nvSpPr>
          <p:spPr>
            <a:xfrm>
              <a:off x="1216" y="956"/>
              <a:ext cx="91" cy="8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cxnSp>
          <p:nvCxnSpPr>
            <p:cNvPr id="128038" name="Straight Arrow Connector 128037"/>
            <p:cNvCxnSpPr>
              <a:stCxn id="128037" idx="0"/>
              <a:endCxn id="128011" idx="4"/>
            </p:cNvCxnSpPr>
            <p:nvPr/>
          </p:nvCxnSpPr>
          <p:spPr>
            <a:xfrm flipV="1">
              <a:off x="1262" y="324"/>
              <a:ext cx="1" cy="632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39" name="Straight Arrow Connector 128038"/>
            <p:cNvCxnSpPr>
              <a:stCxn id="128037" idx="3"/>
              <a:endCxn id="128010" idx="7"/>
            </p:cNvCxnSpPr>
            <p:nvPr/>
          </p:nvCxnSpPr>
          <p:spPr>
            <a:xfrm flipH="1">
              <a:off x="882" y="1023"/>
              <a:ext cx="348" cy="519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40" name="Straight Arrow Connector 128039"/>
            <p:cNvCxnSpPr>
              <a:stCxn id="128007" idx="6"/>
              <a:endCxn id="128037" idx="1"/>
            </p:cNvCxnSpPr>
            <p:nvPr/>
          </p:nvCxnSpPr>
          <p:spPr>
            <a:xfrm>
              <a:off x="622" y="804"/>
              <a:ext cx="608" cy="165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41" name="Straight Arrow Connector 128040"/>
            <p:cNvCxnSpPr>
              <a:stCxn id="128037" idx="7"/>
              <a:endCxn id="128009" idx="3"/>
            </p:cNvCxnSpPr>
            <p:nvPr/>
          </p:nvCxnSpPr>
          <p:spPr>
            <a:xfrm flipV="1">
              <a:off x="1294" y="831"/>
              <a:ext cx="608" cy="138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8042" name="Straight Arrow Connector 128041"/>
            <p:cNvCxnSpPr>
              <a:stCxn id="128037" idx="5"/>
              <a:endCxn id="128018" idx="0"/>
            </p:cNvCxnSpPr>
            <p:nvPr/>
          </p:nvCxnSpPr>
          <p:spPr>
            <a:xfrm>
              <a:off x="1294" y="1023"/>
              <a:ext cx="369" cy="506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28043" name="Rectangle 128042"/>
            <p:cNvSpPr/>
            <p:nvPr/>
          </p:nvSpPr>
          <p:spPr>
            <a:xfrm>
              <a:off x="1522" y="817"/>
              <a:ext cx="139" cy="9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44" name="Rectangle 128043"/>
            <p:cNvSpPr/>
            <p:nvPr/>
          </p:nvSpPr>
          <p:spPr>
            <a:xfrm>
              <a:off x="787" y="858"/>
              <a:ext cx="208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45" name="Rectangle 128044"/>
            <p:cNvSpPr/>
            <p:nvPr/>
          </p:nvSpPr>
          <p:spPr>
            <a:xfrm>
              <a:off x="1134" y="635"/>
              <a:ext cx="139" cy="9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46" name="Rectangle 128045"/>
            <p:cNvSpPr/>
            <p:nvPr/>
          </p:nvSpPr>
          <p:spPr>
            <a:xfrm>
              <a:off x="1467" y="1234"/>
              <a:ext cx="139" cy="9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8047" name="Rectangle 128046"/>
            <p:cNvSpPr/>
            <p:nvPr/>
          </p:nvSpPr>
          <p:spPr>
            <a:xfrm>
              <a:off x="939" y="1221"/>
              <a:ext cx="139" cy="9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2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38</a:t>
              </a:r>
              <a:endParaRPr lang="pt-BR" altLang="x-none" sz="12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</p:grpSp>
      <p:graphicFrame>
        <p:nvGraphicFramePr>
          <p:cNvPr id="128048" name="Object 128047"/>
          <p:cNvGraphicFramePr/>
          <p:nvPr/>
        </p:nvGraphicFramePr>
        <p:xfrm>
          <a:off x="365125" y="2264410"/>
          <a:ext cx="5397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1" imgW="3939540" imgH="394970" progId="Excel.Sheet.8">
                  <p:embed/>
                </p:oleObj>
              </mc:Choice>
              <mc:Fallback>
                <p:oleObj name="" r:id="rId1" imgW="3939540" imgH="394970" progId="Excel.Sheet.8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125" y="2264410"/>
                        <a:ext cx="5397500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51" name="Object 128050"/>
          <p:cNvGraphicFramePr/>
          <p:nvPr/>
        </p:nvGraphicFramePr>
        <p:xfrm>
          <a:off x="388620" y="3129915"/>
          <a:ext cx="46482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2809875" imgH="1524000" progId="Excel.Sheet.8">
                  <p:embed/>
                </p:oleObj>
              </mc:Choice>
              <mc:Fallback>
                <p:oleObj name="" r:id="rId3" imgW="2809875" imgH="1524000" progId="Excel.Sheet.8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" y="3129915"/>
                        <a:ext cx="4648200" cy="252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52" name="TextBox 128051"/>
          <p:cNvSpPr txBox="1"/>
          <p:nvPr/>
        </p:nvSpPr>
        <p:spPr>
          <a:xfrm>
            <a:off x="1657350" y="3103245"/>
            <a:ext cx="3714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i0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8053" name="TextBox 128052"/>
          <p:cNvSpPr txBox="1"/>
          <p:nvPr/>
        </p:nvSpPr>
        <p:spPr>
          <a:xfrm>
            <a:off x="2343150" y="3103245"/>
            <a:ext cx="3778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j0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8054" name="TextBox 128053"/>
          <p:cNvSpPr txBox="1"/>
          <p:nvPr/>
        </p:nvSpPr>
        <p:spPr>
          <a:xfrm>
            <a:off x="3028950" y="310324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8055" name="TextBox 128054"/>
          <p:cNvSpPr txBox="1"/>
          <p:nvPr/>
        </p:nvSpPr>
        <p:spPr>
          <a:xfrm>
            <a:off x="3790950" y="310324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S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8056" name="TextBox 128055"/>
          <p:cNvSpPr txBox="1"/>
          <p:nvPr/>
        </p:nvSpPr>
        <p:spPr>
          <a:xfrm>
            <a:off x="457200" y="5894070"/>
            <a:ext cx="477043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/>
            <a:r>
              <a:rPr lang="pt-BR" altLang="x-none" sz="2400" b="1" err="1">
                <a:latin typeface="+mn-lt"/>
                <a:ea typeface="Times New Roman" charset="0"/>
              </a:rPr>
              <a:t>s</a:t>
            </a:r>
            <a:r>
              <a:rPr lang="pt-BR" altLang="x-none" sz="2400" b="1" baseline="-25000" err="1">
                <a:latin typeface="+mn-lt"/>
                <a:ea typeface="Times New Roman" charset="0"/>
              </a:rPr>
              <a:t>ij</a:t>
            </a:r>
            <a:r>
              <a:rPr lang="pt-BR" altLang="x-none" sz="2400" b="1">
                <a:latin typeface="+mn-lt"/>
                <a:ea typeface="Times New Roman" charset="0"/>
              </a:rPr>
              <a:t> = d</a:t>
            </a:r>
            <a:r>
              <a:rPr lang="pt-BR" altLang="x-none" sz="2400" b="1" baseline="-25000">
                <a:latin typeface="+mn-lt"/>
                <a:ea typeface="Times New Roman" charset="0"/>
              </a:rPr>
              <a:t>i0</a:t>
            </a:r>
            <a:r>
              <a:rPr lang="pt-BR" altLang="x-none" sz="2400" b="1">
                <a:latin typeface="+mn-lt"/>
                <a:ea typeface="Times New Roman" charset="0"/>
              </a:rPr>
              <a:t> + d</a:t>
            </a:r>
            <a:r>
              <a:rPr lang="pt-BR" altLang="x-none" sz="2400" b="1" baseline="-25000">
                <a:latin typeface="+mn-lt"/>
                <a:ea typeface="Times New Roman" charset="0"/>
              </a:rPr>
              <a:t>j0</a:t>
            </a:r>
            <a:r>
              <a:rPr lang="pt-BR" altLang="x-none" sz="2400" b="1">
                <a:latin typeface="+mn-lt"/>
                <a:ea typeface="Times New Roman" charset="0"/>
              </a:rPr>
              <a:t> - </a:t>
            </a:r>
            <a:r>
              <a:rPr lang="pt-BR" altLang="x-none" sz="2400" b="1" err="1">
                <a:latin typeface="+mn-lt"/>
                <a:ea typeface="Times New Roman" charset="0"/>
              </a:rPr>
              <a:t>d</a:t>
            </a:r>
            <a:r>
              <a:rPr lang="pt-BR" altLang="x-none" sz="2400" b="1" baseline="-25000" err="1">
                <a:latin typeface="+mn-lt"/>
                <a:ea typeface="Times New Roman" charset="0"/>
              </a:rPr>
              <a:t>ij</a:t>
            </a:r>
            <a:endParaRPr lang="pt-BR" altLang="x-none" sz="2400" b="1" baseline="-25000">
              <a:latin typeface="+mn-lt"/>
              <a:ea typeface="Times New Roman" charset="0"/>
            </a:endParaRPr>
          </a:p>
        </p:txBody>
      </p:sp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xfrm>
            <a:off x="533400" y="561340"/>
            <a:ext cx="7802880" cy="549910"/>
          </a:xfrm>
          <a:ln w="9525">
            <a:noFill/>
            <a:miter/>
          </a:ln>
        </p:spPr>
        <p:txBody>
          <a:bodyPr anchor="b"/>
          <a:p>
            <a:pPr algn="l"/>
            <a:r>
              <a:rPr lang="x-none" altLang="pt-BR" sz="3000" b="1"/>
              <a:t>Exemplo da h</a:t>
            </a:r>
            <a:r>
              <a:rPr lang="pt-BR" altLang="x-none" sz="3000" b="1"/>
              <a:t>eurística de Clark &amp; Wright</a:t>
            </a:r>
            <a:endParaRPr lang="pt-BR" altLang="x-none" sz="3000" b="1"/>
          </a:p>
        </p:txBody>
      </p:sp>
      <p:sp>
        <p:nvSpPr>
          <p:cNvPr id="132124" name="TextBox 132123"/>
          <p:cNvSpPr txBox="1"/>
          <p:nvPr/>
        </p:nvSpPr>
        <p:spPr>
          <a:xfrm>
            <a:off x="402590" y="1299210"/>
            <a:ext cx="8171815" cy="777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Cidades a serem visitadas: 1, 2, 3, 4 e 5</a:t>
            </a:r>
            <a:endParaRPr lang="x-none" altLang="pt-BR">
              <a:latin typeface="+mn-lt"/>
              <a:ea typeface="Times New Roman" charset="0"/>
            </a:endParaRPr>
          </a:p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Capacidade de um caminhão: 50 </a:t>
            </a:r>
            <a:endParaRPr lang="x-none" altLang="pt-BR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Text Placeholder 129025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129027" name="Rectangle 129026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3200">
              <a:latin typeface="Comic Sans MS" pitchFamily="66" charset="0"/>
              <a:ea typeface="Times New Roman" charset="0"/>
            </a:endParaRPr>
          </a:p>
        </p:txBody>
      </p:sp>
      <p:graphicFrame>
        <p:nvGraphicFramePr>
          <p:cNvPr id="129070" name="Object 129069"/>
          <p:cNvGraphicFramePr/>
          <p:nvPr/>
        </p:nvGraphicFramePr>
        <p:xfrm>
          <a:off x="321310" y="1877695"/>
          <a:ext cx="5397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3939540" imgH="394970" progId="Excel.Sheet.8">
                  <p:embed/>
                </p:oleObj>
              </mc:Choice>
              <mc:Fallback>
                <p:oleObj name="" r:id="rId1" imgW="3939540" imgH="394970" progId="Excel.Sheet.8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1310" y="1877695"/>
                        <a:ext cx="5397500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72" name="TextBox 129071"/>
          <p:cNvSpPr txBox="1"/>
          <p:nvPr/>
        </p:nvSpPr>
        <p:spPr>
          <a:xfrm>
            <a:off x="1710690" y="2583180"/>
            <a:ext cx="3714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i0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9073" name="TextBox 129072"/>
          <p:cNvSpPr txBox="1"/>
          <p:nvPr/>
        </p:nvSpPr>
        <p:spPr>
          <a:xfrm>
            <a:off x="2396490" y="2583180"/>
            <a:ext cx="3778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j0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9074" name="TextBox 129073"/>
          <p:cNvSpPr txBox="1"/>
          <p:nvPr/>
        </p:nvSpPr>
        <p:spPr>
          <a:xfrm>
            <a:off x="3082290" y="2583180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29075" name="TextBox 129074"/>
          <p:cNvSpPr txBox="1"/>
          <p:nvPr/>
        </p:nvSpPr>
        <p:spPr>
          <a:xfrm>
            <a:off x="3844290" y="2583180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S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grpSp>
        <p:nvGrpSpPr>
          <p:cNvPr id="129077" name="Group 129076"/>
          <p:cNvGrpSpPr/>
          <p:nvPr/>
        </p:nvGrpSpPr>
        <p:grpSpPr>
          <a:xfrm>
            <a:off x="5104130" y="2298700"/>
            <a:ext cx="4044315" cy="3180080"/>
            <a:chOff x="-8" y="912"/>
            <a:chExt cx="2744" cy="2208"/>
          </a:xfrm>
        </p:grpSpPr>
        <p:sp>
          <p:nvSpPr>
            <p:cNvPr id="129078" name="Oval 129077"/>
            <p:cNvSpPr/>
            <p:nvPr/>
          </p:nvSpPr>
          <p:spPr>
            <a:xfrm rot="-8496294">
              <a:off x="944" y="2056"/>
              <a:ext cx="218" cy="92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79" name="Oval 129078"/>
            <p:cNvSpPr/>
            <p:nvPr/>
          </p:nvSpPr>
          <p:spPr>
            <a:xfrm rot="6390895">
              <a:off x="747" y="1483"/>
              <a:ext cx="214" cy="97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0" name="Oval 129079"/>
            <p:cNvSpPr/>
            <p:nvPr/>
          </p:nvSpPr>
          <p:spPr>
            <a:xfrm rot="8472066">
              <a:off x="1577" y="2067"/>
              <a:ext cx="219" cy="92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1" name="Oval 129080"/>
            <p:cNvSpPr/>
            <p:nvPr/>
          </p:nvSpPr>
          <p:spPr>
            <a:xfrm>
              <a:off x="264" y="1756"/>
              <a:ext cx="138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2" name="Rectangle 129081"/>
            <p:cNvSpPr/>
            <p:nvPr/>
          </p:nvSpPr>
          <p:spPr>
            <a:xfrm>
              <a:off x="-8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83" name="Oval 129082"/>
            <p:cNvSpPr/>
            <p:nvPr/>
          </p:nvSpPr>
          <p:spPr>
            <a:xfrm>
              <a:off x="2325" y="1813"/>
              <a:ext cx="139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4" name="Oval 129083"/>
            <p:cNvSpPr/>
            <p:nvPr/>
          </p:nvSpPr>
          <p:spPr>
            <a:xfrm>
              <a:off x="681" y="2851"/>
              <a:ext cx="137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5" name="Oval 129084"/>
            <p:cNvSpPr/>
            <p:nvPr/>
          </p:nvSpPr>
          <p:spPr>
            <a:xfrm>
              <a:off x="1309" y="1111"/>
              <a:ext cx="134" cy="109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6" name="Oval 129085"/>
            <p:cNvSpPr/>
            <p:nvPr/>
          </p:nvSpPr>
          <p:spPr>
            <a:xfrm>
              <a:off x="1913" y="2851"/>
              <a:ext cx="139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87" name="Rectangle 129086"/>
            <p:cNvSpPr/>
            <p:nvPr/>
          </p:nvSpPr>
          <p:spPr>
            <a:xfrm>
              <a:off x="501" y="2905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88" name="Rectangle 129087"/>
            <p:cNvSpPr/>
            <p:nvPr/>
          </p:nvSpPr>
          <p:spPr>
            <a:xfrm>
              <a:off x="1245" y="912"/>
              <a:ext cx="278" cy="21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89" name="Rectangle 129088"/>
            <p:cNvSpPr/>
            <p:nvPr/>
          </p:nvSpPr>
          <p:spPr>
            <a:xfrm>
              <a:off x="2464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0" name="Rectangle 129089"/>
            <p:cNvSpPr/>
            <p:nvPr/>
          </p:nvSpPr>
          <p:spPr>
            <a:xfrm>
              <a:off x="1936" y="2903"/>
              <a:ext cx="272" cy="21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1" name="Rectangle 129090"/>
            <p:cNvSpPr/>
            <p:nvPr/>
          </p:nvSpPr>
          <p:spPr>
            <a:xfrm>
              <a:off x="2008" y="2081"/>
              <a:ext cx="211" cy="1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2" name="Rectangle 129091"/>
            <p:cNvSpPr/>
            <p:nvPr/>
          </p:nvSpPr>
          <p:spPr>
            <a:xfrm>
              <a:off x="700" y="1691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3" name="Rectangle 129092"/>
            <p:cNvSpPr/>
            <p:nvPr/>
          </p:nvSpPr>
          <p:spPr>
            <a:xfrm>
              <a:off x="1100" y="1448"/>
              <a:ext cx="211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4" name="Rectangle 129093"/>
            <p:cNvSpPr/>
            <p:nvPr/>
          </p:nvSpPr>
          <p:spPr>
            <a:xfrm>
              <a:off x="1807" y="2384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5" name="Rectangle 129094"/>
            <p:cNvSpPr/>
            <p:nvPr/>
          </p:nvSpPr>
          <p:spPr>
            <a:xfrm>
              <a:off x="755" y="2406"/>
              <a:ext cx="211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6" name="Rectangle 129095"/>
            <p:cNvSpPr/>
            <p:nvPr/>
          </p:nvSpPr>
          <p:spPr>
            <a:xfrm>
              <a:off x="1863" y="1756"/>
              <a:ext cx="210" cy="1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7" name="Oval 129096"/>
            <p:cNvSpPr/>
            <p:nvPr/>
          </p:nvSpPr>
          <p:spPr>
            <a:xfrm>
              <a:off x="1269" y="1211"/>
              <a:ext cx="219" cy="87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098" name="Rectangle 129097"/>
            <p:cNvSpPr/>
            <p:nvPr/>
          </p:nvSpPr>
          <p:spPr>
            <a:xfrm>
              <a:off x="1464" y="1464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099" name="Rectangle 129098"/>
            <p:cNvSpPr/>
            <p:nvPr/>
          </p:nvSpPr>
          <p:spPr>
            <a:xfrm>
              <a:off x="555" y="2043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100" name="Rectangle 129099"/>
            <p:cNvSpPr/>
            <p:nvPr/>
          </p:nvSpPr>
          <p:spPr>
            <a:xfrm>
              <a:off x="1408" y="2590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101" name="Rectangle 129100"/>
            <p:cNvSpPr/>
            <p:nvPr/>
          </p:nvSpPr>
          <p:spPr>
            <a:xfrm>
              <a:off x="1065" y="2584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9102" name="Oval 129101"/>
            <p:cNvSpPr/>
            <p:nvPr/>
          </p:nvSpPr>
          <p:spPr>
            <a:xfrm rot="4525637">
              <a:off x="1778" y="1536"/>
              <a:ext cx="214" cy="94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29103" name="Oval 129102"/>
            <p:cNvSpPr/>
            <p:nvPr/>
          </p:nvSpPr>
          <p:spPr>
            <a:xfrm>
              <a:off x="1306" y="2076"/>
              <a:ext cx="137" cy="10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</p:grpSp>
      <p:graphicFrame>
        <p:nvGraphicFramePr>
          <p:cNvPr id="129105" name="Object 129104"/>
          <p:cNvGraphicFramePr/>
          <p:nvPr/>
        </p:nvGraphicFramePr>
        <p:xfrm>
          <a:off x="312420" y="2594293"/>
          <a:ext cx="4800600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2809875" imgH="1866900" progId="Excel.Sheet.8">
                  <p:embed/>
                </p:oleObj>
              </mc:Choice>
              <mc:Fallback>
                <p:oleObj name="" r:id="rId3" imgW="2809875" imgH="1866900" progId="Excel.Sheet.8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" y="2594293"/>
                        <a:ext cx="4800600" cy="3189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xfrm>
            <a:off x="533400" y="561340"/>
            <a:ext cx="7802880" cy="549910"/>
          </a:xfrm>
          <a:ln w="9525">
            <a:noFill/>
            <a:miter/>
          </a:ln>
        </p:spPr>
        <p:txBody>
          <a:bodyPr anchor="b"/>
          <a:p>
            <a:pPr algn="l"/>
            <a:r>
              <a:rPr lang="x-none" altLang="pt-BR" sz="3000" b="1"/>
              <a:t>Exemplo da h</a:t>
            </a:r>
            <a:r>
              <a:rPr lang="pt-BR" altLang="x-none" sz="3000" b="1"/>
              <a:t>eurística de Clark &amp; Wright</a:t>
            </a:r>
            <a:endParaRPr lang="pt-BR" altLang="x-none" sz="3000" b="1"/>
          </a:p>
        </p:txBody>
      </p:sp>
      <p:graphicFrame>
        <p:nvGraphicFramePr>
          <p:cNvPr id="2" name="Table 1"/>
          <p:cNvGraphicFramePr/>
          <p:nvPr/>
        </p:nvGraphicFramePr>
        <p:xfrm>
          <a:off x="313055" y="5922010"/>
          <a:ext cx="381254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15"/>
                <a:gridCol w="162242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Total percorrido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260 km</a:t>
                      </a:r>
                      <a:endParaRPr lang="x-none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N </a:t>
                      </a:r>
                      <a:r>
                        <a:rPr lang="x-none" sz="1600">
                          <a:latin typeface="Ubuntu" charset="0"/>
                          <a:cs typeface="Ubuntu" charset="0"/>
                        </a:rPr>
                        <a:t>° de caminhões</a:t>
                      </a:r>
                      <a:endParaRPr lang="x-none" sz="1600">
                        <a:latin typeface="Ubuntu" charset="0"/>
                        <a:cs typeface="Ubuntu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5</a:t>
                      </a:r>
                      <a:endParaRPr lang="x-non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2124" name="TextBox 132123"/>
          <p:cNvSpPr txBox="1"/>
          <p:nvPr/>
        </p:nvSpPr>
        <p:spPr>
          <a:xfrm>
            <a:off x="295910" y="1299210"/>
            <a:ext cx="8171815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Passo 1: considerar 1 caminhão para atender cada cliente</a:t>
            </a:r>
            <a:endParaRPr lang="x-none" altLang="pt-BR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Text Placeholder 130049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130051" name="Rectangle 130050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3200">
              <a:latin typeface="Comic Sans MS" pitchFamily="66" charset="0"/>
              <a:ea typeface="Times New Roman" charset="0"/>
            </a:endParaRPr>
          </a:p>
        </p:txBody>
      </p:sp>
      <p:graphicFrame>
        <p:nvGraphicFramePr>
          <p:cNvPr id="130052" name="Object 130051"/>
          <p:cNvGraphicFramePr/>
          <p:nvPr/>
        </p:nvGraphicFramePr>
        <p:xfrm>
          <a:off x="422275" y="2226945"/>
          <a:ext cx="5397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3939540" imgH="394970" progId="Excel.Sheet.8">
                  <p:embed/>
                </p:oleObj>
              </mc:Choice>
              <mc:Fallback>
                <p:oleObj name="" r:id="rId1" imgW="3939540" imgH="394970" progId="Excel.Sheet.8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2275" y="2226945"/>
                        <a:ext cx="5397500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Box 130052"/>
          <p:cNvSpPr txBox="1"/>
          <p:nvPr/>
        </p:nvSpPr>
        <p:spPr>
          <a:xfrm>
            <a:off x="1764030" y="2863215"/>
            <a:ext cx="3714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i0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0054" name="TextBox 130053"/>
          <p:cNvSpPr txBox="1"/>
          <p:nvPr/>
        </p:nvSpPr>
        <p:spPr>
          <a:xfrm>
            <a:off x="2449830" y="2863215"/>
            <a:ext cx="3778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j0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0055" name="TextBox 130054"/>
          <p:cNvSpPr txBox="1"/>
          <p:nvPr/>
        </p:nvSpPr>
        <p:spPr>
          <a:xfrm>
            <a:off x="3135630" y="286321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0056" name="TextBox 130055"/>
          <p:cNvSpPr txBox="1"/>
          <p:nvPr/>
        </p:nvSpPr>
        <p:spPr>
          <a:xfrm>
            <a:off x="3897630" y="286321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S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grpSp>
        <p:nvGrpSpPr>
          <p:cNvPr id="130086" name="Group 130085"/>
          <p:cNvGrpSpPr/>
          <p:nvPr/>
        </p:nvGrpSpPr>
        <p:grpSpPr>
          <a:xfrm>
            <a:off x="5247005" y="2565400"/>
            <a:ext cx="3691890" cy="3168015"/>
            <a:chOff x="-8" y="912"/>
            <a:chExt cx="2744" cy="2208"/>
          </a:xfrm>
        </p:grpSpPr>
        <p:sp>
          <p:nvSpPr>
            <p:cNvPr id="130087" name="Oval 130086"/>
            <p:cNvSpPr/>
            <p:nvPr/>
          </p:nvSpPr>
          <p:spPr>
            <a:xfrm rot="6390895">
              <a:off x="747" y="1483"/>
              <a:ext cx="214" cy="978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88" name="Oval 130087"/>
            <p:cNvSpPr/>
            <p:nvPr/>
          </p:nvSpPr>
          <p:spPr>
            <a:xfrm rot="8472066">
              <a:off x="1577" y="2067"/>
              <a:ext cx="219" cy="92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89" name="Oval 130088"/>
            <p:cNvSpPr/>
            <p:nvPr/>
          </p:nvSpPr>
          <p:spPr>
            <a:xfrm>
              <a:off x="264" y="1756"/>
              <a:ext cx="138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90" name="Rectangle 130089"/>
            <p:cNvSpPr/>
            <p:nvPr/>
          </p:nvSpPr>
          <p:spPr>
            <a:xfrm>
              <a:off x="-8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091" name="Oval 130090"/>
            <p:cNvSpPr/>
            <p:nvPr/>
          </p:nvSpPr>
          <p:spPr>
            <a:xfrm>
              <a:off x="2325" y="1813"/>
              <a:ext cx="139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92" name="Oval 130091"/>
            <p:cNvSpPr/>
            <p:nvPr/>
          </p:nvSpPr>
          <p:spPr>
            <a:xfrm>
              <a:off x="681" y="2851"/>
              <a:ext cx="137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93" name="Oval 130092"/>
            <p:cNvSpPr/>
            <p:nvPr/>
          </p:nvSpPr>
          <p:spPr>
            <a:xfrm>
              <a:off x="1309" y="1111"/>
              <a:ext cx="134" cy="109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94" name="Oval 130093"/>
            <p:cNvSpPr/>
            <p:nvPr/>
          </p:nvSpPr>
          <p:spPr>
            <a:xfrm>
              <a:off x="1913" y="2851"/>
              <a:ext cx="139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095" name="Rectangle 130094"/>
            <p:cNvSpPr/>
            <p:nvPr/>
          </p:nvSpPr>
          <p:spPr>
            <a:xfrm>
              <a:off x="501" y="2905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096" name="Rectangle 130095"/>
            <p:cNvSpPr/>
            <p:nvPr/>
          </p:nvSpPr>
          <p:spPr>
            <a:xfrm>
              <a:off x="1245" y="912"/>
              <a:ext cx="278" cy="21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097" name="Rectangle 130096"/>
            <p:cNvSpPr/>
            <p:nvPr/>
          </p:nvSpPr>
          <p:spPr>
            <a:xfrm>
              <a:off x="2464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098" name="Rectangle 130097"/>
            <p:cNvSpPr/>
            <p:nvPr/>
          </p:nvSpPr>
          <p:spPr>
            <a:xfrm>
              <a:off x="1936" y="2903"/>
              <a:ext cx="272" cy="21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099" name="Rectangle 130098"/>
            <p:cNvSpPr/>
            <p:nvPr/>
          </p:nvSpPr>
          <p:spPr>
            <a:xfrm>
              <a:off x="2008" y="2081"/>
              <a:ext cx="211" cy="1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0" name="Rectangle 130099"/>
            <p:cNvSpPr/>
            <p:nvPr/>
          </p:nvSpPr>
          <p:spPr>
            <a:xfrm>
              <a:off x="700" y="1691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1" name="Rectangle 130100"/>
            <p:cNvSpPr/>
            <p:nvPr/>
          </p:nvSpPr>
          <p:spPr>
            <a:xfrm>
              <a:off x="1807" y="2384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2" name="Rectangle 130101"/>
            <p:cNvSpPr/>
            <p:nvPr/>
          </p:nvSpPr>
          <p:spPr>
            <a:xfrm>
              <a:off x="1863" y="1756"/>
              <a:ext cx="210" cy="1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3" name="Rectangle 130102"/>
            <p:cNvSpPr/>
            <p:nvPr/>
          </p:nvSpPr>
          <p:spPr>
            <a:xfrm>
              <a:off x="1350" y="1464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4" name="Rectangle 130103"/>
            <p:cNvSpPr/>
            <p:nvPr/>
          </p:nvSpPr>
          <p:spPr>
            <a:xfrm>
              <a:off x="555" y="2043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5" name="Rectangle 130104"/>
            <p:cNvSpPr/>
            <p:nvPr/>
          </p:nvSpPr>
          <p:spPr>
            <a:xfrm>
              <a:off x="1408" y="2590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6" name="Rectangle 130105"/>
            <p:cNvSpPr/>
            <p:nvPr/>
          </p:nvSpPr>
          <p:spPr>
            <a:xfrm>
              <a:off x="1000" y="2559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0107" name="Oval 130106"/>
            <p:cNvSpPr/>
            <p:nvPr/>
          </p:nvSpPr>
          <p:spPr>
            <a:xfrm rot="4525637">
              <a:off x="1778" y="1536"/>
              <a:ext cx="214" cy="94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0108" name="Oval 130107"/>
            <p:cNvSpPr/>
            <p:nvPr/>
          </p:nvSpPr>
          <p:spPr>
            <a:xfrm>
              <a:off x="1306" y="2076"/>
              <a:ext cx="137" cy="10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cxnSp>
          <p:nvCxnSpPr>
            <p:cNvPr id="130109" name="Straight Arrow Connector 130108"/>
            <p:cNvCxnSpPr>
              <a:stCxn id="130108" idx="0"/>
              <a:endCxn id="130093" idx="4"/>
            </p:cNvCxnSpPr>
            <p:nvPr/>
          </p:nvCxnSpPr>
          <p:spPr>
            <a:xfrm flipV="1">
              <a:off x="1375" y="1220"/>
              <a:ext cx="1" cy="856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0110" name="Straight Arrow Connector 130109"/>
            <p:cNvCxnSpPr>
              <a:stCxn id="130108" idx="3"/>
              <a:endCxn id="130092" idx="7"/>
            </p:cNvCxnSpPr>
            <p:nvPr/>
          </p:nvCxnSpPr>
          <p:spPr>
            <a:xfrm flipH="1">
              <a:off x="798" y="2168"/>
              <a:ext cx="528" cy="699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0111" name="Straight Arrow Connector 130110"/>
            <p:cNvCxnSpPr>
              <a:stCxn id="130093" idx="3"/>
              <a:endCxn id="130092" idx="0"/>
            </p:cNvCxnSpPr>
            <p:nvPr/>
          </p:nvCxnSpPr>
          <p:spPr>
            <a:xfrm flipH="1">
              <a:off x="750" y="1204"/>
              <a:ext cx="579" cy="1647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30112" name="Rectangle 130111"/>
            <p:cNvSpPr/>
            <p:nvPr/>
          </p:nvSpPr>
          <p:spPr>
            <a:xfrm>
              <a:off x="1024" y="1448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</p:grpSp>
      <p:graphicFrame>
        <p:nvGraphicFramePr>
          <p:cNvPr id="130113" name="Object 130112"/>
          <p:cNvGraphicFramePr/>
          <p:nvPr/>
        </p:nvGraphicFramePr>
        <p:xfrm>
          <a:off x="432435" y="2879090"/>
          <a:ext cx="4714875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3" imgW="2809875" imgH="1704975" progId="Excel.Sheet.8">
                  <p:embed/>
                </p:oleObj>
              </mc:Choice>
              <mc:Fallback>
                <p:oleObj name="" r:id="rId3" imgW="2809875" imgH="1704975" progId="Excel.Sheet.8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" y="2879090"/>
                        <a:ext cx="4714875" cy="286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24" name="TextBox 132123"/>
          <p:cNvSpPr txBox="1"/>
          <p:nvPr/>
        </p:nvSpPr>
        <p:spPr>
          <a:xfrm>
            <a:off x="349250" y="1405890"/>
            <a:ext cx="8333740" cy="777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[1, 4] provê a maior economia e não ultrapassa a capacidade; são mescladas</a:t>
            </a:r>
            <a:endParaRPr lang="x-none" altLang="pt-BR">
              <a:latin typeface="+mn-lt"/>
              <a:ea typeface="Times New Roman" charset="0"/>
            </a:endParaRPr>
          </a:p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próximo passo: [2, 5] será uma nova rota, mesclando as originais</a:t>
            </a:r>
            <a:endParaRPr lang="x-none" altLang="pt-BR">
              <a:latin typeface="+mn-lt"/>
              <a:ea typeface="Times New Roman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313055" y="5922010"/>
          <a:ext cx="381254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15"/>
                <a:gridCol w="162242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Total percorrido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228 km</a:t>
                      </a:r>
                      <a:endParaRPr lang="x-none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N </a:t>
                      </a:r>
                      <a:r>
                        <a:rPr lang="x-none" sz="1600">
                          <a:latin typeface="Ubuntu" charset="0"/>
                          <a:cs typeface="Ubuntu" charset="0"/>
                        </a:rPr>
                        <a:t>° de caminhões</a:t>
                      </a:r>
                      <a:endParaRPr lang="x-none" sz="1600">
                        <a:latin typeface="Ubuntu" charset="0"/>
                        <a:cs typeface="Ubuntu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4</a:t>
                      </a:r>
                      <a:endParaRPr lang="x-non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xfrm>
            <a:off x="533400" y="561340"/>
            <a:ext cx="7802880" cy="549910"/>
          </a:xfrm>
          <a:ln w="9525">
            <a:noFill/>
            <a:miter/>
          </a:ln>
        </p:spPr>
        <p:txBody>
          <a:bodyPr anchor="b"/>
          <a:p>
            <a:pPr algn="l"/>
            <a:r>
              <a:rPr lang="x-none" altLang="pt-BR" sz="3000" b="1"/>
              <a:t>Exemplo da h</a:t>
            </a:r>
            <a:r>
              <a:rPr lang="pt-BR" altLang="x-none" sz="3000" b="1"/>
              <a:t>eurística de Clark &amp; Wright</a:t>
            </a:r>
            <a:endParaRPr lang="pt-BR" altLang="x-none" sz="3000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5" name="Rectangle 131074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3200">
              <a:latin typeface="Comic Sans MS" pitchFamily="66" charset="0"/>
              <a:ea typeface="Times New Roman" charset="0"/>
            </a:endParaRPr>
          </a:p>
        </p:txBody>
      </p:sp>
      <p:graphicFrame>
        <p:nvGraphicFramePr>
          <p:cNvPr id="131076" name="Object 131075"/>
          <p:cNvGraphicFramePr/>
          <p:nvPr/>
        </p:nvGraphicFramePr>
        <p:xfrm>
          <a:off x="218440" y="2417445"/>
          <a:ext cx="53975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3939540" imgH="394970" progId="Excel.Sheet.8">
                  <p:embed/>
                </p:oleObj>
              </mc:Choice>
              <mc:Fallback>
                <p:oleObj name="" r:id="rId1" imgW="3939540" imgH="394970" progId="Excel.Sheet.8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8440" y="2417445"/>
                        <a:ext cx="5397500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7" name="TextBox 131076"/>
          <p:cNvSpPr txBox="1"/>
          <p:nvPr/>
        </p:nvSpPr>
        <p:spPr>
          <a:xfrm>
            <a:off x="1604010" y="3103245"/>
            <a:ext cx="3714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i0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1078" name="TextBox 131077"/>
          <p:cNvSpPr txBox="1"/>
          <p:nvPr/>
        </p:nvSpPr>
        <p:spPr>
          <a:xfrm>
            <a:off x="2289810" y="3103245"/>
            <a:ext cx="3778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>
                <a:latin typeface="Times New Roman" charset="0"/>
                <a:ea typeface="Times New Roman" charset="0"/>
              </a:rPr>
              <a:t>j0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1079" name="TextBox 131078"/>
          <p:cNvSpPr txBox="1"/>
          <p:nvPr/>
        </p:nvSpPr>
        <p:spPr>
          <a:xfrm>
            <a:off x="2975610" y="310324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d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sp>
        <p:nvSpPr>
          <p:cNvPr id="131080" name="TextBox 131079"/>
          <p:cNvSpPr txBox="1"/>
          <p:nvPr/>
        </p:nvSpPr>
        <p:spPr>
          <a:xfrm>
            <a:off x="3737610" y="3103245"/>
            <a:ext cx="35242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pt-BR" altLang="x-none" sz="1400" b="1" err="1">
                <a:latin typeface="Times New Roman" charset="0"/>
                <a:ea typeface="Times New Roman" charset="0"/>
              </a:rPr>
              <a:t>S</a:t>
            </a:r>
            <a:r>
              <a:rPr lang="pt-BR" altLang="x-none" sz="1400" b="1" baseline="-25000" err="1">
                <a:latin typeface="Times New Roman" charset="0"/>
                <a:ea typeface="Times New Roman" charset="0"/>
              </a:rPr>
              <a:t>ij</a:t>
            </a:r>
            <a:endParaRPr lang="pt-BR" altLang="x-none" sz="1400" b="1" baseline="-25000">
              <a:latin typeface="Times New Roman" charset="0"/>
              <a:ea typeface="Times New Roman" charset="0"/>
            </a:endParaRPr>
          </a:p>
        </p:txBody>
      </p:sp>
      <p:grpSp>
        <p:nvGrpSpPr>
          <p:cNvPr id="131110" name="Group 131109"/>
          <p:cNvGrpSpPr/>
          <p:nvPr/>
        </p:nvGrpSpPr>
        <p:grpSpPr>
          <a:xfrm>
            <a:off x="4992370" y="2753360"/>
            <a:ext cx="3895725" cy="3045460"/>
            <a:chOff x="8" y="912"/>
            <a:chExt cx="2744" cy="2208"/>
          </a:xfrm>
        </p:grpSpPr>
        <p:sp>
          <p:nvSpPr>
            <p:cNvPr id="131111" name="Oval 131110"/>
            <p:cNvSpPr/>
            <p:nvPr/>
          </p:nvSpPr>
          <p:spPr>
            <a:xfrm rot="8472066">
              <a:off x="1593" y="2067"/>
              <a:ext cx="219" cy="92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2" name="Oval 131111"/>
            <p:cNvSpPr/>
            <p:nvPr/>
          </p:nvSpPr>
          <p:spPr>
            <a:xfrm>
              <a:off x="280" y="1756"/>
              <a:ext cx="138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3" name="Rectangle 131112"/>
            <p:cNvSpPr/>
            <p:nvPr/>
          </p:nvSpPr>
          <p:spPr>
            <a:xfrm>
              <a:off x="8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5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14" name="Oval 131113"/>
            <p:cNvSpPr/>
            <p:nvPr/>
          </p:nvSpPr>
          <p:spPr>
            <a:xfrm>
              <a:off x="2341" y="1813"/>
              <a:ext cx="139" cy="11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5" name="Oval 131114"/>
            <p:cNvSpPr/>
            <p:nvPr/>
          </p:nvSpPr>
          <p:spPr>
            <a:xfrm>
              <a:off x="697" y="2851"/>
              <a:ext cx="137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6" name="Oval 131115"/>
            <p:cNvSpPr/>
            <p:nvPr/>
          </p:nvSpPr>
          <p:spPr>
            <a:xfrm>
              <a:off x="1325" y="1111"/>
              <a:ext cx="134" cy="109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7" name="Oval 131116"/>
            <p:cNvSpPr/>
            <p:nvPr/>
          </p:nvSpPr>
          <p:spPr>
            <a:xfrm>
              <a:off x="1929" y="2851"/>
              <a:ext cx="139" cy="108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131118" name="Rectangle 131117"/>
            <p:cNvSpPr/>
            <p:nvPr/>
          </p:nvSpPr>
          <p:spPr>
            <a:xfrm>
              <a:off x="517" y="2905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4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19" name="Rectangle 131118"/>
            <p:cNvSpPr/>
            <p:nvPr/>
          </p:nvSpPr>
          <p:spPr>
            <a:xfrm>
              <a:off x="1261" y="912"/>
              <a:ext cx="278" cy="21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0" name="Rectangle 131119"/>
            <p:cNvSpPr/>
            <p:nvPr/>
          </p:nvSpPr>
          <p:spPr>
            <a:xfrm>
              <a:off x="2480" y="1747"/>
              <a:ext cx="272" cy="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1" name="Rectangle 131120"/>
            <p:cNvSpPr/>
            <p:nvPr/>
          </p:nvSpPr>
          <p:spPr>
            <a:xfrm>
              <a:off x="1952" y="2903"/>
              <a:ext cx="272" cy="21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600" b="1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</a:t>
              </a:r>
              <a:endParaRPr lang="pt-BR" altLang="x-none" sz="1600" b="1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2" name="Rectangle 131121"/>
            <p:cNvSpPr/>
            <p:nvPr/>
          </p:nvSpPr>
          <p:spPr>
            <a:xfrm>
              <a:off x="1920" y="1985"/>
              <a:ext cx="211" cy="1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3" name="Rectangle 131122"/>
            <p:cNvSpPr/>
            <p:nvPr/>
          </p:nvSpPr>
          <p:spPr>
            <a:xfrm>
              <a:off x="1823" y="2384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4" name="Rectangle 131123"/>
            <p:cNvSpPr/>
            <p:nvPr/>
          </p:nvSpPr>
          <p:spPr>
            <a:xfrm>
              <a:off x="1366" y="1464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5" name="Rectangle 131124"/>
            <p:cNvSpPr/>
            <p:nvPr/>
          </p:nvSpPr>
          <p:spPr>
            <a:xfrm>
              <a:off x="571" y="1920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6" name="Rectangle 131125"/>
            <p:cNvSpPr/>
            <p:nvPr/>
          </p:nvSpPr>
          <p:spPr>
            <a:xfrm>
              <a:off x="1424" y="2590"/>
              <a:ext cx="210" cy="13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13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7" name="Rectangle 131126"/>
            <p:cNvSpPr/>
            <p:nvPr/>
          </p:nvSpPr>
          <p:spPr>
            <a:xfrm>
              <a:off x="1016" y="2559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38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1128" name="Oval 131127"/>
            <p:cNvSpPr/>
            <p:nvPr/>
          </p:nvSpPr>
          <p:spPr>
            <a:xfrm>
              <a:off x="1322" y="2076"/>
              <a:ext cx="137" cy="10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pt-BR" altLang="en-US"/>
            </a:p>
          </p:txBody>
        </p:sp>
        <p:cxnSp>
          <p:nvCxnSpPr>
            <p:cNvPr id="131129" name="Straight Arrow Connector 131128"/>
            <p:cNvCxnSpPr>
              <a:stCxn id="131128" idx="0"/>
              <a:endCxn id="131116" idx="4"/>
            </p:cNvCxnSpPr>
            <p:nvPr/>
          </p:nvCxnSpPr>
          <p:spPr>
            <a:xfrm flipV="1">
              <a:off x="1391" y="1220"/>
              <a:ext cx="1" cy="856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1130" name="Straight Arrow Connector 131129"/>
            <p:cNvCxnSpPr>
              <a:stCxn id="131128" idx="3"/>
              <a:endCxn id="131115" idx="7"/>
            </p:cNvCxnSpPr>
            <p:nvPr/>
          </p:nvCxnSpPr>
          <p:spPr>
            <a:xfrm flipH="1">
              <a:off x="814" y="2168"/>
              <a:ext cx="528" cy="699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1131" name="Straight Arrow Connector 131130"/>
            <p:cNvCxnSpPr>
              <a:stCxn id="131116" idx="3"/>
              <a:endCxn id="131115" idx="0"/>
            </p:cNvCxnSpPr>
            <p:nvPr/>
          </p:nvCxnSpPr>
          <p:spPr>
            <a:xfrm flipH="1">
              <a:off x="766" y="1204"/>
              <a:ext cx="579" cy="1647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31132" name="Rectangle 131131"/>
            <p:cNvSpPr/>
            <p:nvPr/>
          </p:nvSpPr>
          <p:spPr>
            <a:xfrm>
              <a:off x="1040" y="1448"/>
              <a:ext cx="210" cy="1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34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131133" name="Straight Arrow Connector 131132"/>
            <p:cNvCxnSpPr>
              <a:stCxn id="131128" idx="2"/>
              <a:endCxn id="131112" idx="5"/>
            </p:cNvCxnSpPr>
            <p:nvPr/>
          </p:nvCxnSpPr>
          <p:spPr>
            <a:xfrm flipH="1" flipV="1">
              <a:off x="398" y="1850"/>
              <a:ext cx="924" cy="28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1134" name="Straight Arrow Connector 131133"/>
            <p:cNvCxnSpPr>
              <a:stCxn id="131128" idx="6"/>
              <a:endCxn id="131114" idx="3"/>
            </p:cNvCxnSpPr>
            <p:nvPr/>
          </p:nvCxnSpPr>
          <p:spPr>
            <a:xfrm flipV="1">
              <a:off x="1459" y="1907"/>
              <a:ext cx="902" cy="223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31135" name="Straight Arrow Connector 131134"/>
            <p:cNvCxnSpPr>
              <a:stCxn id="131112" idx="6"/>
              <a:endCxn id="131114" idx="1"/>
            </p:cNvCxnSpPr>
            <p:nvPr/>
          </p:nvCxnSpPr>
          <p:spPr>
            <a:xfrm>
              <a:off x="418" y="1811"/>
              <a:ext cx="1943" cy="1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31136" name="Rectangle 131135"/>
            <p:cNvSpPr/>
            <p:nvPr/>
          </p:nvSpPr>
          <p:spPr>
            <a:xfrm>
              <a:off x="1584" y="1680"/>
              <a:ext cx="315" cy="1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 lIns="0" tIns="0" rIns="0" bIns="0" anchor="ctr"/>
            <a:p>
              <a:pPr lvl="0" algn="ctr" eaLnBrk="0" hangingPunct="0"/>
              <a:r>
                <a:rPr lang="pt-BR" altLang="x-none" sz="140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27</a:t>
              </a:r>
              <a:endParaRPr lang="pt-BR" altLang="x-none" sz="140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</p:grpSp>
      <p:graphicFrame>
        <p:nvGraphicFramePr>
          <p:cNvPr id="131137" name="Object 131136"/>
          <p:cNvGraphicFramePr/>
          <p:nvPr/>
        </p:nvGraphicFramePr>
        <p:xfrm>
          <a:off x="232410" y="3103245"/>
          <a:ext cx="4724400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" imgW="2809875" imgH="1543050" progId="Excel.Sheet.8">
                  <p:embed/>
                </p:oleObj>
              </mc:Choice>
              <mc:Fallback>
                <p:oleObj name="" r:id="rId3" imgW="2809875" imgH="1543050" progId="Excel.Sheet.8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10" y="3103245"/>
                        <a:ext cx="4724400" cy="2595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xfrm>
            <a:off x="533400" y="561340"/>
            <a:ext cx="7802880" cy="549910"/>
          </a:xfrm>
          <a:ln w="9525">
            <a:noFill/>
            <a:miter/>
          </a:ln>
        </p:spPr>
        <p:txBody>
          <a:bodyPr anchor="b"/>
          <a:p>
            <a:pPr algn="l"/>
            <a:r>
              <a:rPr lang="x-none" altLang="pt-BR" sz="3000" b="1"/>
              <a:t>Exemplo da h</a:t>
            </a:r>
            <a:r>
              <a:rPr lang="pt-BR" altLang="x-none" sz="3000" b="1"/>
              <a:t>eurística de Clark &amp; Wright</a:t>
            </a:r>
            <a:endParaRPr lang="pt-BR" altLang="x-none" sz="3000" b="1"/>
          </a:p>
        </p:txBody>
      </p:sp>
      <p:graphicFrame>
        <p:nvGraphicFramePr>
          <p:cNvPr id="4" name="Table 3"/>
          <p:cNvGraphicFramePr/>
          <p:nvPr/>
        </p:nvGraphicFramePr>
        <p:xfrm>
          <a:off x="313055" y="5922010"/>
          <a:ext cx="381254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15"/>
                <a:gridCol w="162242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Total percorrido</a:t>
                      </a:r>
                      <a:endParaRPr lang="x-none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204 km</a:t>
                      </a:r>
                      <a:endParaRPr lang="x-none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N </a:t>
                      </a:r>
                      <a:r>
                        <a:rPr lang="x-none" sz="1600">
                          <a:latin typeface="Ubuntu" charset="0"/>
                          <a:cs typeface="Ubuntu" charset="0"/>
                        </a:rPr>
                        <a:t>° de caminhões</a:t>
                      </a:r>
                      <a:endParaRPr lang="x-none" sz="1600">
                        <a:latin typeface="Ubuntu" charset="0"/>
                        <a:cs typeface="Ubuntu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600"/>
                        <a:t>3</a:t>
                      </a:r>
                      <a:endParaRPr lang="x-none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2124" name="TextBox 132123"/>
          <p:cNvSpPr txBox="1"/>
          <p:nvPr/>
        </p:nvSpPr>
        <p:spPr>
          <a:xfrm>
            <a:off x="349250" y="1405890"/>
            <a:ext cx="8333740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285750" lvl="0" indent="-285750">
              <a:spcBef>
                <a:spcPct val="50000"/>
              </a:spcBef>
              <a:buFont typeface="Arial" charset="0"/>
              <a:buChar char="•"/>
            </a:pPr>
            <a:r>
              <a:rPr lang="x-none" altLang="pt-BR">
                <a:latin typeface="+mn-lt"/>
                <a:ea typeface="Times New Roman" charset="0"/>
              </a:rPr>
              <a:t>Nenhuma das rotas possíveis (mesmo a de maior economia) respeita o limite de capacidade; serão usados 3 caminhões (um visitará somente 3)</a:t>
            </a:r>
            <a:endParaRPr lang="x-none" altLang="pt-BR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 Guloso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Algoritmos gulosos são 'algoritmos míopes', pois só enxergam o que está diante deles (por exemplo, dados da iteração atual), e baseados nesta informação, tomam decisões de como prosseguir na sua execução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Apesar de uma aparente desvantagem na geração de soluções a longo prazo, os métodos de construção gulosos são rápidos e eficientes para a maioria dos problemas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 Guloso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De maneira geral, os algoritmos gulosos e os problemas que podem ser solucionados através de seu uso são caracterizados por: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1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Há um problema a ser resolvido de maneira ótima e existe um conjunto de candidatos para a construção de uma solução;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Durante a execução, observa-se que os candidatos são divididos em dois grupos: um contendo os elementos testados e rejeitados, e outro com os elementos avaliados e escolhidos;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Existe uma função que verifica se um conjunto de candidatos constitui uma solução para o problema;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5"/>
          <p:cNvSpPr/>
          <p:nvPr>
            <p:ph type="title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dirty="0"/>
              <a:t>Algoritmo Guloso</a:t>
            </a:r>
            <a:endParaRPr lang="x-none" altLang="zh-CN" dirty="0"/>
          </a:p>
        </p:txBody>
      </p:sp>
      <p:sp>
        <p:nvSpPr>
          <p:cNvPr id="6147" name="Rectangle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endParaRPr lang="x-none" altLang="zh-CN" sz="1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1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Há uma segunda função que verifica a viabilidade do conjunto de candidatos, para descobrir se podem ou não ser inseridos novos candidatos para a obtenção de ao menos uma solução;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endParaRPr lang="x-none" altLang="zh-CN" sz="8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Existe uma terceira função que identifica qual dos candidatos ainda não classificados é o melhor, de acordo com o objetivo do problema;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endParaRPr lang="x-none" altLang="zh-CN" sz="8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x-none" altLang="zh-CN" sz="2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 por fim, tem uma função objetivo, que calcula o valor da solução encontrada.</a:t>
            </a:r>
            <a:endParaRPr lang="x-none" altLang="zh-CN" sz="20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372745" lvl="0" indent="0" defTabSz="0" eaLnBrk="1" hangingPunct="1">
              <a:buNone/>
              <a:tabLst>
                <a:tab pos="805815" algn="l"/>
              </a:tabLst>
            </a:pPr>
            <a:r>
              <a:rPr lang="x-none" altLang="zh-CN" sz="24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x-none" altLang="zh-CN" sz="2400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lvl="0" eaLnBrk="1" hangingPunct="1"/>
            <a:endParaRPr lang="x-none" altLang="zh-CN" sz="2400" dirty="0"/>
          </a:p>
          <a:p>
            <a:pPr lvl="0" eaLnBrk="1" hangingPunct="1"/>
            <a:endParaRPr lang="x-none" altLang="zh-CN" sz="2400" dirty="0"/>
          </a:p>
          <a:p>
            <a:pPr marL="829945" lvl="1" indent="251460" defTabSz="0" eaLnBrk="1" hangingPunct="1">
              <a:buFont typeface="Arial" charset="0"/>
              <a:buChar char="•"/>
              <a:tabLst>
                <a:tab pos="805815" algn="l"/>
              </a:tabLst>
            </a:pPr>
            <a:endParaRPr lang="x-none" altLang="zh-CN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A000120140530A89PPBG</Template>
  <TotalTime>0</TotalTime>
  <Words>14166</Words>
  <Application>Kingsoft Office WPP</Application>
  <PresentationFormat>On-screen Show (4:3)</PresentationFormat>
  <Paragraphs>2792</Paragraphs>
  <Slides>65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65</vt:i4>
      </vt:variant>
    </vt:vector>
  </HeadingPairs>
  <TitlesOfParts>
    <vt:vector size="74" baseType="lpstr">
      <vt:lpstr>A000120140530A89PPBG</vt:lpstr>
      <vt:lpstr>1_A000120140530A89PPBG</vt:lpstr>
      <vt:lpstr>2_A000120140530A89PPBG</vt:lpstr>
      <vt:lpstr>3_A000120140530A89PPBG</vt:lpstr>
      <vt:lpstr>4_A000120140530A89PPBG</vt:lpstr>
      <vt:lpstr>5_A000120140530A89PPBG</vt:lpstr>
      <vt:lpstr>Excel.Sheet.8</vt:lpstr>
      <vt:lpstr>Paint.Picture</vt:lpstr>
      <vt:lpstr>Equation.3</vt:lpstr>
      <vt:lpstr>Heurísticas Construtivas</vt:lpstr>
      <vt:lpstr>Introdução</vt:lpstr>
      <vt:lpstr>Introdução</vt:lpstr>
      <vt:lpstr>Algoritmo Guloso</vt:lpstr>
      <vt:lpstr>Algoritmo Guloso</vt:lpstr>
      <vt:lpstr>Algoritmo Guloso - exemplo</vt:lpstr>
      <vt:lpstr>Algoritmo Guloso</vt:lpstr>
      <vt:lpstr>Algoritmo Guloso</vt:lpstr>
      <vt:lpstr>Algoritmo Guloso</vt:lpstr>
      <vt:lpstr>Exemplos de Algoritmos Gulosos</vt:lpstr>
      <vt:lpstr>Exemplos de Algoritmos Gulosos</vt:lpstr>
      <vt:lpstr>Exemplos de Algoritmos Gulosos</vt:lpstr>
      <vt:lpstr>Exemplos de Algoritmos Gulosos</vt:lpstr>
      <vt:lpstr>Exemplos de 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PCV - Vizinho mais próximo</vt:lpstr>
      <vt:lpstr>PCV - Vizinho mais próximo</vt:lpstr>
      <vt:lpstr>PCV - Vizinho mais próximo</vt:lpstr>
      <vt:lpstr>PCV - Vizinho mais próximo</vt:lpstr>
      <vt:lpstr>PCV - Vizinho mais próximo</vt:lpstr>
      <vt:lpstr>PCV - Vizinho mais próximo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PCV - Inserção mais barata</vt:lpstr>
      <vt:lpstr>PCV - Inserção mais barata</vt:lpstr>
      <vt:lpstr>PCV - Inserção mais barata</vt:lpstr>
      <vt:lpstr>PCV - Inserção mais barata</vt:lpstr>
      <vt:lpstr>PCV - Inserção mais barata</vt:lpstr>
      <vt:lpstr>PCV - Inserção mais barata</vt:lpstr>
      <vt:lpstr>PCV - Inserção mais barata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Algoritmos Gulosos</vt:lpstr>
      <vt:lpstr>Problema de Roteamento de Veículos</vt:lpstr>
      <vt:lpstr>Problema de Roteamento de Veículos</vt:lpstr>
      <vt:lpstr>Problema de Roteamento de Veículos</vt:lpstr>
      <vt:lpstr>Problema de Roteamento de Veículos</vt:lpstr>
      <vt:lpstr>Problema de Roteamento de Veículos</vt:lpstr>
      <vt:lpstr>Problema de Roteamento de Veículos</vt:lpstr>
      <vt:lpstr>Problema de Roteamento de Veículos</vt:lpstr>
      <vt:lpstr>Heurística Construtiva do Vizinho mais Próximo Aplicada ao PRV</vt:lpstr>
      <vt:lpstr>Heurística Construtiva de Clark &amp; Wright para o Problema de Roteamento de Veículos com frota homogênea</vt:lpstr>
      <vt:lpstr>Heurística Construtiva de Clark &amp; Wright para o Problema de Roteamento de Veículos com frota homogênea</vt:lpstr>
      <vt:lpstr>Heurística Construtiva de Clark &amp; Wright para o PRV com frota homogênea</vt:lpstr>
      <vt:lpstr>Exemplo da heurística de Clark &amp; Wright</vt:lpstr>
      <vt:lpstr>Exemplo da heurística de Clark &amp; Wright</vt:lpstr>
      <vt:lpstr>Exemplo da heurística de Clark &amp; Wright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marcos</cp:lastModifiedBy>
  <cp:revision>88</cp:revision>
  <dcterms:created xsi:type="dcterms:W3CDTF">2017-09-08T01:45:05Z</dcterms:created>
  <dcterms:modified xsi:type="dcterms:W3CDTF">2017-09-08T01:45:05Z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̳_A000120140530A89PPBG</vt:lpwstr>
  </property>
  <property fmtid="{D5CDD505-2E9C-101B-9397-08002B2CF9AE}" pid="4" name="关键字">
    <vt:lpwstr>  4:3  ɫ  װ  V1 ɫ</vt:lpwstr>
  </property>
  <property fmtid="{D5CDD505-2E9C-101B-9397-08002B2CF9AE}" pid="5" name="KSOProductBuildVer">
    <vt:lpwstr>1046-10.1.0.5707</vt:lpwstr>
  </property>
</Properties>
</file>