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3" r:id="rId24"/>
    <p:sldId id="351" r:id="rId25"/>
    <p:sldId id="352" r:id="rId26"/>
    <p:sldId id="262" r:id="rId27"/>
    <p:sldId id="263" r:id="rId28"/>
    <p:sldId id="264" r:id="rId29"/>
    <p:sldId id="335" r:id="rId30"/>
    <p:sldId id="265" r:id="rId31"/>
    <p:sldId id="266" r:id="rId32"/>
    <p:sldId id="267" r:id="rId33"/>
    <p:sldId id="268" r:id="rId34"/>
    <p:sldId id="269" r:id="rId35"/>
    <p:sldId id="270" r:id="rId36"/>
    <p:sldId id="271" r:id="rId37"/>
    <p:sldId id="272" r:id="rId38"/>
    <p:sldId id="273" r:id="rId39"/>
    <p:sldId id="274" r:id="rId40"/>
    <p:sldId id="275" r:id="rId41"/>
    <p:sldId id="276" r:id="rId42"/>
    <p:sldId id="277" r:id="rId43"/>
    <p:sldId id="278" r:id="rId44"/>
    <p:sldId id="279" r:id="rId45"/>
    <p:sldId id="280" r:id="rId46"/>
    <p:sldId id="281" r:id="rId47"/>
    <p:sldId id="282" r:id="rId48"/>
    <p:sldId id="283" r:id="rId49"/>
    <p:sldId id="284" r:id="rId50"/>
    <p:sldId id="285" r:id="rId51"/>
    <p:sldId id="286" r:id="rId52"/>
    <p:sldId id="287" r:id="rId53"/>
    <p:sldId id="288" r:id="rId54"/>
    <p:sldId id="289" r:id="rId55"/>
    <p:sldId id="290" r:id="rId56"/>
    <p:sldId id="291" r:id="rId57"/>
    <p:sldId id="293" r:id="rId58"/>
    <p:sldId id="294" r:id="rId59"/>
    <p:sldId id="295" r:id="rId60"/>
    <p:sldId id="296" r:id="rId61"/>
    <p:sldId id="297" r:id="rId62"/>
    <p:sldId id="298" r:id="rId63"/>
    <p:sldId id="299" r:id="rId64"/>
    <p:sldId id="300" r:id="rId65"/>
    <p:sldId id="301" r:id="rId66"/>
    <p:sldId id="302" r:id="rId67"/>
    <p:sldId id="303" r:id="rId68"/>
    <p:sldId id="304" r:id="rId69"/>
    <p:sldId id="305" r:id="rId70"/>
    <p:sldId id="306" r:id="rId71"/>
    <p:sldId id="307" r:id="rId72"/>
    <p:sldId id="309" r:id="rId73"/>
    <p:sldId id="308" r:id="rId74"/>
    <p:sldId id="310" r:id="rId75"/>
    <p:sldId id="311" r:id="rId76"/>
    <p:sldId id="312" r:id="rId77"/>
    <p:sldId id="313" r:id="rId78"/>
    <p:sldId id="314" r:id="rId79"/>
    <p:sldId id="315" r:id="rId80"/>
    <p:sldId id="316" r:id="rId81"/>
    <p:sldId id="317" r:id="rId82"/>
    <p:sldId id="318" r:id="rId83"/>
    <p:sldId id="319" r:id="rId84"/>
    <p:sldId id="334" r:id="rId85"/>
    <p:sldId id="320" r:id="rId86"/>
    <p:sldId id="321" r:id="rId87"/>
    <p:sldId id="322" r:id="rId88"/>
    <p:sldId id="323" r:id="rId89"/>
    <p:sldId id="324" r:id="rId90"/>
    <p:sldId id="325" r:id="rId91"/>
    <p:sldId id="326" r:id="rId92"/>
    <p:sldId id="327" r:id="rId93"/>
    <p:sldId id="330" r:id="rId94"/>
    <p:sldId id="329" r:id="rId95"/>
    <p:sldId id="354" r:id="rId96"/>
    <p:sldId id="328" r:id="rId97"/>
    <p:sldId id="331" r:id="rId98"/>
    <p:sldId id="332" r:id="rId99"/>
    <p:sldId id="355" r:id="rId100"/>
    <p:sldId id="333" r:id="rId10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345"/>
    <a:srgbClr val="F29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186"/>
      </p:cViewPr>
      <p:guideLst>
        <p:guide orient="horz" pos="2124"/>
        <p:guide pos="2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7.xml"/><Relationship Id="rId98" Type="http://schemas.openxmlformats.org/officeDocument/2006/relationships/slide" Target="slides/slide96.xml"/><Relationship Id="rId97" Type="http://schemas.openxmlformats.org/officeDocument/2006/relationships/slide" Target="slides/slide95.xml"/><Relationship Id="rId96" Type="http://schemas.openxmlformats.org/officeDocument/2006/relationships/slide" Target="slides/slide94.xml"/><Relationship Id="rId95" Type="http://schemas.openxmlformats.org/officeDocument/2006/relationships/slide" Target="slides/slide93.xml"/><Relationship Id="rId94" Type="http://schemas.openxmlformats.org/officeDocument/2006/relationships/slide" Target="slides/slide92.xml"/><Relationship Id="rId93" Type="http://schemas.openxmlformats.org/officeDocument/2006/relationships/slide" Target="slides/slide91.xml"/><Relationship Id="rId92" Type="http://schemas.openxmlformats.org/officeDocument/2006/relationships/slide" Target="slides/slide90.xml"/><Relationship Id="rId91" Type="http://schemas.openxmlformats.org/officeDocument/2006/relationships/slide" Target="slides/slide89.xml"/><Relationship Id="rId90" Type="http://schemas.openxmlformats.org/officeDocument/2006/relationships/slide" Target="slides/slide88.xml"/><Relationship Id="rId9" Type="http://schemas.openxmlformats.org/officeDocument/2006/relationships/slide" Target="slides/slide7.xml"/><Relationship Id="rId89" Type="http://schemas.openxmlformats.org/officeDocument/2006/relationships/slide" Target="slides/slide87.xml"/><Relationship Id="rId88" Type="http://schemas.openxmlformats.org/officeDocument/2006/relationships/slide" Target="slides/slide86.xml"/><Relationship Id="rId87" Type="http://schemas.openxmlformats.org/officeDocument/2006/relationships/slide" Target="slides/slide85.xml"/><Relationship Id="rId86" Type="http://schemas.openxmlformats.org/officeDocument/2006/relationships/slide" Target="slides/slide84.xml"/><Relationship Id="rId85" Type="http://schemas.openxmlformats.org/officeDocument/2006/relationships/slide" Target="slides/slide83.xml"/><Relationship Id="rId84" Type="http://schemas.openxmlformats.org/officeDocument/2006/relationships/slide" Target="slides/slide82.xml"/><Relationship Id="rId83" Type="http://schemas.openxmlformats.org/officeDocument/2006/relationships/slide" Target="slides/slide81.xml"/><Relationship Id="rId82" Type="http://schemas.openxmlformats.org/officeDocument/2006/relationships/slide" Target="slides/slide80.xml"/><Relationship Id="rId81" Type="http://schemas.openxmlformats.org/officeDocument/2006/relationships/slide" Target="slides/slide79.xml"/><Relationship Id="rId80" Type="http://schemas.openxmlformats.org/officeDocument/2006/relationships/slide" Target="slides/slide78.xml"/><Relationship Id="rId8" Type="http://schemas.openxmlformats.org/officeDocument/2006/relationships/slide" Target="slides/slide6.xml"/><Relationship Id="rId79" Type="http://schemas.openxmlformats.org/officeDocument/2006/relationships/slide" Target="slides/slide77.xml"/><Relationship Id="rId78" Type="http://schemas.openxmlformats.org/officeDocument/2006/relationships/slide" Target="slides/slide76.xml"/><Relationship Id="rId77" Type="http://schemas.openxmlformats.org/officeDocument/2006/relationships/slide" Target="slides/slide75.xml"/><Relationship Id="rId76" Type="http://schemas.openxmlformats.org/officeDocument/2006/relationships/slide" Target="slides/slide74.xml"/><Relationship Id="rId75" Type="http://schemas.openxmlformats.org/officeDocument/2006/relationships/slide" Target="slides/slide73.xml"/><Relationship Id="rId74" Type="http://schemas.openxmlformats.org/officeDocument/2006/relationships/slide" Target="slides/slide72.xml"/><Relationship Id="rId73" Type="http://schemas.openxmlformats.org/officeDocument/2006/relationships/slide" Target="slides/slide71.xml"/><Relationship Id="rId72" Type="http://schemas.openxmlformats.org/officeDocument/2006/relationships/slide" Target="slides/slide70.xml"/><Relationship Id="rId71" Type="http://schemas.openxmlformats.org/officeDocument/2006/relationships/slide" Target="slides/slide69.xml"/><Relationship Id="rId70" Type="http://schemas.openxmlformats.org/officeDocument/2006/relationships/slide" Target="slides/slide68.xml"/><Relationship Id="rId7" Type="http://schemas.openxmlformats.org/officeDocument/2006/relationships/slide" Target="slides/slide5.xml"/><Relationship Id="rId69" Type="http://schemas.openxmlformats.org/officeDocument/2006/relationships/slide" Target="slides/slide67.xml"/><Relationship Id="rId68" Type="http://schemas.openxmlformats.org/officeDocument/2006/relationships/slide" Target="slides/slide66.xml"/><Relationship Id="rId67" Type="http://schemas.openxmlformats.org/officeDocument/2006/relationships/slide" Target="slides/slide65.xml"/><Relationship Id="rId66" Type="http://schemas.openxmlformats.org/officeDocument/2006/relationships/slide" Target="slides/slide64.xml"/><Relationship Id="rId65" Type="http://schemas.openxmlformats.org/officeDocument/2006/relationships/slide" Target="slides/slide63.xml"/><Relationship Id="rId64" Type="http://schemas.openxmlformats.org/officeDocument/2006/relationships/slide" Target="slides/slide62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4" Type="http://schemas.openxmlformats.org/officeDocument/2006/relationships/tableStyles" Target="tableStyles.xml"/><Relationship Id="rId103" Type="http://schemas.openxmlformats.org/officeDocument/2006/relationships/viewProps" Target="viewProps.xml"/><Relationship Id="rId102" Type="http://schemas.openxmlformats.org/officeDocument/2006/relationships/presProps" Target="presProps.xml"/><Relationship Id="rId101" Type="http://schemas.openxmlformats.org/officeDocument/2006/relationships/slide" Target="slides/slide99.xml"/><Relationship Id="rId100" Type="http://schemas.openxmlformats.org/officeDocument/2006/relationships/slide" Target="slides/slide98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  <a:endParaRPr kumimoji="0" lang="pt-BR" smtClean="0"/>
          </a:p>
          <a:p>
            <a:pPr lvl="1" eaLnBrk="1" latinLnBrk="0" hangingPunct="1"/>
            <a:r>
              <a:rPr kumimoji="0" lang="pt-BR" smtClean="0"/>
              <a:t>Segundo nível</a:t>
            </a:r>
            <a:endParaRPr kumimoji="0" lang="pt-BR" smtClean="0"/>
          </a:p>
          <a:p>
            <a:pPr lvl="2" eaLnBrk="1" latinLnBrk="0" hangingPunct="1"/>
            <a:r>
              <a:rPr kumimoji="0" lang="pt-BR" smtClean="0"/>
              <a:t>Terceiro nível</a:t>
            </a:r>
            <a:endParaRPr kumimoji="0" lang="pt-BR" smtClean="0"/>
          </a:p>
          <a:p>
            <a:pPr lvl="3" eaLnBrk="1" latinLnBrk="0" hangingPunct="1"/>
            <a:r>
              <a:rPr kumimoji="0" lang="pt-BR" smtClean="0"/>
              <a:t>Quarto nível</a:t>
            </a:r>
            <a:endParaRPr kumimoji="0" lang="pt-BR" smtClean="0"/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charset="2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206084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Programação com Arquivos</a:t>
            </a:r>
            <a:r>
              <a:rPr lang="pt-BR" sz="2200" dirty="0" smtClean="0"/>
              <a:t>	Prof. Marcos </a:t>
            </a:r>
            <a:r>
              <a:rPr lang="pt-BR" sz="2200" dirty="0" err="1" smtClean="0"/>
              <a:t>Quinet</a:t>
            </a:r>
            <a:br>
              <a:rPr lang="pt-BR" sz="2200" dirty="0" smtClean="0"/>
            </a:br>
            <a:br>
              <a:rPr lang="pt-BR" sz="2200" dirty="0" smtClean="0"/>
            </a:br>
            <a:r>
              <a:rPr lang="pt-BR" sz="2200" dirty="0" smtClean="0"/>
              <a:t>(baseado no material original do prof. André Renato)</a:t>
            </a:r>
            <a:endParaRPr lang="pt-BR" sz="2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000" dirty="0" smtClean="0">
                <a:solidFill>
                  <a:schemeClr val="tx1"/>
                </a:solidFill>
              </a:rPr>
              <a:t>Compressão de arquivos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de estruturas de árvores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 caso de grafos sem a indicação de um nó como sendo a raiz da árvore, o seguinte teorema apresenta a condição necessária para a definição de uma árvore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lvl="1" algn="just"/>
            <a:r>
              <a:rPr lang="pt-BR" b="1" dirty="0" smtClean="0"/>
              <a:t>Teorema</a:t>
            </a:r>
            <a:r>
              <a:rPr lang="pt-BR" dirty="0" smtClean="0"/>
              <a:t>: um grafo G é uma árvore se e somente se existir uma única cadeia associando cada par de vértices de G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de estruturas de árvores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Uma árvore pode ser definida de forma recorrente: </a:t>
            </a:r>
            <a:endParaRPr lang="pt-BR" dirty="0" smtClean="0"/>
          </a:p>
          <a:p>
            <a:pPr lvl="1" algn="just"/>
            <a:r>
              <a:rPr lang="pt-BR" dirty="0" smtClean="0"/>
              <a:t>se houver um único nó, este é uma árvore e a raiz</a:t>
            </a:r>
            <a:endParaRPr lang="pt-BR" dirty="0" smtClean="0"/>
          </a:p>
          <a:p>
            <a:pPr lvl="1" algn="just"/>
            <a:r>
              <a:rPr lang="pt-BR" dirty="0" smtClean="0"/>
              <a:t>se tivermos várias árvores T</a:t>
            </a:r>
            <a:r>
              <a:rPr lang="pt-BR" baseline="-25000" dirty="0" smtClean="0"/>
              <a:t>1</a:t>
            </a:r>
            <a:r>
              <a:rPr lang="pt-BR" dirty="0" smtClean="0"/>
              <a:t>, T</a:t>
            </a:r>
            <a:r>
              <a:rPr lang="pt-BR" baseline="-25000" dirty="0" smtClean="0"/>
              <a:t>2</a:t>
            </a:r>
            <a:r>
              <a:rPr lang="pt-BR" dirty="0" smtClean="0"/>
              <a:t>, T</a:t>
            </a:r>
            <a:r>
              <a:rPr lang="pt-BR" baseline="-25000" dirty="0" smtClean="0"/>
              <a:t>3</a:t>
            </a:r>
            <a:r>
              <a:rPr lang="pt-BR" dirty="0" smtClean="0"/>
              <a:t>,  ..., </a:t>
            </a:r>
            <a:r>
              <a:rPr lang="pt-BR" dirty="0" err="1" smtClean="0"/>
              <a:t>T</a:t>
            </a:r>
            <a:r>
              <a:rPr lang="pt-BR" baseline="-25000" dirty="0" err="1" smtClean="0"/>
              <a:t>n</a:t>
            </a:r>
            <a:r>
              <a:rPr lang="pt-BR" dirty="0" smtClean="0"/>
              <a:t> disjuntas, com raízes r</a:t>
            </a:r>
            <a:r>
              <a:rPr lang="pt-BR" baseline="-25000" dirty="0" smtClean="0"/>
              <a:t>1</a:t>
            </a:r>
            <a:r>
              <a:rPr lang="pt-BR" dirty="0" smtClean="0"/>
              <a:t>, r</a:t>
            </a:r>
            <a:r>
              <a:rPr lang="pt-BR" baseline="-25000" dirty="0" smtClean="0"/>
              <a:t>2</a:t>
            </a:r>
            <a:r>
              <a:rPr lang="pt-BR" dirty="0" smtClean="0"/>
              <a:t>, r</a:t>
            </a:r>
            <a:r>
              <a:rPr lang="pt-BR" baseline="-25000" dirty="0" smtClean="0"/>
              <a:t>3</a:t>
            </a:r>
            <a:r>
              <a:rPr lang="pt-BR" dirty="0" smtClean="0"/>
              <a:t>, ...,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n</a:t>
            </a:r>
            <a:r>
              <a:rPr lang="pt-BR" dirty="0" smtClean="0"/>
              <a:t>, e inserirmos um novo nó r ligado por um único arco a cada um dos nós raízes r</a:t>
            </a:r>
            <a:r>
              <a:rPr lang="pt-BR" baseline="-25000" dirty="0" smtClean="0"/>
              <a:t>1</a:t>
            </a:r>
            <a:r>
              <a:rPr lang="pt-BR" dirty="0" smtClean="0"/>
              <a:t>, r</a:t>
            </a:r>
            <a:r>
              <a:rPr lang="pt-BR" baseline="-25000" dirty="0" smtClean="0"/>
              <a:t>2</a:t>
            </a:r>
            <a:r>
              <a:rPr lang="pt-BR" dirty="0" smtClean="0"/>
              <a:t>, r</a:t>
            </a:r>
            <a:r>
              <a:rPr lang="pt-BR" baseline="-25000" dirty="0" smtClean="0"/>
              <a:t>3</a:t>
            </a:r>
            <a:r>
              <a:rPr lang="pt-BR" dirty="0" smtClean="0"/>
              <a:t>, ...,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n</a:t>
            </a:r>
            <a:r>
              <a:rPr lang="pt-BR" dirty="0" smtClean="0"/>
              <a:t>, teremos uma nova árvore com raiz </a:t>
            </a:r>
            <a:r>
              <a:rPr lang="pt-BR" dirty="0" err="1" smtClean="0"/>
              <a:t>r.</a:t>
            </a:r>
            <a:r>
              <a:rPr lang="pt-BR" dirty="0" smtClean="0"/>
              <a:t> Os nós r</a:t>
            </a:r>
            <a:r>
              <a:rPr lang="pt-BR" baseline="-25000" dirty="0" smtClean="0"/>
              <a:t>1</a:t>
            </a:r>
            <a:r>
              <a:rPr lang="pt-BR" dirty="0" smtClean="0"/>
              <a:t>, r</a:t>
            </a:r>
            <a:r>
              <a:rPr lang="pt-BR" baseline="-25000" dirty="0" smtClean="0"/>
              <a:t>2</a:t>
            </a:r>
            <a:r>
              <a:rPr lang="pt-BR" dirty="0" smtClean="0"/>
              <a:t>, r</a:t>
            </a:r>
            <a:r>
              <a:rPr lang="pt-BR" baseline="-25000" dirty="0" smtClean="0"/>
              <a:t>3</a:t>
            </a:r>
            <a:r>
              <a:rPr lang="pt-BR" dirty="0" smtClean="0"/>
              <a:t>, ...,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n</a:t>
            </a:r>
            <a:r>
              <a:rPr lang="pt-BR" dirty="0" smtClean="0"/>
              <a:t>, serão filhos de r e r será os pais de r</a:t>
            </a:r>
            <a:r>
              <a:rPr lang="pt-BR" baseline="-25000" dirty="0" smtClean="0"/>
              <a:t>1</a:t>
            </a:r>
            <a:r>
              <a:rPr lang="pt-BR" dirty="0" smtClean="0"/>
              <a:t>, r</a:t>
            </a:r>
            <a:r>
              <a:rPr lang="pt-BR" baseline="-25000" dirty="0" smtClean="0"/>
              <a:t>2</a:t>
            </a:r>
            <a:r>
              <a:rPr lang="pt-BR" dirty="0" smtClean="0"/>
              <a:t>, r</a:t>
            </a:r>
            <a:r>
              <a:rPr lang="pt-BR" baseline="-25000" dirty="0" smtClean="0"/>
              <a:t>3</a:t>
            </a:r>
            <a:r>
              <a:rPr lang="pt-BR" dirty="0" smtClean="0"/>
              <a:t>, ...,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n</a:t>
            </a:r>
            <a:endParaRPr lang="pt-BR" dirty="0" smtClean="0"/>
          </a:p>
          <a:p>
            <a:pPr lvl="1" algn="just"/>
            <a:endParaRPr lang="pt-BR" sz="800" dirty="0" smtClean="0"/>
          </a:p>
          <a:p>
            <a:pPr algn="just"/>
            <a:r>
              <a:rPr lang="pt-BR" dirty="0" smtClean="0"/>
              <a:t>Esta definição de recorrência será utilizada em métodos de percorrer a estrutura que forma uma árvore, considerando cada </a:t>
            </a:r>
            <a:r>
              <a:rPr lang="pt-BR" dirty="0" err="1" smtClean="0"/>
              <a:t>sub-árvore</a:t>
            </a:r>
            <a:r>
              <a:rPr lang="pt-BR" dirty="0" smtClean="0"/>
              <a:t> como uma árvore menor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7776864" cy="506916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Em aplicações práticas são muito utilizadas as </a:t>
            </a:r>
            <a:r>
              <a:rPr lang="pt-BR" b="1" dirty="0" smtClean="0"/>
              <a:t>árvores binárias</a:t>
            </a:r>
            <a:r>
              <a:rPr lang="pt-BR" dirty="0" smtClean="0"/>
              <a:t>, que são árvores com no máximo dois filhos, que serão chamados de filho direito e filho esquerdo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As mais diversas estruturas de dados podem ser representadas através de árvores, mesmo as que não apresentam características específicas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Particularmente, árvores binárias mostram-se muito eficazes para trabalhar com dados que necessitem de ordenação, o que torna operações de acesso a dados e escrita de informações mais rápidas do que as realizadas em outros modelos de estruturas de dados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7848872" cy="487375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Vamos supor que as palavras contêm apenas caracteres do alfabeto, e que já existe uma relação natural de precedência ( a &lt; b, b &lt; c, ...). Ao se trabalhar com palavras em ordem alfabética, a operação de se decidir se a palavra que está sendo processada é nova ou não é considerada razoavelmente rápida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Por exemplo, no processamento da frase “vamos produzir uma árvore tendo palavras fáceis”, construiremos a árvore elemento por elemento, aonde a primeira palavra “vamos” será o primeiro nó de nossa árvore (raiz), com seus dois filhos da direita e esquerda, inicialmente vazios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86087" name="Text Box 71"/>
          <p:cNvSpPr txBox="1">
            <a:spLocks noChangeArrowheads="1"/>
          </p:cNvSpPr>
          <p:nvPr/>
        </p:nvSpPr>
        <p:spPr bwMode="auto">
          <a:xfrm>
            <a:off x="2948583" y="5005164"/>
            <a:ext cx="1200497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produzir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6088" name="Text Box 72"/>
          <p:cNvSpPr txBox="1">
            <a:spLocks noChangeArrowheads="1"/>
          </p:cNvSpPr>
          <p:nvPr/>
        </p:nvSpPr>
        <p:spPr bwMode="auto">
          <a:xfrm>
            <a:off x="4099173" y="2111375"/>
            <a:ext cx="1192907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vamos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6089" name="Text Box 73"/>
          <p:cNvSpPr txBox="1">
            <a:spLocks noChangeArrowheads="1"/>
          </p:cNvSpPr>
          <p:nvPr/>
        </p:nvSpPr>
        <p:spPr bwMode="auto">
          <a:xfrm>
            <a:off x="4098925" y="3108325"/>
            <a:ext cx="95250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vamos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6090" name="Oval 74"/>
          <p:cNvSpPr>
            <a:spLocks noChangeArrowheads="1"/>
          </p:cNvSpPr>
          <p:nvPr/>
        </p:nvSpPr>
        <p:spPr bwMode="auto">
          <a:xfrm>
            <a:off x="3984874" y="3222873"/>
            <a:ext cx="112713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86091" name="Oval 75"/>
          <p:cNvSpPr>
            <a:spLocks noChangeArrowheads="1"/>
          </p:cNvSpPr>
          <p:nvPr/>
        </p:nvSpPr>
        <p:spPr bwMode="auto">
          <a:xfrm>
            <a:off x="3641974" y="3770561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86092" name="Oval 76"/>
          <p:cNvSpPr>
            <a:spLocks noChangeArrowheads="1"/>
          </p:cNvSpPr>
          <p:nvPr/>
        </p:nvSpPr>
        <p:spPr bwMode="auto">
          <a:xfrm>
            <a:off x="4327774" y="3770561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86093" name="AutoShape 77"/>
          <p:cNvCxnSpPr>
            <a:cxnSpLocks noChangeShapeType="1"/>
          </p:cNvCxnSpPr>
          <p:nvPr/>
        </p:nvCxnSpPr>
        <p:spPr bwMode="auto">
          <a:xfrm flipH="1">
            <a:off x="3657849" y="3235573"/>
            <a:ext cx="422275" cy="611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86094" name="AutoShape 78"/>
          <p:cNvCxnSpPr>
            <a:cxnSpLocks noChangeShapeType="1"/>
          </p:cNvCxnSpPr>
          <p:nvPr/>
        </p:nvCxnSpPr>
        <p:spPr bwMode="auto">
          <a:xfrm>
            <a:off x="4000749" y="3235573"/>
            <a:ext cx="422275" cy="611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86095" name="Oval 79"/>
          <p:cNvSpPr>
            <a:spLocks noChangeArrowheads="1"/>
          </p:cNvSpPr>
          <p:nvPr/>
        </p:nvSpPr>
        <p:spPr bwMode="auto">
          <a:xfrm>
            <a:off x="3984874" y="2225675"/>
            <a:ext cx="112713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86096" name="Text Box 80"/>
          <p:cNvSpPr txBox="1">
            <a:spLocks noChangeArrowheads="1"/>
          </p:cNvSpPr>
          <p:nvPr/>
        </p:nvSpPr>
        <p:spPr bwMode="auto">
          <a:xfrm>
            <a:off x="4491990" y="4457700"/>
            <a:ext cx="101727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vamos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6097" name="Oval 81"/>
          <p:cNvSpPr>
            <a:spLocks noChangeArrowheads="1"/>
          </p:cNvSpPr>
          <p:nvPr/>
        </p:nvSpPr>
        <p:spPr bwMode="auto">
          <a:xfrm>
            <a:off x="4377680" y="4595589"/>
            <a:ext cx="112713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86098" name="Oval 82"/>
          <p:cNvSpPr>
            <a:spLocks noChangeArrowheads="1"/>
          </p:cNvSpPr>
          <p:nvPr/>
        </p:nvSpPr>
        <p:spPr bwMode="auto">
          <a:xfrm>
            <a:off x="4034780" y="5143277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86099" name="Oval 83"/>
          <p:cNvSpPr>
            <a:spLocks noChangeArrowheads="1"/>
          </p:cNvSpPr>
          <p:nvPr/>
        </p:nvSpPr>
        <p:spPr bwMode="auto">
          <a:xfrm>
            <a:off x="4720580" y="5143277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86100" name="AutoShape 84"/>
          <p:cNvCxnSpPr>
            <a:cxnSpLocks noChangeShapeType="1"/>
          </p:cNvCxnSpPr>
          <p:nvPr/>
        </p:nvCxnSpPr>
        <p:spPr bwMode="auto">
          <a:xfrm flipH="1">
            <a:off x="4050655" y="4609877"/>
            <a:ext cx="422275" cy="611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86101" name="AutoShape 85"/>
          <p:cNvCxnSpPr>
            <a:cxnSpLocks noChangeShapeType="1"/>
          </p:cNvCxnSpPr>
          <p:nvPr/>
        </p:nvCxnSpPr>
        <p:spPr bwMode="auto">
          <a:xfrm>
            <a:off x="4393555" y="4609877"/>
            <a:ext cx="422275" cy="611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86102" name="Oval 86"/>
          <p:cNvSpPr>
            <a:spLocks noChangeArrowheads="1"/>
          </p:cNvSpPr>
          <p:nvPr/>
        </p:nvSpPr>
        <p:spPr bwMode="auto">
          <a:xfrm>
            <a:off x="3709343" y="5714777"/>
            <a:ext cx="112712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86103" name="AutoShape 87"/>
          <p:cNvCxnSpPr>
            <a:cxnSpLocks noChangeShapeType="1"/>
          </p:cNvCxnSpPr>
          <p:nvPr/>
        </p:nvCxnSpPr>
        <p:spPr bwMode="auto">
          <a:xfrm flipH="1">
            <a:off x="3725218" y="5157564"/>
            <a:ext cx="404812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86104" name="Oval 88"/>
          <p:cNvSpPr>
            <a:spLocks noChangeArrowheads="1"/>
          </p:cNvSpPr>
          <p:nvPr/>
        </p:nvSpPr>
        <p:spPr bwMode="auto">
          <a:xfrm>
            <a:off x="4360218" y="5714777"/>
            <a:ext cx="112712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86105" name="AutoShape 89"/>
          <p:cNvCxnSpPr>
            <a:cxnSpLocks noChangeShapeType="1"/>
          </p:cNvCxnSpPr>
          <p:nvPr/>
        </p:nvCxnSpPr>
        <p:spPr bwMode="auto">
          <a:xfrm>
            <a:off x="4050655" y="5157564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699792" y="5509220"/>
            <a:ext cx="1123528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árvore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2915816" y="2417440"/>
            <a:ext cx="1233264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produzir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491990" y="1869440"/>
            <a:ext cx="103124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vamos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4377680" y="2007865"/>
            <a:ext cx="112713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4034780" y="255555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4720580" y="255555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 flipH="1">
            <a:off x="4050655" y="2022153"/>
            <a:ext cx="422275" cy="611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4393555" y="2022153"/>
            <a:ext cx="422275" cy="611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37" name="Oval 13"/>
          <p:cNvSpPr>
            <a:spLocks noChangeArrowheads="1"/>
          </p:cNvSpPr>
          <p:nvPr/>
        </p:nvSpPr>
        <p:spPr bwMode="auto">
          <a:xfrm>
            <a:off x="3709343" y="3127053"/>
            <a:ext cx="112712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38" name="AutoShape 14"/>
          <p:cNvCxnSpPr>
            <a:cxnSpLocks noChangeShapeType="1"/>
          </p:cNvCxnSpPr>
          <p:nvPr/>
        </p:nvCxnSpPr>
        <p:spPr bwMode="auto">
          <a:xfrm flipH="1">
            <a:off x="3725218" y="2569840"/>
            <a:ext cx="404812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1039" name="AutoShape 15"/>
          <p:cNvCxnSpPr>
            <a:cxnSpLocks noChangeShapeType="1"/>
          </p:cNvCxnSpPr>
          <p:nvPr/>
        </p:nvCxnSpPr>
        <p:spPr bwMode="auto">
          <a:xfrm>
            <a:off x="4050655" y="2569840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4455468" y="2988940"/>
            <a:ext cx="764604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uma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41" name="Oval 17"/>
          <p:cNvSpPr>
            <a:spLocks noChangeArrowheads="1"/>
          </p:cNvSpPr>
          <p:nvPr/>
        </p:nvSpPr>
        <p:spPr bwMode="auto">
          <a:xfrm>
            <a:off x="4358630" y="3127053"/>
            <a:ext cx="114300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42" name="Oval 18"/>
          <p:cNvSpPr>
            <a:spLocks noChangeArrowheads="1"/>
          </p:cNvSpPr>
          <p:nvPr/>
        </p:nvSpPr>
        <p:spPr bwMode="auto">
          <a:xfrm>
            <a:off x="4034780" y="369855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43" name="AutoShape 19"/>
          <p:cNvCxnSpPr>
            <a:cxnSpLocks noChangeShapeType="1"/>
          </p:cNvCxnSpPr>
          <p:nvPr/>
        </p:nvCxnSpPr>
        <p:spPr bwMode="auto">
          <a:xfrm flipH="1">
            <a:off x="4050655" y="3141340"/>
            <a:ext cx="404813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44" name="Oval 20"/>
          <p:cNvSpPr>
            <a:spLocks noChangeArrowheads="1"/>
          </p:cNvSpPr>
          <p:nvPr/>
        </p:nvSpPr>
        <p:spPr bwMode="auto">
          <a:xfrm>
            <a:off x="4685655" y="369855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45" name="AutoShape 21"/>
          <p:cNvCxnSpPr>
            <a:cxnSpLocks noChangeShapeType="1"/>
          </p:cNvCxnSpPr>
          <p:nvPr/>
        </p:nvCxnSpPr>
        <p:spPr bwMode="auto">
          <a:xfrm>
            <a:off x="4376093" y="3141340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3275856" y="4937720"/>
            <a:ext cx="1233264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produzir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4852035" y="4389755"/>
            <a:ext cx="101219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vamos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48" name="Oval 24"/>
          <p:cNvSpPr>
            <a:spLocks noChangeArrowheads="1"/>
          </p:cNvSpPr>
          <p:nvPr/>
        </p:nvSpPr>
        <p:spPr bwMode="auto">
          <a:xfrm>
            <a:off x="4737720" y="4528145"/>
            <a:ext cx="112713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49" name="Oval 25"/>
          <p:cNvSpPr>
            <a:spLocks noChangeArrowheads="1"/>
          </p:cNvSpPr>
          <p:nvPr/>
        </p:nvSpPr>
        <p:spPr bwMode="auto">
          <a:xfrm>
            <a:off x="4394820" y="507583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50" name="Oval 26"/>
          <p:cNvSpPr>
            <a:spLocks noChangeArrowheads="1"/>
          </p:cNvSpPr>
          <p:nvPr/>
        </p:nvSpPr>
        <p:spPr bwMode="auto">
          <a:xfrm>
            <a:off x="5080620" y="507583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51" name="AutoShape 27"/>
          <p:cNvCxnSpPr>
            <a:cxnSpLocks noChangeShapeType="1"/>
          </p:cNvCxnSpPr>
          <p:nvPr/>
        </p:nvCxnSpPr>
        <p:spPr bwMode="auto">
          <a:xfrm flipH="1">
            <a:off x="4410695" y="4542433"/>
            <a:ext cx="422275" cy="611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1052" name="AutoShape 28"/>
          <p:cNvCxnSpPr>
            <a:cxnSpLocks noChangeShapeType="1"/>
          </p:cNvCxnSpPr>
          <p:nvPr/>
        </p:nvCxnSpPr>
        <p:spPr bwMode="auto">
          <a:xfrm>
            <a:off x="4753595" y="4542433"/>
            <a:ext cx="422275" cy="611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1053" name="AutoShape 29"/>
          <p:cNvCxnSpPr>
            <a:cxnSpLocks noChangeShapeType="1"/>
          </p:cNvCxnSpPr>
          <p:nvPr/>
        </p:nvCxnSpPr>
        <p:spPr bwMode="auto">
          <a:xfrm flipH="1">
            <a:off x="3742358" y="5090120"/>
            <a:ext cx="747712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1054" name="AutoShape 30"/>
          <p:cNvCxnSpPr>
            <a:cxnSpLocks noChangeShapeType="1"/>
          </p:cNvCxnSpPr>
          <p:nvPr/>
        </p:nvCxnSpPr>
        <p:spPr bwMode="auto">
          <a:xfrm>
            <a:off x="4410695" y="5090120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4815508" y="5509220"/>
            <a:ext cx="90862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uma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56" name="Oval 32"/>
          <p:cNvSpPr>
            <a:spLocks noChangeArrowheads="1"/>
          </p:cNvSpPr>
          <p:nvPr/>
        </p:nvSpPr>
        <p:spPr bwMode="auto">
          <a:xfrm>
            <a:off x="4718670" y="5647333"/>
            <a:ext cx="114300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57" name="Oval 33"/>
          <p:cNvSpPr>
            <a:spLocks noChangeArrowheads="1"/>
          </p:cNvSpPr>
          <p:nvPr/>
        </p:nvSpPr>
        <p:spPr bwMode="auto">
          <a:xfrm>
            <a:off x="4394820" y="621883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58" name="AutoShape 34"/>
          <p:cNvCxnSpPr>
            <a:cxnSpLocks noChangeShapeType="1"/>
          </p:cNvCxnSpPr>
          <p:nvPr/>
        </p:nvCxnSpPr>
        <p:spPr bwMode="auto">
          <a:xfrm flipH="1">
            <a:off x="4410695" y="5661620"/>
            <a:ext cx="404813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59" name="Oval 35"/>
          <p:cNvSpPr>
            <a:spLocks noChangeArrowheads="1"/>
          </p:cNvSpPr>
          <p:nvPr/>
        </p:nvSpPr>
        <p:spPr bwMode="auto">
          <a:xfrm>
            <a:off x="5045695" y="621883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60" name="AutoShape 36"/>
          <p:cNvCxnSpPr>
            <a:cxnSpLocks noChangeShapeType="1"/>
          </p:cNvCxnSpPr>
          <p:nvPr/>
        </p:nvCxnSpPr>
        <p:spPr bwMode="auto">
          <a:xfrm>
            <a:off x="4736133" y="5661620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61" name="Oval 37"/>
          <p:cNvSpPr>
            <a:spLocks noChangeArrowheads="1"/>
          </p:cNvSpPr>
          <p:nvPr/>
        </p:nvSpPr>
        <p:spPr bwMode="auto">
          <a:xfrm>
            <a:off x="3726483" y="5647333"/>
            <a:ext cx="112712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062" name="Oval 38"/>
          <p:cNvSpPr>
            <a:spLocks noChangeArrowheads="1"/>
          </p:cNvSpPr>
          <p:nvPr/>
        </p:nvSpPr>
        <p:spPr bwMode="auto">
          <a:xfrm>
            <a:off x="3401045" y="6218833"/>
            <a:ext cx="112713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63" name="AutoShape 39"/>
          <p:cNvCxnSpPr>
            <a:cxnSpLocks noChangeShapeType="1"/>
          </p:cNvCxnSpPr>
          <p:nvPr/>
        </p:nvCxnSpPr>
        <p:spPr bwMode="auto">
          <a:xfrm flipH="1">
            <a:off x="3416920" y="5661620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1064" name="Oval 40"/>
          <p:cNvSpPr>
            <a:spLocks noChangeArrowheads="1"/>
          </p:cNvSpPr>
          <p:nvPr/>
        </p:nvSpPr>
        <p:spPr bwMode="auto">
          <a:xfrm>
            <a:off x="4051920" y="6218833"/>
            <a:ext cx="114300" cy="904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1065" name="AutoShape 41"/>
          <p:cNvCxnSpPr>
            <a:cxnSpLocks noChangeShapeType="1"/>
          </p:cNvCxnSpPr>
          <p:nvPr/>
        </p:nvCxnSpPr>
        <p:spPr bwMode="auto">
          <a:xfrm>
            <a:off x="3742358" y="5661620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748927" y="4134048"/>
            <a:ext cx="1046956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tendo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556029" y="4653478"/>
            <a:ext cx="906388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fáceis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341017" y="4205803"/>
            <a:ext cx="117728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palavras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484273" y="3352681"/>
            <a:ext cx="906389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árvore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988077" y="2780546"/>
            <a:ext cx="127444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produzir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634865" y="2233295"/>
            <a:ext cx="100838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vamos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58" name="Oval 10"/>
          <p:cNvSpPr>
            <a:spLocks noChangeArrowheads="1"/>
          </p:cNvSpPr>
          <p:nvPr/>
        </p:nvSpPr>
        <p:spPr bwMode="auto">
          <a:xfrm>
            <a:off x="4448572" y="24449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4105672" y="2991048"/>
            <a:ext cx="112712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4791472" y="2991048"/>
            <a:ext cx="112712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61" name="AutoShape 13"/>
          <p:cNvCxnSpPr>
            <a:cxnSpLocks noChangeShapeType="1"/>
          </p:cNvCxnSpPr>
          <p:nvPr/>
        </p:nvCxnSpPr>
        <p:spPr bwMode="auto">
          <a:xfrm flipH="1">
            <a:off x="4121547" y="2457648"/>
            <a:ext cx="423862" cy="611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2062" name="AutoShape 14"/>
          <p:cNvCxnSpPr>
            <a:cxnSpLocks noChangeShapeType="1"/>
          </p:cNvCxnSpPr>
          <p:nvPr/>
        </p:nvCxnSpPr>
        <p:spPr bwMode="auto">
          <a:xfrm>
            <a:off x="4464447" y="2457648"/>
            <a:ext cx="423862" cy="611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2063" name="AutoShape 15"/>
          <p:cNvCxnSpPr>
            <a:cxnSpLocks noChangeShapeType="1"/>
          </p:cNvCxnSpPr>
          <p:nvPr/>
        </p:nvCxnSpPr>
        <p:spPr bwMode="auto">
          <a:xfrm flipH="1">
            <a:off x="3453209" y="3005336"/>
            <a:ext cx="7493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2064" name="AutoShape 16"/>
          <p:cNvCxnSpPr>
            <a:cxnSpLocks noChangeShapeType="1"/>
          </p:cNvCxnSpPr>
          <p:nvPr/>
        </p:nvCxnSpPr>
        <p:spPr bwMode="auto">
          <a:xfrm>
            <a:off x="4121547" y="3005336"/>
            <a:ext cx="819150" cy="603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5109289" y="3352681"/>
            <a:ext cx="902618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charset="0"/>
              </a:rPr>
              <a:t>uma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66" name="Oval 18"/>
          <p:cNvSpPr>
            <a:spLocks noChangeArrowheads="1"/>
          </p:cNvSpPr>
          <p:nvPr/>
        </p:nvSpPr>
        <p:spPr bwMode="auto">
          <a:xfrm>
            <a:off x="4940697" y="3562548"/>
            <a:ext cx="112712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67" name="AutoShape 19"/>
          <p:cNvCxnSpPr>
            <a:cxnSpLocks noChangeShapeType="1"/>
          </p:cNvCxnSpPr>
          <p:nvPr/>
        </p:nvCxnSpPr>
        <p:spPr bwMode="auto">
          <a:xfrm flipH="1">
            <a:off x="4615259" y="3576836"/>
            <a:ext cx="422275" cy="6588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5267722" y="4134048"/>
            <a:ext cx="112712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69" name="AutoShape 21"/>
          <p:cNvCxnSpPr>
            <a:cxnSpLocks noChangeShapeType="1"/>
          </p:cNvCxnSpPr>
          <p:nvPr/>
        </p:nvCxnSpPr>
        <p:spPr bwMode="auto">
          <a:xfrm>
            <a:off x="4932124" y="3572391"/>
            <a:ext cx="4064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70" name="Oval 22"/>
          <p:cNvSpPr>
            <a:spLocks noChangeArrowheads="1"/>
          </p:cNvSpPr>
          <p:nvPr/>
        </p:nvSpPr>
        <p:spPr bwMode="auto">
          <a:xfrm>
            <a:off x="3437334" y="3562548"/>
            <a:ext cx="112713" cy="904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2071" name="Oval 23"/>
          <p:cNvSpPr>
            <a:spLocks noChangeArrowheads="1"/>
          </p:cNvSpPr>
          <p:nvPr/>
        </p:nvSpPr>
        <p:spPr bwMode="auto">
          <a:xfrm>
            <a:off x="2848372" y="41594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72" name="AutoShape 24"/>
          <p:cNvCxnSpPr>
            <a:cxnSpLocks noChangeShapeType="1"/>
          </p:cNvCxnSpPr>
          <p:nvPr/>
        </p:nvCxnSpPr>
        <p:spPr bwMode="auto">
          <a:xfrm flipH="1">
            <a:off x="2864247" y="3576836"/>
            <a:ext cx="669925" cy="6588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cxnSp>
        <p:nvCxnSpPr>
          <p:cNvPr id="2073" name="AutoShape 25"/>
          <p:cNvCxnSpPr>
            <a:cxnSpLocks noChangeShapeType="1"/>
          </p:cNvCxnSpPr>
          <p:nvPr/>
        </p:nvCxnSpPr>
        <p:spPr bwMode="auto">
          <a:xfrm>
            <a:off x="3453209" y="3576836"/>
            <a:ext cx="401638" cy="6715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74" name="Oval 26"/>
          <p:cNvSpPr>
            <a:spLocks noChangeArrowheads="1"/>
          </p:cNvSpPr>
          <p:nvPr/>
        </p:nvSpPr>
        <p:spPr bwMode="auto">
          <a:xfrm>
            <a:off x="3797697" y="41594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75" name="AutoShape 27"/>
          <p:cNvCxnSpPr>
            <a:cxnSpLocks noChangeShapeType="1"/>
          </p:cNvCxnSpPr>
          <p:nvPr/>
        </p:nvCxnSpPr>
        <p:spPr bwMode="auto">
          <a:xfrm flipH="1">
            <a:off x="3511947" y="4159448"/>
            <a:ext cx="342900" cy="660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76" name="Oval 28"/>
          <p:cNvSpPr>
            <a:spLocks noChangeArrowheads="1"/>
          </p:cNvSpPr>
          <p:nvPr/>
        </p:nvSpPr>
        <p:spPr bwMode="auto">
          <a:xfrm>
            <a:off x="3991372" y="47309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77" name="AutoShape 29"/>
          <p:cNvCxnSpPr>
            <a:cxnSpLocks noChangeShapeType="1"/>
          </p:cNvCxnSpPr>
          <p:nvPr/>
        </p:nvCxnSpPr>
        <p:spPr bwMode="auto">
          <a:xfrm>
            <a:off x="3854847" y="4159448"/>
            <a:ext cx="233362" cy="647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78" name="Oval 30"/>
          <p:cNvSpPr>
            <a:spLocks noChangeArrowheads="1"/>
          </p:cNvSpPr>
          <p:nvPr/>
        </p:nvSpPr>
        <p:spPr bwMode="auto">
          <a:xfrm>
            <a:off x="4599384" y="4159448"/>
            <a:ext cx="112713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2079" name="Oval 31"/>
          <p:cNvSpPr>
            <a:spLocks noChangeArrowheads="1"/>
          </p:cNvSpPr>
          <p:nvPr/>
        </p:nvSpPr>
        <p:spPr bwMode="auto">
          <a:xfrm>
            <a:off x="4335859" y="4730948"/>
            <a:ext cx="112713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80" name="AutoShape 32"/>
          <p:cNvCxnSpPr>
            <a:cxnSpLocks noChangeShapeType="1"/>
          </p:cNvCxnSpPr>
          <p:nvPr/>
        </p:nvCxnSpPr>
        <p:spPr bwMode="auto">
          <a:xfrm flipH="1">
            <a:off x="4351734" y="4159448"/>
            <a:ext cx="304800" cy="647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81" name="Oval 33"/>
          <p:cNvSpPr>
            <a:spLocks noChangeArrowheads="1"/>
          </p:cNvSpPr>
          <p:nvPr/>
        </p:nvSpPr>
        <p:spPr bwMode="auto">
          <a:xfrm>
            <a:off x="4793059" y="4730948"/>
            <a:ext cx="112713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82" name="AutoShape 34"/>
          <p:cNvCxnSpPr>
            <a:cxnSpLocks noChangeShapeType="1"/>
          </p:cNvCxnSpPr>
          <p:nvPr/>
        </p:nvCxnSpPr>
        <p:spPr bwMode="auto">
          <a:xfrm>
            <a:off x="4656534" y="4159448"/>
            <a:ext cx="231775" cy="647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83" name="Oval 35"/>
          <p:cNvSpPr>
            <a:spLocks noChangeArrowheads="1"/>
          </p:cNvSpPr>
          <p:nvPr/>
        </p:nvSpPr>
        <p:spPr bwMode="auto">
          <a:xfrm>
            <a:off x="3454797" y="47309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2084" name="Oval 36"/>
          <p:cNvSpPr>
            <a:spLocks noChangeArrowheads="1"/>
          </p:cNvSpPr>
          <p:nvPr/>
        </p:nvSpPr>
        <p:spPr bwMode="auto">
          <a:xfrm>
            <a:off x="3191272" y="53024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85" name="AutoShape 37"/>
          <p:cNvCxnSpPr>
            <a:cxnSpLocks noChangeShapeType="1"/>
          </p:cNvCxnSpPr>
          <p:nvPr/>
        </p:nvCxnSpPr>
        <p:spPr bwMode="auto">
          <a:xfrm flipH="1">
            <a:off x="3207147" y="4730948"/>
            <a:ext cx="304800" cy="647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  <p:sp>
        <p:nvSpPr>
          <p:cNvPr id="2086" name="Oval 38"/>
          <p:cNvSpPr>
            <a:spLocks noChangeArrowheads="1"/>
          </p:cNvSpPr>
          <p:nvPr/>
        </p:nvSpPr>
        <p:spPr bwMode="auto">
          <a:xfrm>
            <a:off x="3648472" y="5302448"/>
            <a:ext cx="112712" cy="889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cxnSp>
        <p:nvCxnSpPr>
          <p:cNvPr id="2087" name="AutoShape 39"/>
          <p:cNvCxnSpPr>
            <a:cxnSpLocks noChangeShapeType="1"/>
          </p:cNvCxnSpPr>
          <p:nvPr/>
        </p:nvCxnSpPr>
        <p:spPr bwMode="auto">
          <a:xfrm>
            <a:off x="3511947" y="4730948"/>
            <a:ext cx="233362" cy="647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7787208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Quando a próxima palavra no texto é processada, ela é comparada com o primeiro nó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 Se a palavra precede, em ordem alfabética, o nó já existente (isto é, o valor que está armazenado no vértice em questão), ela torna-se uma ramificação à esquerda; quando a palavra a sucede, torna-se uma ramificação à direita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Ao realizar uma pesquisa nesta árvore na ordem que seguimos para inserção, primeiro são processados os nós a esquerda debaixo de um nó, depois o nó e finalmente, os nós à direita, abaixo dele, será obtida uma lista em ordem alfabética “árvore, fáceis, palavras, produzir, tendo, uma, vamos”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Na prática, </a:t>
            </a:r>
            <a:r>
              <a:rPr lang="pt-BR" b="1" dirty="0" smtClean="0"/>
              <a:t>não utilizaremos a representação de nós filhos de conteúdo vazio</a:t>
            </a:r>
            <a:r>
              <a:rPr lang="pt-BR" dirty="0" smtClean="0"/>
              <a:t>, como no exemplo anterior, pois esta representação serve apenas para indicar as posições na árvore onde </a:t>
            </a:r>
            <a:r>
              <a:rPr lang="pt-BR" i="1" dirty="0" smtClean="0"/>
              <a:t>podem</a:t>
            </a:r>
            <a:r>
              <a:rPr lang="pt-BR" dirty="0" smtClean="0"/>
              <a:t> ser inseridos nós. Representaremos apenas elementos efetivamente existentes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Outros modelos onde os dados que podem ser representados mais eficientemente na forma de árvores são:</a:t>
            </a:r>
            <a:endParaRPr lang="pt-BR" dirty="0" smtClean="0"/>
          </a:p>
          <a:p>
            <a:pPr algn="just">
              <a:buNone/>
            </a:pPr>
            <a:endParaRPr lang="pt-BR" sz="900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Estruturas hierárquicas, organogramas;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Estrutura organizacional de arquivos em sistemas operacionais;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Sistemas de ajuda;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Modelagens matemáticas</a:t>
            </a:r>
            <a:r>
              <a:rPr lang="x-none" altLang="pt-BR" dirty="0" smtClean="0">
                <a:latin typeface="Century Schoolbook L" charset="0"/>
              </a:rPr>
              <a:t>;</a:t>
            </a:r>
            <a:endParaRPr lang="x-none" alt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Simulações em geral.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Representação de Árvores Binárias de Busca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forma mais eficaz de representação de árvores binárias é através de uma lista encadeada de adjacência, onde cada nó é uma coleção de registros com três campos, um contendo o nó em questão, um ponteiro para o registro do nó filho esquerdo e um ponteiro para o registro do nó filho direito</a:t>
            </a:r>
            <a:endParaRPr lang="pt-BR" dirty="0" smtClean="0"/>
          </a:p>
          <a:p>
            <a:pPr algn="just">
              <a:buNone/>
            </a:pPr>
            <a:endParaRPr lang="pt-BR" sz="900" dirty="0" smtClean="0"/>
          </a:p>
          <a:p>
            <a:pPr algn="just"/>
            <a:r>
              <a:rPr lang="pt-BR" dirty="0" smtClean="0"/>
              <a:t>Ainda pode ser utilizada uma matriz de adjacência, que é uma tabela com duas colunas (ou uma tabela de registros), onde os dados para cada nó são os filhos direito e esquerdo de cada nó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0000" lnSpcReduction="10000"/>
          </a:bodyPr>
          <a:lstStyle/>
          <a:p>
            <a:pPr algn="just">
              <a:lnSpc>
                <a:spcPct val="110000"/>
              </a:lnSpc>
            </a:pPr>
            <a:r>
              <a:rPr lang="pt-BR" dirty="0" smtClean="0">
                <a:latin typeface="Century Schoolbook L" charset="0"/>
              </a:rPr>
              <a:t>O objetivo das técnicas de compressão de dados é conseguir representar a mesma sequência de bits por outra de tamanho menor</a:t>
            </a:r>
            <a:r>
              <a:rPr lang="x-none" altLang="pt-BR" dirty="0" smtClean="0">
                <a:latin typeface="Century Schoolbook L" charset="0"/>
              </a:rPr>
              <a:t>, para:</a:t>
            </a:r>
            <a:endParaRPr lang="x-none" altLang="pt-BR" dirty="0" smtClean="0">
              <a:latin typeface="Century Schoolbook L" charset="0"/>
            </a:endParaRPr>
          </a:p>
          <a:p>
            <a:pPr marL="708660" lvl="1" indent="-342900" algn="just">
              <a:lnSpc>
                <a:spcPct val="110000"/>
              </a:lnSpc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Minimizar a quantidade de bits transmitidos em uma operação de cópia ou transferência;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lnSpc>
                <a:spcPct val="110000"/>
              </a:lnSpc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Reduzir o espaço necessário para armazenamento.</a:t>
            </a:r>
            <a:endParaRPr lang="pt-BR" dirty="0" smtClean="0">
              <a:latin typeface="Century Schoolbook L" charset="0"/>
            </a:endParaRPr>
          </a:p>
          <a:p>
            <a:pPr algn="just">
              <a:lnSpc>
                <a:spcPct val="110000"/>
              </a:lnSpc>
            </a:pPr>
            <a:endParaRPr lang="pt-BR" sz="800" dirty="0" smtClean="0">
              <a:latin typeface="Century Schoolbook L" charset="0"/>
            </a:endParaRPr>
          </a:p>
          <a:p>
            <a:pPr algn="just">
              <a:lnSpc>
                <a:spcPct val="110000"/>
              </a:lnSpc>
            </a:pPr>
            <a:r>
              <a:rPr lang="pt-BR" dirty="0" smtClean="0">
                <a:latin typeface="Century Schoolbook L" charset="0"/>
              </a:rPr>
              <a:t>É importante também que a recuperação da sequência </a:t>
            </a:r>
            <a:r>
              <a:rPr lang="x-none" altLang="pt-BR" dirty="0" smtClean="0">
                <a:latin typeface="Century Schoolbook L" charset="0"/>
              </a:rPr>
              <a:t>de bits </a:t>
            </a:r>
            <a:r>
              <a:rPr lang="pt-BR" dirty="0" smtClean="0">
                <a:latin typeface="Century Schoolbook L" charset="0"/>
              </a:rPr>
              <a:t>original seja possível, embora em alguns métodos possa ocorrer a perda de informação</a:t>
            </a:r>
            <a:endParaRPr lang="pt-BR" dirty="0" smtClean="0">
              <a:latin typeface="Century Schoolbook L" charset="0"/>
            </a:endParaRPr>
          </a:p>
          <a:p>
            <a:pPr algn="just">
              <a:lnSpc>
                <a:spcPct val="110000"/>
              </a:lnSpc>
            </a:pPr>
            <a:endParaRPr lang="pt-BR" sz="800" dirty="0" smtClean="0">
              <a:latin typeface="Century Schoolbook L" charset="0"/>
            </a:endParaRPr>
          </a:p>
          <a:p>
            <a:pPr algn="just">
              <a:lnSpc>
                <a:spcPct val="110000"/>
              </a:lnSpc>
            </a:pPr>
            <a:r>
              <a:rPr lang="pt-BR" dirty="0" smtClean="0">
                <a:latin typeface="Century Schoolbook L" charset="0"/>
              </a:rPr>
              <a:t>O quanto o arquivo gerado ficará menor em comparação ao(s) arquivo(s) original(is) vai depender muito do método em questão</a:t>
            </a:r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Representação de Árvores Binárias de Busca</a:t>
            </a:r>
            <a:endParaRPr lang="pt-BR" dirty="0"/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pt-BR"/>
          </a:p>
        </p:txBody>
      </p:sp>
      <p:grpSp>
        <p:nvGrpSpPr>
          <p:cNvPr id="81921" name="Group 1"/>
          <p:cNvGrpSpPr>
            <a:grpSpLocks noChangeAspect="1"/>
          </p:cNvGrpSpPr>
          <p:nvPr/>
        </p:nvGrpSpPr>
        <p:grpSpPr bwMode="auto">
          <a:xfrm>
            <a:off x="2555776" y="1844824"/>
            <a:ext cx="3240360" cy="3240360"/>
            <a:chOff x="6657" y="10992"/>
            <a:chExt cx="3240" cy="3240"/>
          </a:xfrm>
        </p:grpSpPr>
        <p:sp>
          <p:nvSpPr>
            <p:cNvPr id="81939" name="AutoShape 19"/>
            <p:cNvSpPr>
              <a:spLocks noChangeAspect="1" noChangeArrowheads="1" noTextEdit="1"/>
            </p:cNvSpPr>
            <p:nvPr/>
          </p:nvSpPr>
          <p:spPr bwMode="auto">
            <a:xfrm>
              <a:off x="6657" y="10992"/>
              <a:ext cx="3240" cy="324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38" name="Text Box 18"/>
            <p:cNvSpPr txBox="1">
              <a:spLocks noChangeArrowheads="1"/>
            </p:cNvSpPr>
            <p:nvPr/>
          </p:nvSpPr>
          <p:spPr bwMode="auto">
            <a:xfrm>
              <a:off x="6837" y="1351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4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1937" name="Text Box 17"/>
            <p:cNvSpPr txBox="1">
              <a:spLocks noChangeArrowheads="1"/>
            </p:cNvSpPr>
            <p:nvPr/>
          </p:nvSpPr>
          <p:spPr bwMode="auto">
            <a:xfrm>
              <a:off x="7917" y="1351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5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1936" name="Text Box 16"/>
            <p:cNvSpPr txBox="1">
              <a:spLocks noChangeArrowheads="1"/>
            </p:cNvSpPr>
            <p:nvPr/>
          </p:nvSpPr>
          <p:spPr bwMode="auto">
            <a:xfrm>
              <a:off x="9160" y="13493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6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1935" name="Text Box 15"/>
            <p:cNvSpPr txBox="1">
              <a:spLocks noChangeArrowheads="1"/>
            </p:cNvSpPr>
            <p:nvPr/>
          </p:nvSpPr>
          <p:spPr bwMode="auto">
            <a:xfrm>
              <a:off x="8817" y="1225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3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1934" name="Text Box 14"/>
            <p:cNvSpPr txBox="1">
              <a:spLocks noChangeArrowheads="1"/>
            </p:cNvSpPr>
            <p:nvPr/>
          </p:nvSpPr>
          <p:spPr bwMode="auto">
            <a:xfrm>
              <a:off x="7017" y="1225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2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1933" name="Text Box 13"/>
            <p:cNvSpPr txBox="1">
              <a:spLocks noChangeArrowheads="1"/>
            </p:cNvSpPr>
            <p:nvPr/>
          </p:nvSpPr>
          <p:spPr bwMode="auto">
            <a:xfrm>
              <a:off x="7917" y="1117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1932" name="Oval 12"/>
            <p:cNvSpPr>
              <a:spLocks noChangeArrowheads="1"/>
            </p:cNvSpPr>
            <p:nvPr/>
          </p:nvSpPr>
          <p:spPr bwMode="auto">
            <a:xfrm>
              <a:off x="8097" y="11608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31" name="Oval 11"/>
            <p:cNvSpPr>
              <a:spLocks noChangeArrowheads="1"/>
            </p:cNvSpPr>
            <p:nvPr/>
          </p:nvSpPr>
          <p:spPr bwMode="auto">
            <a:xfrm>
              <a:off x="7557" y="12470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30" name="Oval 10"/>
            <p:cNvSpPr>
              <a:spLocks noChangeArrowheads="1"/>
            </p:cNvSpPr>
            <p:nvPr/>
          </p:nvSpPr>
          <p:spPr bwMode="auto">
            <a:xfrm>
              <a:off x="8637" y="12470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9" name="AutoShape 9"/>
            <p:cNvSpPr>
              <a:spLocks noChangeShapeType="1"/>
            </p:cNvSpPr>
            <p:nvPr/>
          </p:nvSpPr>
          <p:spPr bwMode="auto">
            <a:xfrm flipH="1">
              <a:off x="7583" y="11629"/>
              <a:ext cx="666" cy="9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8" name="AutoShape 8"/>
            <p:cNvSpPr>
              <a:spLocks noChangeShapeType="1"/>
            </p:cNvSpPr>
            <p:nvPr/>
          </p:nvSpPr>
          <p:spPr bwMode="auto">
            <a:xfrm>
              <a:off x="8123" y="11629"/>
              <a:ext cx="666" cy="9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7" name="Oval 7"/>
            <p:cNvSpPr>
              <a:spLocks noChangeArrowheads="1"/>
            </p:cNvSpPr>
            <p:nvPr/>
          </p:nvSpPr>
          <p:spPr bwMode="auto">
            <a:xfrm>
              <a:off x="7045" y="13370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6" name="AutoShape 6"/>
            <p:cNvSpPr>
              <a:spLocks noChangeShapeType="1"/>
            </p:cNvSpPr>
            <p:nvPr/>
          </p:nvSpPr>
          <p:spPr bwMode="auto">
            <a:xfrm flipH="1">
              <a:off x="7071" y="12491"/>
              <a:ext cx="638" cy="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5" name="Oval 5"/>
            <p:cNvSpPr>
              <a:spLocks noChangeArrowheads="1"/>
            </p:cNvSpPr>
            <p:nvPr/>
          </p:nvSpPr>
          <p:spPr bwMode="auto">
            <a:xfrm>
              <a:off x="8071" y="13370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4" name="AutoShape 4"/>
            <p:cNvSpPr>
              <a:spLocks noChangeShapeType="1"/>
            </p:cNvSpPr>
            <p:nvPr/>
          </p:nvSpPr>
          <p:spPr bwMode="auto">
            <a:xfrm>
              <a:off x="7583" y="12491"/>
              <a:ext cx="640" cy="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3" name="Oval 3"/>
            <p:cNvSpPr>
              <a:spLocks noChangeAspect="1" noChangeArrowheads="1"/>
            </p:cNvSpPr>
            <p:nvPr/>
          </p:nvSpPr>
          <p:spPr bwMode="auto">
            <a:xfrm>
              <a:off x="9215" y="13370"/>
              <a:ext cx="142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1922" name="AutoShape 2"/>
            <p:cNvSpPr>
              <a:spLocks noChangeShapeType="1"/>
            </p:cNvSpPr>
            <p:nvPr/>
          </p:nvSpPr>
          <p:spPr bwMode="auto">
            <a:xfrm>
              <a:off x="8789" y="12591"/>
              <a:ext cx="497" cy="7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</p:grpSp>
      <p:sp>
        <p:nvSpPr>
          <p:cNvPr id="24" name="CaixaDeTexto 23"/>
          <p:cNvSpPr txBox="1"/>
          <p:nvPr/>
        </p:nvSpPr>
        <p:spPr>
          <a:xfrm>
            <a:off x="1987158" y="5373216"/>
            <a:ext cx="4673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Árvore binária de profundidade 2</a:t>
            </a:r>
            <a:endParaRPr lang="pt-BR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Representação de Árvores Binárias de Busca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059832" y="4293096"/>
          <a:ext cx="2811780" cy="2194560"/>
        </p:xfrm>
        <a:graphic>
          <a:graphicData uri="http://schemas.openxmlformats.org/drawingml/2006/table">
            <a:tbl>
              <a:tblPr/>
              <a:tblGrid>
                <a:gridCol w="525780"/>
                <a:gridCol w="1143000"/>
                <a:gridCol w="1143000"/>
              </a:tblGrid>
              <a:tr h="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pt-BR" sz="1800" dirty="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Filho esquerdo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Filho direito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="1" baseline="-25000">
                          <a:latin typeface="Times New Roman" pitchFamily="18" charset="0"/>
                          <a:ea typeface="Times New Roman" pitchFamily="18" charset="0"/>
                        </a:rPr>
                        <a:t>1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dirty="0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aseline="-25000" dirty="0">
                          <a:latin typeface="Times New Roman" pitchFamily="18" charset="0"/>
                          <a:ea typeface="Times New Roman" pitchFamily="18" charset="0"/>
                        </a:rPr>
                        <a:t>2</a:t>
                      </a:r>
                      <a:endParaRPr lang="pt-BR" sz="1800" dirty="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aseline="-25000">
                          <a:latin typeface="Times New Roman" pitchFamily="18" charset="0"/>
                          <a:ea typeface="Times New Roman" pitchFamily="18" charset="0"/>
                        </a:rPr>
                        <a:t>3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="1" baseline="-25000">
                          <a:latin typeface="Times New Roman" pitchFamily="18" charset="0"/>
                          <a:ea typeface="Times New Roman" pitchFamily="18" charset="0"/>
                        </a:rPr>
                        <a:t>2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aseline="-25000">
                          <a:latin typeface="Times New Roman" pitchFamily="18" charset="0"/>
                          <a:ea typeface="Times New Roman" pitchFamily="18" charset="0"/>
                        </a:rPr>
                        <a:t>4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aseline="-25000">
                          <a:latin typeface="Times New Roman" pitchFamily="18" charset="0"/>
                          <a:ea typeface="Times New Roman" pitchFamily="18" charset="0"/>
                        </a:rPr>
                        <a:t>5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="1" baseline="-25000">
                          <a:latin typeface="Times New Roman" pitchFamily="18" charset="0"/>
                          <a:ea typeface="Times New Roman" pitchFamily="18" charset="0"/>
                        </a:rPr>
                        <a:t>3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aseline="-25000">
                          <a:latin typeface="Times New Roman" pitchFamily="18" charset="0"/>
                          <a:ea typeface="Times New Roman" pitchFamily="18" charset="0"/>
                        </a:rPr>
                        <a:t>6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="1" baseline="-25000">
                          <a:latin typeface="Times New Roman" pitchFamily="18" charset="0"/>
                          <a:ea typeface="Times New Roman" pitchFamily="18" charset="0"/>
                        </a:rPr>
                        <a:t>4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="1" baseline="-25000">
                          <a:latin typeface="Times New Roman" pitchFamily="18" charset="0"/>
                          <a:ea typeface="Times New Roman" pitchFamily="18" charset="0"/>
                        </a:rPr>
                        <a:t>5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b="1">
                          <a:latin typeface="Times New Roman" pitchFamily="18" charset="0"/>
                          <a:ea typeface="Times New Roman" pitchFamily="18" charset="0"/>
                        </a:rPr>
                        <a:t>X</a:t>
                      </a:r>
                      <a:r>
                        <a:rPr lang="pt-BR" sz="1800" b="1" baseline="-25000">
                          <a:latin typeface="Times New Roman" pitchFamily="18" charset="0"/>
                          <a:ea typeface="Times New Roman" pitchFamily="18" charset="0"/>
                        </a:rPr>
                        <a:t>6</a:t>
                      </a:r>
                      <a:endParaRPr lang="pt-BR" sz="18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pt-BR" sz="1800" dirty="0">
                          <a:latin typeface="Times New Roman" pitchFamily="18" charset="0"/>
                          <a:ea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0935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80897" name="Group 1"/>
          <p:cNvGrpSpPr>
            <a:grpSpLocks noChangeAspect="1"/>
          </p:cNvGrpSpPr>
          <p:nvPr/>
        </p:nvGrpSpPr>
        <p:grpSpPr bwMode="auto">
          <a:xfrm>
            <a:off x="1455082" y="1772816"/>
            <a:ext cx="7077358" cy="2304256"/>
            <a:chOff x="2353" y="10175"/>
            <a:chExt cx="7740" cy="2520"/>
          </a:xfrm>
        </p:grpSpPr>
        <p:sp>
          <p:nvSpPr>
            <p:cNvPr id="80934" name="AutoShape 38"/>
            <p:cNvSpPr>
              <a:spLocks noChangeAspect="1" noChangeArrowheads="1" noTextEdit="1"/>
            </p:cNvSpPr>
            <p:nvPr/>
          </p:nvSpPr>
          <p:spPr bwMode="auto">
            <a:xfrm>
              <a:off x="2353" y="10175"/>
              <a:ext cx="7740" cy="252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33" name="AutoShape 37"/>
            <p:cNvSpPr>
              <a:spLocks noChangeArrowheads="1"/>
            </p:cNvSpPr>
            <p:nvPr/>
          </p:nvSpPr>
          <p:spPr bwMode="auto">
            <a:xfrm>
              <a:off x="8653" y="119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32" name="AutoShape 36"/>
            <p:cNvSpPr>
              <a:spLocks noChangeArrowheads="1"/>
            </p:cNvSpPr>
            <p:nvPr/>
          </p:nvSpPr>
          <p:spPr bwMode="auto">
            <a:xfrm>
              <a:off x="4693" y="119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31" name="AutoShape 35"/>
            <p:cNvSpPr>
              <a:spLocks noChangeArrowheads="1"/>
            </p:cNvSpPr>
            <p:nvPr/>
          </p:nvSpPr>
          <p:spPr bwMode="auto">
            <a:xfrm>
              <a:off x="5233" y="110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30" name="AutoShape 34"/>
            <p:cNvSpPr>
              <a:spLocks noChangeArrowheads="1"/>
            </p:cNvSpPr>
            <p:nvPr/>
          </p:nvSpPr>
          <p:spPr bwMode="auto">
            <a:xfrm>
              <a:off x="5593" y="11975"/>
              <a:ext cx="540" cy="3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9" name="AutoShape 33"/>
            <p:cNvSpPr>
              <a:spLocks noChangeArrowheads="1"/>
            </p:cNvSpPr>
            <p:nvPr/>
          </p:nvSpPr>
          <p:spPr bwMode="auto">
            <a:xfrm>
              <a:off x="6133" y="119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8" name="Text Box 32"/>
            <p:cNvSpPr txBox="1">
              <a:spLocks noChangeArrowheads="1"/>
            </p:cNvSpPr>
            <p:nvPr/>
          </p:nvSpPr>
          <p:spPr bwMode="auto">
            <a:xfrm>
              <a:off x="5593" y="1197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5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927" name="AutoShape 31"/>
            <p:cNvSpPr>
              <a:spLocks noChangeArrowheads="1"/>
            </p:cNvSpPr>
            <p:nvPr/>
          </p:nvSpPr>
          <p:spPr bwMode="auto">
            <a:xfrm>
              <a:off x="4153" y="11075"/>
              <a:ext cx="540" cy="3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6" name="AutoShape 30"/>
            <p:cNvSpPr>
              <a:spLocks noChangeArrowheads="1"/>
            </p:cNvSpPr>
            <p:nvPr/>
          </p:nvSpPr>
          <p:spPr bwMode="auto">
            <a:xfrm>
              <a:off x="4693" y="110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5" name="Text Box 29"/>
            <p:cNvSpPr txBox="1">
              <a:spLocks noChangeArrowheads="1"/>
            </p:cNvSpPr>
            <p:nvPr/>
          </p:nvSpPr>
          <p:spPr bwMode="auto">
            <a:xfrm>
              <a:off x="4153" y="1107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2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924" name="AutoShape 28"/>
            <p:cNvSpPr>
              <a:spLocks noChangeArrowheads="1"/>
            </p:cNvSpPr>
            <p:nvPr/>
          </p:nvSpPr>
          <p:spPr bwMode="auto">
            <a:xfrm>
              <a:off x="4693" y="10175"/>
              <a:ext cx="540" cy="3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3" name="AutoShape 27"/>
            <p:cNvSpPr>
              <a:spLocks noChangeArrowheads="1"/>
            </p:cNvSpPr>
            <p:nvPr/>
          </p:nvSpPr>
          <p:spPr bwMode="auto">
            <a:xfrm>
              <a:off x="5233" y="101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2" name="Text Box 26"/>
            <p:cNvSpPr txBox="1">
              <a:spLocks noChangeArrowheads="1"/>
            </p:cNvSpPr>
            <p:nvPr/>
          </p:nvSpPr>
          <p:spPr bwMode="auto">
            <a:xfrm>
              <a:off x="4693" y="1017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1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921" name="AutoShape 25"/>
            <p:cNvSpPr>
              <a:spLocks noChangeArrowheads="1"/>
            </p:cNvSpPr>
            <p:nvPr/>
          </p:nvSpPr>
          <p:spPr bwMode="auto">
            <a:xfrm>
              <a:off x="3613" y="11975"/>
              <a:ext cx="540" cy="3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20" name="AutoShape 24"/>
            <p:cNvSpPr>
              <a:spLocks noChangeArrowheads="1"/>
            </p:cNvSpPr>
            <p:nvPr/>
          </p:nvSpPr>
          <p:spPr bwMode="auto">
            <a:xfrm>
              <a:off x="4153" y="119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9" name="Text Box 23"/>
            <p:cNvSpPr txBox="1">
              <a:spLocks noChangeArrowheads="1"/>
            </p:cNvSpPr>
            <p:nvPr/>
          </p:nvSpPr>
          <p:spPr bwMode="auto">
            <a:xfrm>
              <a:off x="3613" y="1197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4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918" name="AutoShape 22"/>
            <p:cNvSpPr>
              <a:spLocks noChangeArrowheads="1"/>
            </p:cNvSpPr>
            <p:nvPr/>
          </p:nvSpPr>
          <p:spPr bwMode="auto">
            <a:xfrm>
              <a:off x="7573" y="11975"/>
              <a:ext cx="540" cy="3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7" name="AutoShape 21"/>
            <p:cNvSpPr>
              <a:spLocks noChangeArrowheads="1"/>
            </p:cNvSpPr>
            <p:nvPr/>
          </p:nvSpPr>
          <p:spPr bwMode="auto">
            <a:xfrm>
              <a:off x="8113" y="119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6" name="Oval 20"/>
            <p:cNvSpPr>
              <a:spLocks noChangeAspect="1" noChangeArrowheads="1"/>
            </p:cNvSpPr>
            <p:nvPr/>
          </p:nvSpPr>
          <p:spPr bwMode="auto">
            <a:xfrm>
              <a:off x="8833" y="121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5" name="AutoShape 19"/>
            <p:cNvSpPr>
              <a:spLocks noChangeArrowheads="1"/>
            </p:cNvSpPr>
            <p:nvPr/>
          </p:nvSpPr>
          <p:spPr bwMode="auto">
            <a:xfrm>
              <a:off x="5773" y="101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4" name="Oval 18"/>
            <p:cNvSpPr>
              <a:spLocks noChangeAspect="1" noChangeArrowheads="1"/>
            </p:cNvSpPr>
            <p:nvPr/>
          </p:nvSpPr>
          <p:spPr bwMode="auto">
            <a:xfrm>
              <a:off x="8293" y="121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3" name="Text Box 17"/>
            <p:cNvSpPr txBox="1">
              <a:spLocks noChangeArrowheads="1"/>
            </p:cNvSpPr>
            <p:nvPr/>
          </p:nvSpPr>
          <p:spPr bwMode="auto">
            <a:xfrm>
              <a:off x="7573" y="1197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6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912" name="AutoShape 16"/>
            <p:cNvSpPr>
              <a:spLocks noChangeArrowheads="1"/>
            </p:cNvSpPr>
            <p:nvPr/>
          </p:nvSpPr>
          <p:spPr bwMode="auto">
            <a:xfrm>
              <a:off x="6673" y="119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1" name="Oval 15"/>
            <p:cNvSpPr>
              <a:spLocks noChangeAspect="1" noChangeArrowheads="1"/>
            </p:cNvSpPr>
            <p:nvPr/>
          </p:nvSpPr>
          <p:spPr bwMode="auto">
            <a:xfrm>
              <a:off x="6853" y="121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10" name="AutoShape 14"/>
            <p:cNvSpPr>
              <a:spLocks noChangeArrowheads="1"/>
            </p:cNvSpPr>
            <p:nvPr/>
          </p:nvSpPr>
          <p:spPr bwMode="auto">
            <a:xfrm>
              <a:off x="7393" y="110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9" name="AutoShape 13"/>
            <p:cNvSpPr>
              <a:spLocks noChangeArrowheads="1"/>
            </p:cNvSpPr>
            <p:nvPr/>
          </p:nvSpPr>
          <p:spPr bwMode="auto">
            <a:xfrm>
              <a:off x="6313" y="11075"/>
              <a:ext cx="540" cy="3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8" name="AutoShape 12"/>
            <p:cNvSpPr>
              <a:spLocks noChangeArrowheads="1"/>
            </p:cNvSpPr>
            <p:nvPr/>
          </p:nvSpPr>
          <p:spPr bwMode="auto">
            <a:xfrm>
              <a:off x="6853" y="11075"/>
              <a:ext cx="54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7" name="Text Box 11"/>
            <p:cNvSpPr txBox="1">
              <a:spLocks noChangeArrowheads="1"/>
            </p:cNvSpPr>
            <p:nvPr/>
          </p:nvSpPr>
          <p:spPr bwMode="auto">
            <a:xfrm>
              <a:off x="6313" y="1107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x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3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906" name="Oval 10"/>
            <p:cNvSpPr>
              <a:spLocks noChangeAspect="1" noChangeArrowheads="1"/>
            </p:cNvSpPr>
            <p:nvPr/>
          </p:nvSpPr>
          <p:spPr bwMode="auto">
            <a:xfrm>
              <a:off x="7033" y="112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5" name="Oval 9"/>
            <p:cNvSpPr>
              <a:spLocks noChangeAspect="1" noChangeArrowheads="1"/>
            </p:cNvSpPr>
            <p:nvPr/>
          </p:nvSpPr>
          <p:spPr bwMode="auto">
            <a:xfrm>
              <a:off x="4333" y="121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4" name="Oval 8"/>
            <p:cNvSpPr>
              <a:spLocks noChangeAspect="1" noChangeArrowheads="1"/>
            </p:cNvSpPr>
            <p:nvPr/>
          </p:nvSpPr>
          <p:spPr bwMode="auto">
            <a:xfrm>
              <a:off x="6351" y="121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3" name="Oval 7"/>
            <p:cNvSpPr>
              <a:spLocks noChangeAspect="1" noChangeArrowheads="1"/>
            </p:cNvSpPr>
            <p:nvPr/>
          </p:nvSpPr>
          <p:spPr bwMode="auto">
            <a:xfrm>
              <a:off x="4873" y="12155"/>
              <a:ext cx="113" cy="11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2" name="Line 6"/>
            <p:cNvSpPr>
              <a:spLocks noChangeShapeType="1"/>
            </p:cNvSpPr>
            <p:nvPr/>
          </p:nvSpPr>
          <p:spPr bwMode="auto">
            <a:xfrm flipH="1">
              <a:off x="4513" y="10355"/>
              <a:ext cx="90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1" name="Line 5"/>
            <p:cNvSpPr>
              <a:spLocks noChangeShapeType="1"/>
            </p:cNvSpPr>
            <p:nvPr/>
          </p:nvSpPr>
          <p:spPr bwMode="auto">
            <a:xfrm>
              <a:off x="6026" y="10342"/>
              <a:ext cx="5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900" name="Line 4"/>
            <p:cNvSpPr>
              <a:spLocks noChangeShapeType="1"/>
            </p:cNvSpPr>
            <p:nvPr/>
          </p:nvSpPr>
          <p:spPr bwMode="auto">
            <a:xfrm flipH="1">
              <a:off x="3973" y="11255"/>
              <a:ext cx="90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899" name="Line 3"/>
            <p:cNvSpPr>
              <a:spLocks noChangeShapeType="1"/>
            </p:cNvSpPr>
            <p:nvPr/>
          </p:nvSpPr>
          <p:spPr bwMode="auto">
            <a:xfrm>
              <a:off x="5413" y="11255"/>
              <a:ext cx="3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80898" name="Line 2"/>
            <p:cNvSpPr>
              <a:spLocks noChangeShapeType="1"/>
            </p:cNvSpPr>
            <p:nvPr/>
          </p:nvSpPr>
          <p:spPr bwMode="auto">
            <a:xfrm>
              <a:off x="7573" y="11255"/>
              <a:ext cx="1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</p:grpSp>
      <p:sp>
        <p:nvSpPr>
          <p:cNvPr id="44" name="CaixaDeTexto 43"/>
          <p:cNvSpPr txBox="1"/>
          <p:nvPr/>
        </p:nvSpPr>
        <p:spPr>
          <a:xfrm>
            <a:off x="467544" y="2564904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Lista de adjacência: </a:t>
            </a:r>
            <a:endParaRPr lang="pt-BR" b="1" dirty="0"/>
          </a:p>
        </p:txBody>
      </p:sp>
      <p:sp>
        <p:nvSpPr>
          <p:cNvPr id="45" name="CaixaDeTexto 44"/>
          <p:cNvSpPr txBox="1"/>
          <p:nvPr/>
        </p:nvSpPr>
        <p:spPr>
          <a:xfrm>
            <a:off x="868124" y="5363924"/>
            <a:ext cx="1039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Tabela: </a:t>
            </a:r>
            <a:endParaRPr lang="pt-BR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Pesquise mais a respeito de árvores e crie funções para as seguintes operações:</a:t>
            </a:r>
            <a:endParaRPr lang="pt-BR" dirty="0" smtClean="0"/>
          </a:p>
          <a:p>
            <a:pPr lvl="1" algn="just"/>
            <a:r>
              <a:rPr lang="pt-BR" dirty="0" smtClean="0"/>
              <a:t>Criar árvore;</a:t>
            </a:r>
            <a:endParaRPr lang="pt-BR" dirty="0" smtClean="0"/>
          </a:p>
          <a:p>
            <a:pPr lvl="1" algn="just"/>
            <a:r>
              <a:rPr lang="pt-BR" dirty="0" smtClean="0"/>
              <a:t>Inserir nó;</a:t>
            </a:r>
            <a:endParaRPr lang="pt-BR" dirty="0" smtClean="0"/>
          </a:p>
          <a:p>
            <a:pPr lvl="1" algn="just"/>
            <a:r>
              <a:rPr lang="pt-BR" dirty="0" smtClean="0"/>
              <a:t>Remover nó;</a:t>
            </a:r>
            <a:endParaRPr lang="pt-BR" dirty="0" smtClean="0"/>
          </a:p>
          <a:p>
            <a:pPr lvl="1" algn="just"/>
            <a:r>
              <a:rPr lang="pt-BR" dirty="0" smtClean="0"/>
              <a:t>Pesquisar nó.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Pesquise sobre os métodos de percurso em pré-ordem, pós-ordem e ordem simétrica para árvores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Pesquise sobre a operação de balanceamento de árvores e implemente-a</a:t>
            </a:r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compressão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Nos métodos de armazenamento de dados representados por caracteres, a representação é feita por uma sequência de algarismos binários de um tamanho fixo </a:t>
            </a:r>
            <a:r>
              <a:rPr lang="pt-BR" i="1" dirty="0" smtClean="0"/>
              <a:t>n</a:t>
            </a:r>
            <a:r>
              <a:rPr lang="pt-BR" dirty="0" smtClean="0"/>
              <a:t>, onde 2</a:t>
            </a:r>
            <a:r>
              <a:rPr lang="pt-BR" baseline="30000" dirty="0" smtClean="0"/>
              <a:t>n</a:t>
            </a:r>
            <a:r>
              <a:rPr lang="pt-BR" dirty="0" smtClean="0"/>
              <a:t> seja tão grande quanto à quantidade de caracteres distintos que queremos representar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Cada caractere (letras maiúsculas e minúsculas, símbolos de pontuação e símbolos em geral) é codificado em uma sequência binária fixa e depois decodificado quando for exibido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compressão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Uma conclusão lógica que podemos inferir é que quanto maior a quantidade de caracteres que iremos armazenar, maior será a quantidade de espaço de armazenamento necessária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Seria interessante utilizar um método de codificação que nos permitisse despender menos espaço, representando diferentes caracteres através de quantidades variáveis de bits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Um destes métodos é a codificação de </a:t>
            </a:r>
            <a:r>
              <a:rPr lang="pt-BR" dirty="0" err="1" smtClean="0"/>
              <a:t>Huffman</a:t>
            </a:r>
            <a:r>
              <a:rPr lang="pt-BR" dirty="0" smtClean="0"/>
              <a:t>, que mostra-se adequada para arquivos que não sejam modificados frequentemente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de </a:t>
            </a:r>
            <a:r>
              <a:rPr lang="pt-BR" dirty="0" err="1" smtClean="0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/>
              <a:t>A codificação de </a:t>
            </a:r>
            <a:r>
              <a:rPr lang="pt-BR" dirty="0" err="1"/>
              <a:t>Huffman</a:t>
            </a:r>
            <a:r>
              <a:rPr lang="pt-BR" dirty="0"/>
              <a:t> é um método de compressão que usa as probabilidades de ocorrência </a:t>
            </a:r>
            <a:r>
              <a:rPr lang="pt-BR" dirty="0" smtClean="0"/>
              <a:t>dos símbolos</a:t>
            </a:r>
            <a:r>
              <a:rPr lang="pt-BR" dirty="0"/>
              <a:t> no conjunto de dados a ser comprimido para determinar códigos de tamanho variável para cada </a:t>
            </a:r>
            <a:r>
              <a:rPr lang="pt-BR" dirty="0" smtClean="0"/>
              <a:t>símbolo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Ele </a:t>
            </a:r>
            <a:r>
              <a:rPr lang="pt-BR" dirty="0"/>
              <a:t>foi desenvolvido em 1952 por David A. </a:t>
            </a:r>
            <a:r>
              <a:rPr lang="pt-BR" dirty="0" err="1"/>
              <a:t>Huffman</a:t>
            </a:r>
            <a:r>
              <a:rPr lang="pt-BR" dirty="0"/>
              <a:t> que era, na época, estudante de </a:t>
            </a:r>
            <a:r>
              <a:rPr lang="pt-BR" dirty="0" smtClean="0"/>
              <a:t>doutorado no</a:t>
            </a:r>
            <a:r>
              <a:rPr lang="pt-BR" dirty="0"/>
              <a:t> MIT, e foi publicado no artigo "A </a:t>
            </a:r>
            <a:r>
              <a:rPr lang="pt-BR" dirty="0" err="1"/>
              <a:t>Method</a:t>
            </a:r>
            <a:r>
              <a:rPr lang="pt-BR" dirty="0"/>
              <a:t> for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Construction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Minimum-Redundancy</a:t>
            </a:r>
            <a:r>
              <a:rPr lang="pt-BR" dirty="0"/>
              <a:t> </a:t>
            </a:r>
            <a:r>
              <a:rPr lang="pt-BR" dirty="0" err="1"/>
              <a:t>Codes</a:t>
            </a:r>
            <a:r>
              <a:rPr lang="pt-BR" dirty="0" smtClean="0"/>
              <a:t>"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de </a:t>
            </a:r>
            <a:r>
              <a:rPr lang="pt-BR" dirty="0" err="1" smtClean="0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código de </a:t>
            </a:r>
            <a:r>
              <a:rPr lang="pt-BR" dirty="0" err="1" smtClean="0"/>
              <a:t>Huffman</a:t>
            </a:r>
            <a:r>
              <a:rPr lang="pt-BR" dirty="0" smtClean="0"/>
              <a:t> pode utilizar probabilidades pré-estabelecidas ou estabelecer as probabilidades de acordo com fonte de dados em questão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Vantagens das probabilidades pré-estabelecidas:</a:t>
            </a:r>
            <a:endParaRPr lang="pt-BR" dirty="0" smtClean="0"/>
          </a:p>
          <a:p>
            <a:pPr lvl="1" algn="just"/>
            <a:r>
              <a:rPr lang="pt-BR" dirty="0" smtClean="0"/>
              <a:t>Não há necessidade de criar um dicionário;</a:t>
            </a:r>
            <a:endParaRPr lang="pt-BR" dirty="0" smtClean="0"/>
          </a:p>
          <a:p>
            <a:pPr lvl="1" algn="just"/>
            <a:r>
              <a:rPr lang="pt-BR" dirty="0" smtClean="0"/>
              <a:t>É feita uma única leitura pela fonte de dados.</a:t>
            </a:r>
            <a:endParaRPr lang="pt-BR" dirty="0" smtClean="0"/>
          </a:p>
          <a:p>
            <a:pPr lvl="1" algn="just"/>
            <a:endParaRPr lang="pt-BR" sz="800" dirty="0"/>
          </a:p>
          <a:p>
            <a:pPr algn="just"/>
            <a:r>
              <a:rPr lang="pt-BR" dirty="0" smtClean="0"/>
              <a:t>Desvantagens:</a:t>
            </a:r>
            <a:endParaRPr lang="pt-BR" dirty="0" smtClean="0"/>
          </a:p>
          <a:p>
            <a:pPr lvl="1" algn="just"/>
            <a:r>
              <a:rPr lang="pt-BR" dirty="0" smtClean="0"/>
              <a:t>Compressão pode não ser a melhor para alguns formatos de arquivos;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de </a:t>
            </a:r>
            <a:r>
              <a:rPr lang="pt-BR" dirty="0" err="1" smtClean="0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 principal ideia do algoritmo de </a:t>
            </a:r>
            <a:r>
              <a:rPr lang="pt-BR" dirty="0" err="1" smtClean="0"/>
              <a:t>Huffman</a:t>
            </a:r>
            <a:r>
              <a:rPr lang="pt-BR" dirty="0" smtClean="0"/>
              <a:t> consiste no fato de que certos símbolos são mais comuns do que outros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Exemplo: na frase anterior há 14 ‘o’ e apenas 1 ‘H’...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Se conseguirmos representar os símbolos mais comuns com menos bits, teremos uma maior economia de espaço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Por outro lado, se um símbolo pouco usado precisar de muitos bits, isso afetará pouco o resultado da compressão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 para a Árvore de </a:t>
            </a:r>
            <a:r>
              <a:rPr lang="pt-BR" dirty="0" err="1" smtClean="0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>
                <a:latin typeface="Century Schoolbook L" charset="0"/>
              </a:rPr>
              <a:t>ALGORITMO </a:t>
            </a:r>
            <a:r>
              <a:rPr lang="pt-BR" dirty="0" err="1" smtClean="0">
                <a:latin typeface="Century Schoolbook L" charset="0"/>
              </a:rPr>
              <a:t>ArvoredeHuffman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para </a:t>
            </a:r>
            <a:r>
              <a:rPr lang="pt-BR" i="1" dirty="0" smtClean="0">
                <a:latin typeface="Century Schoolbook L" charset="0"/>
              </a:rPr>
              <a:t>i</a:t>
            </a:r>
            <a:r>
              <a:rPr lang="pt-BR" dirty="0" smtClean="0">
                <a:latin typeface="Century Schoolbook L" charset="0"/>
              </a:rPr>
              <a:t>=1 até </a:t>
            </a:r>
            <a:r>
              <a:rPr lang="pt-BR" i="1" dirty="0" smtClean="0">
                <a:latin typeface="Century Schoolbook L" charset="0"/>
              </a:rPr>
              <a:t>t</a:t>
            </a:r>
            <a:r>
              <a:rPr lang="pt-BR" dirty="0" smtClean="0">
                <a:latin typeface="Century Schoolbook L" charset="0"/>
              </a:rPr>
              <a:t> faça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	crie o nó z;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	//f(x) e f(y) são as frequências dos nós x e y,                    </a:t>
            </a:r>
            <a:r>
              <a:rPr lang="x-none" altLang="pt-BR" dirty="0" smtClean="0">
                <a:latin typeface="Century Schoolbook L" charset="0"/>
              </a:rPr>
              <a:t>	    que são </a:t>
            </a:r>
            <a:r>
              <a:rPr lang="pt-BR" dirty="0" smtClean="0">
                <a:latin typeface="Century Schoolbook L" charset="0"/>
              </a:rPr>
              <a:t>os de </a:t>
            </a:r>
            <a:r>
              <a:rPr lang="x-none" altLang="pt-BR" dirty="0" smtClean="0">
                <a:latin typeface="Century Schoolbook L" charset="0"/>
              </a:rPr>
              <a:t>menor frequência</a:t>
            </a:r>
            <a:endParaRPr lang="x-none" alt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	f(z) = f(x) + f(y);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	insira z em ordem L;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	</a:t>
            </a:r>
            <a:r>
              <a:rPr lang="pt-BR" dirty="0" err="1" smtClean="0">
                <a:latin typeface="Century Schoolbook L" charset="0"/>
              </a:rPr>
              <a:t>z^</a:t>
            </a:r>
            <a:r>
              <a:rPr lang="pt-BR" dirty="0" smtClean="0">
                <a:latin typeface="Century Schoolbook L" charset="0"/>
              </a:rPr>
              <a:t>.esquerda ← x;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	</a:t>
            </a:r>
            <a:r>
              <a:rPr lang="pt-BR" dirty="0" err="1" smtClean="0">
                <a:latin typeface="Century Schoolbook L" charset="0"/>
              </a:rPr>
              <a:t>z^</a:t>
            </a:r>
            <a:r>
              <a:rPr lang="pt-BR" dirty="0" smtClean="0">
                <a:latin typeface="Century Schoolbook L" charset="0"/>
              </a:rPr>
              <a:t>.direita ← y;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	Fim para;</a:t>
            </a:r>
            <a:endParaRPr lang="pt-BR" dirty="0" smtClean="0">
              <a:latin typeface="Century Schoolbook L" charset="0"/>
            </a:endParaRPr>
          </a:p>
          <a:p>
            <a:pPr>
              <a:buNone/>
            </a:pPr>
            <a:r>
              <a:rPr lang="pt-BR" dirty="0" smtClean="0">
                <a:latin typeface="Century Schoolbook L" charset="0"/>
              </a:rPr>
              <a:t>Fim </a:t>
            </a:r>
            <a:r>
              <a:rPr lang="pt-BR" dirty="0" err="1" smtClean="0">
                <a:latin typeface="Century Schoolbook L" charset="0"/>
              </a:rPr>
              <a:t>ArvoredeHuffman</a:t>
            </a:r>
            <a:r>
              <a:rPr lang="pt-BR" dirty="0" smtClean="0">
                <a:latin typeface="Century Schoolbook L" charset="0"/>
              </a:rPr>
              <a:t>.</a:t>
            </a:r>
            <a:endParaRPr lang="pt-BR" dirty="0" smtClean="0">
              <a:latin typeface="Century Schoolbook L" charset="0"/>
            </a:endParaRPr>
          </a:p>
          <a:p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do código de </a:t>
            </a:r>
            <a:r>
              <a:rPr lang="pt-BR" dirty="0" err="1" smtClean="0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Considerando a string:</a:t>
            </a:r>
            <a:endParaRPr lang="pt-BR" dirty="0" smtClean="0"/>
          </a:p>
          <a:p>
            <a:pPr lvl="1" algn="just">
              <a:buNone/>
            </a:pPr>
            <a:r>
              <a:rPr lang="pt-BR" dirty="0" smtClean="0"/>
              <a:t> “</a:t>
            </a:r>
            <a:r>
              <a:rPr lang="en-US" dirty="0" smtClean="0"/>
              <a:t>ADAEABABFBCBCCBCADADE”;</a:t>
            </a:r>
            <a:endParaRPr lang="en-US" dirty="0" smtClean="0"/>
          </a:p>
          <a:p>
            <a:pPr algn="just"/>
            <a:endParaRPr lang="en-US" sz="800" dirty="0" smtClean="0"/>
          </a:p>
          <a:p>
            <a:pPr algn="just"/>
            <a:r>
              <a:rPr lang="pt-BR" dirty="0" smtClean="0"/>
              <a:t>As frequências dos caracteres são: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sz="800" dirty="0"/>
          </a:p>
          <a:p>
            <a:pPr algn="just"/>
            <a:r>
              <a:rPr lang="pt-BR" dirty="0" smtClean="0"/>
              <a:t>Inicialmente, vamos colocar cada símbolo numa lista, com as respectivas frequências: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67544" y="3212976"/>
          <a:ext cx="7467600" cy="731520"/>
        </p:xfrm>
        <a:graphic>
          <a:graphicData uri="http://schemas.openxmlformats.org/drawingml/2006/table">
            <a:tbl>
              <a:tblPr/>
              <a:tblGrid>
                <a:gridCol w="1522512"/>
                <a:gridCol w="990848"/>
                <a:gridCol w="990848"/>
                <a:gridCol w="990848"/>
                <a:gridCol w="990848"/>
                <a:gridCol w="990848"/>
                <a:gridCol w="99084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Caractere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Contagem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de compressão com perdas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Bitmap: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712653" y="2866157"/>
            <a:ext cx="864096" cy="864096"/>
          </a:xfrm>
          <a:prstGeom prst="rect">
            <a:avLst/>
          </a:prstGeom>
          <a:solidFill>
            <a:srgbClr val="F293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1931" y="4005064"/>
            <a:ext cx="15055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R: 1111001</a:t>
            </a:r>
            <a:r>
              <a:rPr lang="pt-BR" dirty="0" smtClean="0">
                <a:solidFill>
                  <a:srgbClr val="FF0000"/>
                </a:solidFill>
              </a:rPr>
              <a:t>0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G: 1010011</a:t>
            </a:r>
            <a:r>
              <a:rPr lang="pt-BR" dirty="0" smtClean="0">
                <a:solidFill>
                  <a:srgbClr val="FF0000"/>
                </a:solidFill>
              </a:rPr>
              <a:t>1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B: 0100010</a:t>
            </a:r>
            <a:r>
              <a:rPr lang="pt-BR" dirty="0" smtClean="0">
                <a:solidFill>
                  <a:srgbClr val="FF0000"/>
                </a:solidFill>
              </a:rPr>
              <a:t>0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364768" y="3110404"/>
            <a:ext cx="2999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Método: ignorar último bit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169476" y="4005064"/>
            <a:ext cx="13901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R: 1111001</a:t>
            </a:r>
            <a:endParaRPr lang="pt-BR" dirty="0" smtClean="0"/>
          </a:p>
          <a:p>
            <a:r>
              <a:rPr lang="pt-BR" dirty="0" smtClean="0"/>
              <a:t>G: 1010011</a:t>
            </a:r>
            <a:endParaRPr lang="pt-BR" dirty="0" smtClean="0"/>
          </a:p>
          <a:p>
            <a:r>
              <a:rPr lang="pt-BR" dirty="0" smtClean="0"/>
              <a:t>B: 0100010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6804248" y="4496346"/>
            <a:ext cx="864096" cy="864096"/>
          </a:xfrm>
          <a:prstGeom prst="rect">
            <a:avLst/>
          </a:prstGeom>
          <a:solidFill>
            <a:srgbClr val="F39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6804248" y="1979711"/>
            <a:ext cx="864096" cy="864096"/>
          </a:xfrm>
          <a:prstGeom prst="rect">
            <a:avLst/>
          </a:prstGeom>
          <a:solidFill>
            <a:srgbClr val="F293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83526" y="5445224"/>
            <a:ext cx="15183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R: 1111001</a:t>
            </a:r>
            <a:r>
              <a:rPr lang="pt-BR" dirty="0" smtClean="0">
                <a:solidFill>
                  <a:srgbClr val="0070C0"/>
                </a:solidFill>
              </a:rPr>
              <a:t>1</a:t>
            </a:r>
            <a:endParaRPr lang="pt-BR" dirty="0" smtClean="0">
              <a:solidFill>
                <a:srgbClr val="0070C0"/>
              </a:solidFill>
            </a:endParaRPr>
          </a:p>
          <a:p>
            <a:r>
              <a:rPr lang="pt-BR" dirty="0" smtClean="0"/>
              <a:t>G: 1010011</a:t>
            </a:r>
            <a:r>
              <a:rPr lang="pt-BR" dirty="0" smtClean="0">
                <a:solidFill>
                  <a:srgbClr val="0070C0"/>
                </a:solidFill>
              </a:rPr>
              <a:t>1</a:t>
            </a:r>
            <a:endParaRPr lang="pt-BR" dirty="0" smtClean="0">
              <a:solidFill>
                <a:srgbClr val="0070C0"/>
              </a:solidFill>
            </a:endParaRPr>
          </a:p>
          <a:p>
            <a:r>
              <a:rPr lang="pt-BR" dirty="0" smtClean="0"/>
              <a:t>B: 0100010</a:t>
            </a:r>
            <a:r>
              <a:rPr lang="pt-BR" dirty="0" smtClean="0">
                <a:solidFill>
                  <a:srgbClr val="0070C0"/>
                </a:solidFill>
              </a:rPr>
              <a:t>1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483526" y="3081734"/>
            <a:ext cx="15183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R: 1111001</a:t>
            </a:r>
            <a:r>
              <a:rPr lang="pt-BR" dirty="0" smtClean="0">
                <a:solidFill>
                  <a:srgbClr val="FF0000"/>
                </a:solidFill>
              </a:rPr>
              <a:t>0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G: 1010011</a:t>
            </a:r>
            <a:r>
              <a:rPr lang="pt-BR" dirty="0" smtClean="0">
                <a:solidFill>
                  <a:srgbClr val="FF0000"/>
                </a:solidFill>
              </a:rPr>
              <a:t>1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B: 0100010</a:t>
            </a:r>
            <a:r>
              <a:rPr lang="pt-BR" dirty="0" smtClean="0">
                <a:solidFill>
                  <a:srgbClr val="FF0000"/>
                </a:solidFill>
              </a:rPr>
              <a:t>0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1798115" y="3204304"/>
            <a:ext cx="601080" cy="18153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Seta para a direita 12"/>
          <p:cNvSpPr/>
          <p:nvPr/>
        </p:nvSpPr>
        <p:spPr>
          <a:xfrm rot="19427696">
            <a:off x="5556899" y="2802308"/>
            <a:ext cx="1061484" cy="163928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Seta para a direita 13"/>
          <p:cNvSpPr/>
          <p:nvPr/>
        </p:nvSpPr>
        <p:spPr>
          <a:xfrm rot="2632071">
            <a:off x="5464198" y="3887492"/>
            <a:ext cx="1242731" cy="163756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Agora vamos pegar os dois símbolos de menor frequência: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Vamos uni-los, criar um novo elemento e repetir o processo:</a:t>
            </a:r>
            <a:endParaRPr lang="pt-BR" dirty="0"/>
          </a:p>
        </p:txBody>
      </p:sp>
      <p:pic>
        <p:nvPicPr>
          <p:cNvPr id="2052" name="Picture 4" descr="Huffmanpasso1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564904"/>
            <a:ext cx="8640960" cy="1209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Vamos uni-los, </a:t>
            </a:r>
            <a:r>
              <a:rPr lang="pt-BR" dirty="0"/>
              <a:t>criar um novo elemento e repetir o processo:</a:t>
            </a:r>
          </a:p>
        </p:txBody>
      </p:sp>
      <p:pic>
        <p:nvPicPr>
          <p:cNvPr id="3074" name="Picture 2" descr="Huffmanpasso2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7958775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Vamos uni-los, </a:t>
            </a:r>
            <a:r>
              <a:rPr lang="pt-BR" dirty="0"/>
              <a:t>criar um novo elemento e repetir o processo:</a:t>
            </a:r>
          </a:p>
        </p:txBody>
      </p:sp>
      <p:pic>
        <p:nvPicPr>
          <p:cNvPr id="4098" name="Picture 2" descr="Huffmanpasso3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11227"/>
            <a:ext cx="8151845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Vamos uni-los, </a:t>
            </a:r>
            <a:r>
              <a:rPr lang="pt-BR" dirty="0"/>
              <a:t>criar um novo elemento e repetir o processo:</a:t>
            </a:r>
          </a:p>
        </p:txBody>
      </p:sp>
      <p:pic>
        <p:nvPicPr>
          <p:cNvPr id="5122" name="Picture 2" descr="Huffmanpasso4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855746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Vamos uni-los, </a:t>
            </a:r>
            <a:r>
              <a:rPr lang="pt-BR" dirty="0"/>
              <a:t>criar um novo elemento e repetir o processo:</a:t>
            </a:r>
          </a:p>
        </p:txBody>
      </p:sp>
      <p:pic>
        <p:nvPicPr>
          <p:cNvPr id="6146" name="Picture 2" descr="Huffmanpasso5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354738"/>
            <a:ext cx="8259285" cy="3730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7170" name="Picture 2" descr="Huffmanpasso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68" y="1412776"/>
            <a:ext cx="831893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Essa é a árvore de </a:t>
            </a:r>
            <a:r>
              <a:rPr lang="pt-BR" dirty="0" err="1" smtClean="0"/>
              <a:t>Huffman</a:t>
            </a:r>
            <a:r>
              <a:rPr lang="pt-BR" dirty="0" smtClean="0"/>
              <a:t> para a </a:t>
            </a:r>
            <a:r>
              <a:rPr lang="pt-BR" dirty="0" err="1" smtClean="0"/>
              <a:t>string</a:t>
            </a:r>
            <a:r>
              <a:rPr lang="pt-BR" dirty="0" smtClean="0"/>
              <a:t> original;</a:t>
            </a:r>
            <a:endParaRPr lang="pt-BR" dirty="0" smtClean="0"/>
          </a:p>
          <a:p>
            <a:pPr algn="just"/>
            <a:r>
              <a:rPr lang="pt-BR" dirty="0" smtClean="0"/>
              <a:t>Cada caractere será representado pela sequência de bits, da raiz até o nó (folha) onde se encontra o caractere;</a:t>
            </a:r>
            <a:endParaRPr lang="pt-BR" dirty="0" smtClean="0"/>
          </a:p>
          <a:p>
            <a:r>
              <a:rPr lang="pt-BR" dirty="0" smtClean="0"/>
              <a:t>Exemplo: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67544" y="4078590"/>
          <a:ext cx="7467600" cy="1097280"/>
        </p:xfrm>
        <a:graphic>
          <a:graphicData uri="http://schemas.openxmlformats.org/drawingml/2006/table">
            <a:tbl>
              <a:tblPr/>
              <a:tblGrid>
                <a:gridCol w="1728192"/>
                <a:gridCol w="956568"/>
                <a:gridCol w="956568"/>
                <a:gridCol w="956568"/>
                <a:gridCol w="956568"/>
                <a:gridCol w="956568"/>
                <a:gridCol w="95656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Caractere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Código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0110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0111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pt-BR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Contagem</a:t>
                      </a:r>
                      <a:endParaRPr kumimoji="0" lang="pt-BR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360" y="1557020"/>
            <a:ext cx="7608570" cy="497141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latin typeface="Century Schoolbook L" charset="0"/>
              </a:rPr>
              <a:t>A </a:t>
            </a:r>
            <a:r>
              <a:rPr lang="pt-BR" dirty="0" err="1" smtClean="0">
                <a:latin typeface="Century Schoolbook L" charset="0"/>
              </a:rPr>
              <a:t>string</a:t>
            </a:r>
            <a:r>
              <a:rPr lang="pt-BR" dirty="0" smtClean="0">
                <a:latin typeface="Century Schoolbook L" charset="0"/>
              </a:rPr>
              <a:t> “</a:t>
            </a:r>
            <a:r>
              <a:rPr lang="en-US" dirty="0" smtClean="0">
                <a:latin typeface="Century Schoolbook L" charset="0"/>
              </a:rPr>
              <a:t>ADAEABABFBCBCCBCADADE” </a:t>
            </a:r>
            <a:r>
              <a:rPr lang="pt-BR" dirty="0" smtClean="0">
                <a:latin typeface="Century Schoolbook L" charset="0"/>
              </a:rPr>
              <a:t>pode</a:t>
            </a:r>
            <a:r>
              <a:rPr lang="en-US" dirty="0" smtClean="0">
                <a:latin typeface="Century Schoolbook L" charset="0"/>
              </a:rPr>
              <a:t> </a:t>
            </a:r>
            <a:r>
              <a:rPr lang="pt-BR" dirty="0" smtClean="0">
                <a:latin typeface="Century Schoolbook L" charset="0"/>
              </a:rPr>
              <a:t>ser codificada em:</a:t>
            </a:r>
            <a:endParaRPr lang="pt-BR" dirty="0" smtClean="0">
              <a:latin typeface="Century Schoolbook L" charset="0"/>
            </a:endParaRPr>
          </a:p>
          <a:p>
            <a:pPr lvl="1" algn="just">
              <a:buNone/>
            </a:pPr>
            <a:r>
              <a:rPr lang="en-US" dirty="0" smtClean="0">
                <a:latin typeface="Century Schoolbook L" charset="0"/>
              </a:rPr>
              <a:t>“000100001100010001001111011101111101100010000100110”;</a:t>
            </a:r>
            <a:endParaRPr lang="en-US" dirty="0" smtClean="0">
              <a:latin typeface="Century Schoolbook L" charset="0"/>
            </a:endParaRPr>
          </a:p>
          <a:p>
            <a:pPr algn="just"/>
            <a:endParaRPr lang="en-US" dirty="0" smtClean="0">
              <a:latin typeface="Century Schoolbook L" charset="0"/>
            </a:endParaRPr>
          </a:p>
          <a:p>
            <a:pPr algn="just"/>
            <a:endParaRPr lang="en-US" dirty="0">
              <a:latin typeface="Century Schoolbook L" charset="0"/>
            </a:endParaRPr>
          </a:p>
          <a:p>
            <a:pPr algn="just"/>
            <a:endParaRPr lang="en-US" dirty="0">
              <a:latin typeface="Century Schoolbook L" charset="0"/>
            </a:endParaRPr>
          </a:p>
          <a:p>
            <a:pPr algn="just"/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Originalmente teríamos 8*21=168 bits, ou no melhor caso </a:t>
            </a:r>
            <a:r>
              <a:rPr lang="en-US" dirty="0" smtClean="0">
                <a:latin typeface="Century Schoolbook L" charset="0"/>
              </a:rPr>
              <a:t>63 bits (</a:t>
            </a:r>
            <a:r>
              <a:rPr lang="x-none" altLang="en-US" dirty="0" smtClean="0">
                <a:latin typeface="Century Schoolbook L" charset="0"/>
              </a:rPr>
              <a:t>pois são 6 caracteres distintos, </a:t>
            </a:r>
            <a:r>
              <a:rPr lang="en-US" dirty="0" smtClean="0">
                <a:latin typeface="Century Schoolbook L" charset="0"/>
              </a:rPr>
              <a:t>3 bits/char </a:t>
            </a:r>
            <a:r>
              <a:rPr lang="x-none" altLang="en-US" dirty="0" smtClean="0">
                <a:latin typeface="Century Schoolbook L" charset="0"/>
              </a:rPr>
              <a:t>(2</a:t>
            </a:r>
            <a:r>
              <a:rPr lang="x-none" altLang="en-US" baseline="30000" dirty="0" smtClean="0">
                <a:latin typeface="Century Schoolbook L" charset="0"/>
              </a:rPr>
              <a:t>3</a:t>
            </a:r>
            <a:r>
              <a:rPr lang="x-none" altLang="en-US" dirty="0" smtClean="0">
                <a:latin typeface="Century Schoolbook L" charset="0"/>
              </a:rPr>
              <a:t>)</a:t>
            </a:r>
            <a:r>
              <a:rPr lang="en-US" dirty="0" smtClean="0">
                <a:latin typeface="Century Schoolbook L" charset="0"/>
              </a:rPr>
              <a:t>);</a:t>
            </a:r>
            <a:endParaRPr lang="en-US" dirty="0" smtClean="0">
              <a:latin typeface="Century Schoolbook L" charset="0"/>
            </a:endParaRPr>
          </a:p>
          <a:p>
            <a:pPr algn="just"/>
            <a:r>
              <a:rPr lang="x-none" altLang="pt-BR" dirty="0" smtClean="0">
                <a:latin typeface="Century Schoolbook L" charset="0"/>
              </a:rPr>
              <a:t>O exemplo anterior após a compressão usa</a:t>
            </a:r>
            <a:r>
              <a:rPr lang="en-US" dirty="0" smtClean="0">
                <a:latin typeface="Century Schoolbook L" charset="0"/>
              </a:rPr>
              <a:t> 51 bi</a:t>
            </a:r>
            <a:r>
              <a:rPr lang="x-none" altLang="en-US" dirty="0" smtClean="0">
                <a:latin typeface="Century Schoolbook L" charset="0"/>
              </a:rPr>
              <a:t>ts;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dirty="0">
              <a:latin typeface="Century Schoolbook L" charset="0"/>
            </a:endParaRPr>
          </a:p>
          <a:p>
            <a:pPr algn="just"/>
            <a:endParaRPr lang="pt-BR" dirty="0" smtClean="0">
              <a:latin typeface="Century Schoolbook L" charset="0"/>
            </a:endParaRPr>
          </a:p>
          <a:p>
            <a:pPr algn="just"/>
            <a:endParaRPr lang="pt-BR" dirty="0"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552" y="3429000"/>
          <a:ext cx="7467600" cy="1097280"/>
        </p:xfrm>
        <a:graphic>
          <a:graphicData uri="http://schemas.openxmlformats.org/drawingml/2006/table">
            <a:tbl>
              <a:tblPr/>
              <a:tblGrid>
                <a:gridCol w="1728192"/>
                <a:gridCol w="956568"/>
                <a:gridCol w="956568"/>
                <a:gridCol w="956568"/>
                <a:gridCol w="956568"/>
                <a:gridCol w="956568"/>
                <a:gridCol w="95656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Caractere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Código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0110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0111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pt-BR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Contagem</a:t>
                      </a:r>
                      <a:endParaRPr kumimoji="0" lang="pt-BR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Para realizar a descompressão da </a:t>
            </a:r>
            <a:r>
              <a:rPr lang="pt-BR" i="1" dirty="0" err="1" smtClean="0"/>
              <a:t>string</a:t>
            </a:r>
            <a:r>
              <a:rPr lang="pt-BR" i="1" dirty="0" smtClean="0"/>
              <a:t> </a:t>
            </a:r>
            <a:r>
              <a:rPr lang="en-US" dirty="0" smtClean="0"/>
              <a:t>“000100001100010001001111011101111101100010000100110”, </a:t>
            </a:r>
            <a:r>
              <a:rPr lang="pt-BR" dirty="0" smtClean="0"/>
              <a:t>precisaremos recuperar a árvore original, pois foi a partir dela que geramos a sequência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Em aplicações práticas, se as probabilidades não forem pré-estabelecidas, é necessário colocar a árvore “dentro” da saída de dados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Para descomprimir, os bits são analisados um a um até que se atinja um nó folha, representando um caractere</a:t>
            </a:r>
            <a:endParaRPr lang="pt-BR" dirty="0" smtClean="0"/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do código de </a:t>
            </a:r>
            <a:r>
              <a:rPr lang="pt-BR" dirty="0" err="1"/>
              <a:t>Huffman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7170" name="Picture 2" descr="Huffmanpasso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68" y="1412776"/>
            <a:ext cx="831893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539552" y="6277962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“000100001100010001001111011101111101100010000100110</a:t>
            </a:r>
            <a:r>
              <a:rPr lang="en-US" dirty="0" smtClean="0"/>
              <a:t>”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de um algoritmo de compactação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Fonte de dados:</a:t>
            </a:r>
            <a:endParaRPr lang="pt-BR" dirty="0" smtClean="0"/>
          </a:p>
          <a:p>
            <a:pPr lvl="1" algn="just"/>
            <a:r>
              <a:rPr lang="pt-BR" dirty="0" smtClean="0"/>
              <a:t>Normalmente é um arquivo, mas pode ser um diretório com todos os seus arquivos, uma mensagem via protocolo de comunicação, </a:t>
            </a:r>
            <a:r>
              <a:rPr lang="pt-BR" dirty="0" err="1" smtClean="0"/>
              <a:t>etc</a:t>
            </a:r>
            <a:endParaRPr lang="pt-BR" dirty="0" smtClean="0"/>
          </a:p>
          <a:p>
            <a:pPr lvl="1" algn="just"/>
            <a:endParaRPr lang="pt-BR" sz="800" dirty="0"/>
          </a:p>
          <a:p>
            <a:pPr algn="just"/>
            <a:r>
              <a:rPr lang="pt-BR" dirty="0" smtClean="0"/>
              <a:t>Elemento individual a ser comprimido:</a:t>
            </a:r>
            <a:endParaRPr lang="pt-BR" dirty="0" smtClean="0"/>
          </a:p>
          <a:p>
            <a:pPr lvl="1" algn="just"/>
            <a:r>
              <a:rPr lang="pt-BR" dirty="0" smtClean="0"/>
              <a:t>Pode ser um ou mais bytes (fixo), ou sequências de bits de tamanho variável</a:t>
            </a:r>
            <a:endParaRPr lang="pt-BR" dirty="0" smtClean="0"/>
          </a:p>
          <a:p>
            <a:pPr lvl="1" algn="just"/>
            <a:endParaRPr lang="pt-BR" sz="800" dirty="0"/>
          </a:p>
          <a:p>
            <a:pPr algn="just"/>
            <a:r>
              <a:rPr lang="pt-BR" dirty="0" smtClean="0"/>
              <a:t>Saída de dados:</a:t>
            </a:r>
            <a:endParaRPr lang="pt-BR" dirty="0" smtClean="0"/>
          </a:p>
          <a:p>
            <a:pPr lvl="1" algn="just"/>
            <a:r>
              <a:rPr lang="pt-BR" dirty="0" smtClean="0"/>
              <a:t>Semelhante à fonte de dados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Algoritmos LZ (</a:t>
            </a:r>
            <a:r>
              <a:rPr lang="pt-BR" dirty="0" err="1" smtClean="0"/>
              <a:t>Lempel-ziv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467600" cy="4701136"/>
          </a:xfrm>
        </p:spPr>
        <p:txBody>
          <a:bodyPr/>
          <a:lstStyle/>
          <a:p>
            <a:pPr algn="just"/>
            <a:r>
              <a:rPr lang="pt-BR" dirty="0" smtClean="0"/>
              <a:t>Conjunto de algoritmos criados por Abraham </a:t>
            </a:r>
            <a:r>
              <a:rPr lang="pt-BR" dirty="0" err="1" smtClean="0"/>
              <a:t>Lempel</a:t>
            </a:r>
            <a:r>
              <a:rPr lang="pt-BR" dirty="0" smtClean="0"/>
              <a:t> e Jacob </a:t>
            </a:r>
            <a:r>
              <a:rPr lang="pt-BR" dirty="0" err="1" smtClean="0"/>
              <a:t>Ziv</a:t>
            </a:r>
            <a:r>
              <a:rPr lang="pt-BR" dirty="0" smtClean="0"/>
              <a:t>, a partir de 1977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Os dicionários são criados conforme os bytes de informação vão sendo lidos, sem que haja necessidade de uma leitura preliminar</a:t>
            </a:r>
            <a:endParaRPr lang="pt-BR" dirty="0" smtClean="0"/>
          </a:p>
          <a:p>
            <a:pPr algn="just"/>
            <a:endParaRPr lang="pt-BR" sz="800" dirty="0"/>
          </a:p>
          <a:p>
            <a:pPr algn="just"/>
            <a:r>
              <a:rPr lang="pt-BR" dirty="0" smtClean="0"/>
              <a:t>Cada vez que encontrarmos uma sequência pela segunda vez, ela será substituída por um código que representa um elemento do dicionário</a:t>
            </a:r>
            <a:endParaRPr lang="pt-BR" dirty="0" smtClean="0"/>
          </a:p>
          <a:p>
            <a:pPr algn="just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O LZ77 manipula basicamente três tipos de informação:</a:t>
            </a:r>
            <a:endParaRPr lang="pt-BR" dirty="0" smtClean="0">
              <a:latin typeface="Century Schoolbook L" charset="0"/>
            </a:endParaRPr>
          </a:p>
          <a:p>
            <a:pPr lvl="1" algn="just"/>
            <a:endParaRPr lang="pt-BR" sz="800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Um buffer (</a:t>
            </a:r>
            <a:r>
              <a:rPr lang="pt-BR" i="1" dirty="0" err="1" smtClean="0">
                <a:latin typeface="Century Schoolbook L" charset="0"/>
              </a:rPr>
              <a:t>look-ahead</a:t>
            </a:r>
            <a:r>
              <a:rPr lang="pt-BR" dirty="0" smtClean="0">
                <a:latin typeface="Century Schoolbook L" charset="0"/>
              </a:rPr>
              <a:t>) que são os dados ainda não comprimidos, um janela de símbolos já processados e a fonte de dados</a:t>
            </a:r>
            <a:endParaRPr lang="pt-BR" dirty="0" smtClean="0">
              <a:latin typeface="Century Schoolbook L" charset="0"/>
            </a:endParaRPr>
          </a:p>
          <a:p>
            <a:pPr lvl="1" algn="just">
              <a:buFont typeface="Arial" charset="0"/>
              <a:buChar char="•"/>
            </a:pPr>
            <a:endParaRPr lang="pt-BR" sz="800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Tanto a janela quanto o buffer são de tamanhos fixos</a:t>
            </a:r>
            <a:endParaRPr lang="pt-BR" dirty="0" smtClean="0">
              <a:latin typeface="Century Schoolbook L" charset="0"/>
            </a:endParaRPr>
          </a:p>
          <a:p>
            <a:pPr lvl="1" algn="just">
              <a:buFont typeface="Arial" charset="0"/>
              <a:buChar char="•"/>
            </a:pPr>
            <a:endParaRPr lang="pt-BR" sz="800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O algoritmo produz </a:t>
            </a:r>
            <a:r>
              <a:rPr lang="pt-BR" dirty="0" err="1" smtClean="0">
                <a:latin typeface="Century Schoolbook L" charset="0"/>
              </a:rPr>
              <a:t>tuplas</a:t>
            </a:r>
            <a:r>
              <a:rPr lang="pt-BR" dirty="0" smtClean="0">
                <a:latin typeface="Century Schoolbook L" charset="0"/>
              </a:rPr>
              <a:t> (</a:t>
            </a:r>
            <a:r>
              <a:rPr lang="pt-BR" dirty="0" err="1" smtClean="0">
                <a:latin typeface="Century Schoolbook L" charset="0"/>
              </a:rPr>
              <a:t>Pos</a:t>
            </a:r>
            <a:r>
              <a:rPr lang="pt-BR" dirty="0" smtClean="0">
                <a:latin typeface="Century Schoolbook L" charset="0"/>
              </a:rPr>
              <a:t>, </a:t>
            </a:r>
            <a:r>
              <a:rPr lang="pt-BR" dirty="0" err="1" smtClean="0">
                <a:latin typeface="Century Schoolbook L" charset="0"/>
              </a:rPr>
              <a:t>Tam</a:t>
            </a:r>
            <a:r>
              <a:rPr lang="pt-BR" dirty="0" smtClean="0">
                <a:latin typeface="Century Schoolbook L" charset="0"/>
              </a:rPr>
              <a:t>, </a:t>
            </a:r>
            <a:r>
              <a:rPr lang="pt-BR" dirty="0" err="1">
                <a:latin typeface="Century Schoolbook L" charset="0"/>
              </a:rPr>
              <a:t>C</a:t>
            </a:r>
            <a:r>
              <a:rPr lang="pt-BR" dirty="0" err="1" smtClean="0">
                <a:latin typeface="Century Schoolbook L" charset="0"/>
              </a:rPr>
              <a:t>ar</a:t>
            </a:r>
            <a:r>
              <a:rPr lang="pt-BR" dirty="0" smtClean="0">
                <a:latin typeface="Century Schoolbook L" charset="0"/>
              </a:rPr>
              <a:t>), sendo </a:t>
            </a:r>
            <a:r>
              <a:rPr lang="x-none" altLang="pt-BR" dirty="0" smtClean="0">
                <a:latin typeface="Century Schoolbook L" charset="0"/>
              </a:rPr>
              <a:t>'</a:t>
            </a:r>
            <a:r>
              <a:rPr lang="pt-BR" dirty="0" err="1" smtClean="0">
                <a:latin typeface="Century Schoolbook L" charset="0"/>
              </a:rPr>
              <a:t>Pos</a:t>
            </a:r>
            <a:r>
              <a:rPr lang="x-none" altLang="pt-BR" dirty="0" err="1" smtClean="0">
                <a:latin typeface="Century Schoolbook L" charset="0"/>
              </a:rPr>
              <a:t>'</a:t>
            </a:r>
            <a:r>
              <a:rPr lang="pt-BR" dirty="0" smtClean="0">
                <a:latin typeface="Century Schoolbook L" charset="0"/>
              </a:rPr>
              <a:t> a posição da ocorrência de parte do buffer na janela, </a:t>
            </a:r>
            <a:r>
              <a:rPr lang="x-none" altLang="pt-BR" dirty="0" smtClean="0">
                <a:latin typeface="Century Schoolbook L" charset="0"/>
              </a:rPr>
              <a:t>'</a:t>
            </a:r>
            <a:r>
              <a:rPr lang="pt-BR" dirty="0" err="1" smtClean="0">
                <a:latin typeface="Century Schoolbook L" charset="0"/>
              </a:rPr>
              <a:t>Tam</a:t>
            </a:r>
            <a:r>
              <a:rPr lang="x-none" altLang="pt-BR" dirty="0" err="1" smtClean="0">
                <a:latin typeface="Century Schoolbook L" charset="0"/>
              </a:rPr>
              <a:t>'</a:t>
            </a:r>
            <a:r>
              <a:rPr lang="pt-BR" dirty="0" smtClean="0">
                <a:latin typeface="Century Schoolbook L" charset="0"/>
              </a:rPr>
              <a:t> o tamanho da </a:t>
            </a:r>
            <a:r>
              <a:rPr lang="pt-BR" dirty="0" err="1" smtClean="0">
                <a:latin typeface="Century Schoolbook L" charset="0"/>
              </a:rPr>
              <a:t>subtring</a:t>
            </a:r>
            <a:r>
              <a:rPr lang="pt-BR" dirty="0" smtClean="0">
                <a:latin typeface="Century Schoolbook L" charset="0"/>
              </a:rPr>
              <a:t> coincidente, e </a:t>
            </a:r>
            <a:r>
              <a:rPr lang="x-none" altLang="pt-BR" dirty="0" smtClean="0">
                <a:latin typeface="Century Schoolbook L" charset="0"/>
              </a:rPr>
              <a:t>'</a:t>
            </a:r>
            <a:r>
              <a:rPr lang="pt-BR" dirty="0" err="1" smtClean="0">
                <a:latin typeface="Century Schoolbook L" charset="0"/>
              </a:rPr>
              <a:t>Car</a:t>
            </a:r>
            <a:r>
              <a:rPr lang="x-none" altLang="pt-BR" dirty="0" err="1" smtClean="0">
                <a:latin typeface="Century Schoolbook L" charset="0"/>
              </a:rPr>
              <a:t>'</a:t>
            </a:r>
            <a:r>
              <a:rPr lang="pt-BR" dirty="0" smtClean="0">
                <a:latin typeface="Century Schoolbook L" charset="0"/>
              </a:rPr>
              <a:t> o próximo </a:t>
            </a:r>
            <a:r>
              <a:rPr lang="pt-BR" dirty="0" err="1" smtClean="0">
                <a:latin typeface="Century Schoolbook L" charset="0"/>
              </a:rPr>
              <a:t>caracter</a:t>
            </a:r>
            <a:r>
              <a:rPr lang="pt-BR" dirty="0" smtClean="0">
                <a:latin typeface="Century Schoolbook L" charset="0"/>
              </a:rPr>
              <a:t> não coincidente</a:t>
            </a:r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</a:t>
            </a:r>
            <a:r>
              <a:rPr lang="pt-BR" dirty="0"/>
              <a:t>Exemplo: </a:t>
            </a:r>
            <a:r>
              <a:rPr lang="pt-BR" dirty="0" smtClean="0"/>
              <a:t>00110110001111000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Primeiro vamos preencher o buffer com 4 símbolos (fixo); a janela vai suportar os últimos 8 símbolos processados (fixo)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644012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  <a:gridCol w="1424045"/>
              </a:tblGrid>
              <a:tr h="379095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</a:t>
            </a:r>
            <a:r>
              <a:rPr lang="pt-BR" dirty="0" err="1"/>
              <a:t>emplo</a:t>
            </a:r>
            <a:r>
              <a:rPr lang="pt-BR" dirty="0"/>
              <a:t>: </a:t>
            </a:r>
            <a:r>
              <a:rPr lang="pt-BR" dirty="0" smtClean="0">
                <a:solidFill>
                  <a:srgbClr val="FF0000"/>
                </a:solidFill>
              </a:rPr>
              <a:t>0011</a:t>
            </a:r>
            <a:r>
              <a:rPr lang="pt-BR" dirty="0" smtClean="0"/>
              <a:t>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Não existe sequer um símbolo do buffer na janela, logo a </a:t>
            </a:r>
            <a:r>
              <a:rPr lang="pt-BR" dirty="0" err="1" smtClean="0"/>
              <a:t>tupla</a:t>
            </a:r>
            <a:r>
              <a:rPr lang="pt-BR" dirty="0" smtClean="0"/>
              <a:t> será (0,</a:t>
            </a:r>
            <a:r>
              <a:rPr lang="pt-BR" dirty="0" smtClean="0">
                <a:solidFill>
                  <a:srgbClr val="002060"/>
                </a:solidFill>
              </a:rPr>
              <a:t>0</a:t>
            </a:r>
            <a:r>
              <a:rPr lang="pt-BR" dirty="0" smtClean="0"/>
              <a:t>,</a:t>
            </a:r>
            <a:r>
              <a:rPr lang="pt-BR" dirty="0" smtClean="0">
                <a:solidFill>
                  <a:srgbClr val="00B050"/>
                </a:solidFill>
              </a:rPr>
              <a:t>0</a:t>
            </a:r>
            <a:r>
              <a:rPr lang="pt-BR" dirty="0" smtClean="0"/>
              <a:t>)</a:t>
            </a:r>
            <a:endParaRPr lang="pt-BR" dirty="0" smtClean="0"/>
          </a:p>
          <a:p>
            <a:pPr algn="just"/>
            <a:r>
              <a:rPr lang="pt-BR" dirty="0" smtClean="0"/>
              <a:t>Vamos deslocar </a:t>
            </a:r>
            <a:r>
              <a:rPr lang="pt-BR" dirty="0" smtClean="0">
                <a:solidFill>
                  <a:srgbClr val="002060"/>
                </a:solidFill>
              </a:rPr>
              <a:t>0</a:t>
            </a:r>
            <a:r>
              <a:rPr lang="pt-BR" dirty="0" smtClean="0"/>
              <a:t>+1 elementos na janela e no buffer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717032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168243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Exemplo</a:t>
            </a:r>
            <a:r>
              <a:rPr lang="pt-BR" dirty="0"/>
              <a:t>: </a:t>
            </a:r>
            <a:r>
              <a:rPr lang="pt-BR" dirty="0" smtClean="0">
                <a:solidFill>
                  <a:srgbClr val="FF0000"/>
                </a:solidFill>
              </a:rPr>
              <a:t>00110</a:t>
            </a:r>
            <a:r>
              <a:rPr lang="pt-BR" dirty="0" smtClean="0"/>
              <a:t>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primeiro símbolo 0 do buffer está na janela (posição 1), logo existe uma coincidência de 1 símbolo. A </a:t>
            </a:r>
            <a:r>
              <a:rPr lang="pt-BR" dirty="0" err="1" smtClean="0"/>
              <a:t>tupla</a:t>
            </a:r>
            <a:r>
              <a:rPr lang="pt-BR" dirty="0" smtClean="0"/>
              <a:t> será (1,</a:t>
            </a:r>
            <a:r>
              <a:rPr lang="pt-BR" dirty="0" smtClean="0">
                <a:solidFill>
                  <a:srgbClr val="002060"/>
                </a:solidFill>
              </a:rPr>
              <a:t>1</a:t>
            </a:r>
            <a:r>
              <a:rPr lang="pt-BR" dirty="0" smtClean="0"/>
              <a:t>,</a:t>
            </a:r>
            <a:r>
              <a:rPr lang="pt-BR" dirty="0" smtClean="0">
                <a:solidFill>
                  <a:srgbClr val="00B050"/>
                </a:solidFill>
              </a:rPr>
              <a:t>1</a:t>
            </a:r>
            <a:r>
              <a:rPr lang="pt-BR" dirty="0" smtClean="0"/>
              <a:t>)</a:t>
            </a:r>
            <a:endParaRPr lang="pt-BR" dirty="0" smtClean="0"/>
          </a:p>
          <a:p>
            <a:pPr algn="just"/>
            <a:r>
              <a:rPr lang="pt-BR" dirty="0" smtClean="0"/>
              <a:t>Vamos deslocar </a:t>
            </a:r>
            <a:r>
              <a:rPr lang="pt-BR" dirty="0" smtClean="0">
                <a:solidFill>
                  <a:srgbClr val="002060"/>
                </a:solidFill>
              </a:rPr>
              <a:t>1</a:t>
            </a:r>
            <a:r>
              <a:rPr lang="pt-BR" dirty="0" smtClean="0"/>
              <a:t>+1 símbolos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717032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168243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Exemplo</a:t>
            </a:r>
            <a:r>
              <a:rPr lang="pt-BR" dirty="0"/>
              <a:t>: </a:t>
            </a:r>
            <a:r>
              <a:rPr lang="pt-BR" dirty="0" smtClean="0">
                <a:solidFill>
                  <a:srgbClr val="FF0000"/>
                </a:solidFill>
              </a:rPr>
              <a:t>0011011</a:t>
            </a:r>
            <a:r>
              <a:rPr lang="pt-BR" dirty="0" smtClean="0"/>
              <a:t>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Existe coincidência apenas do primeiro 1 do buffer, logo a </a:t>
            </a:r>
            <a:r>
              <a:rPr lang="pt-BR" dirty="0" err="1" smtClean="0"/>
              <a:t>tupla</a:t>
            </a:r>
            <a:r>
              <a:rPr lang="pt-BR" dirty="0" smtClean="0"/>
              <a:t> será (1,</a:t>
            </a:r>
            <a:r>
              <a:rPr lang="pt-BR" dirty="0" smtClean="0">
                <a:solidFill>
                  <a:srgbClr val="002060"/>
                </a:solidFill>
              </a:rPr>
              <a:t>1</a:t>
            </a:r>
            <a:r>
              <a:rPr lang="pt-BR" dirty="0" smtClean="0"/>
              <a:t>,</a:t>
            </a:r>
            <a:r>
              <a:rPr lang="pt-BR" dirty="0" smtClean="0">
                <a:solidFill>
                  <a:srgbClr val="00B050"/>
                </a:solidFill>
              </a:rPr>
              <a:t>0</a:t>
            </a:r>
            <a:r>
              <a:rPr lang="pt-BR" dirty="0" smtClean="0"/>
              <a:t>)</a:t>
            </a:r>
            <a:endParaRPr lang="pt-BR" dirty="0" smtClean="0"/>
          </a:p>
          <a:p>
            <a:pPr algn="just"/>
            <a:r>
              <a:rPr lang="pt-BR" dirty="0" smtClean="0"/>
              <a:t>Vamos deslocar </a:t>
            </a:r>
            <a:r>
              <a:rPr lang="pt-BR" dirty="0" smtClean="0">
                <a:solidFill>
                  <a:srgbClr val="002060"/>
                </a:solidFill>
              </a:rPr>
              <a:t>1</a:t>
            </a:r>
            <a:r>
              <a:rPr lang="pt-BR" dirty="0" smtClean="0"/>
              <a:t>+1 símbolos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717032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168243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Exemplo</a:t>
            </a:r>
            <a:r>
              <a:rPr lang="pt-BR" dirty="0"/>
              <a:t>: </a:t>
            </a:r>
            <a:r>
              <a:rPr lang="pt-BR" dirty="0" smtClean="0">
                <a:solidFill>
                  <a:srgbClr val="FF0000"/>
                </a:solidFill>
              </a:rPr>
              <a:t>001101100</a:t>
            </a:r>
            <a:r>
              <a:rPr lang="pt-BR" dirty="0" smtClean="0"/>
              <a:t>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Existe coincidência apenas dos três primeiros símbolos do buffer, logo a </a:t>
            </a:r>
            <a:r>
              <a:rPr lang="pt-BR" dirty="0" err="1" smtClean="0"/>
              <a:t>tupla</a:t>
            </a:r>
            <a:r>
              <a:rPr lang="pt-BR" dirty="0" smtClean="0"/>
              <a:t> será (3,</a:t>
            </a:r>
            <a:r>
              <a:rPr lang="pt-BR" dirty="0">
                <a:solidFill>
                  <a:srgbClr val="002060"/>
                </a:solidFill>
              </a:rPr>
              <a:t>3</a:t>
            </a:r>
            <a:r>
              <a:rPr lang="pt-BR" dirty="0" smtClean="0"/>
              <a:t>,</a:t>
            </a:r>
            <a:r>
              <a:rPr lang="pt-BR" dirty="0" smtClean="0">
                <a:solidFill>
                  <a:srgbClr val="00B050"/>
                </a:solidFill>
              </a:rPr>
              <a:t>0</a:t>
            </a:r>
            <a:r>
              <a:rPr lang="pt-BR" dirty="0" smtClean="0"/>
              <a:t>)</a:t>
            </a:r>
            <a:endParaRPr lang="pt-BR" dirty="0" smtClean="0"/>
          </a:p>
          <a:p>
            <a:pPr algn="just"/>
            <a:r>
              <a:rPr lang="pt-BR" dirty="0" smtClean="0"/>
              <a:t>Vamos deslocar </a:t>
            </a:r>
            <a:r>
              <a:rPr lang="pt-BR" dirty="0" smtClean="0">
                <a:solidFill>
                  <a:srgbClr val="002060"/>
                </a:solidFill>
              </a:rPr>
              <a:t>3</a:t>
            </a:r>
            <a:r>
              <a:rPr lang="pt-BR" dirty="0" smtClean="0"/>
              <a:t>+1 símbolos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717032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168243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110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Exemplo</a:t>
            </a:r>
            <a:r>
              <a:rPr lang="pt-BR" dirty="0"/>
              <a:t>: </a:t>
            </a:r>
            <a:r>
              <a:rPr lang="pt-BR" dirty="0" smtClean="0">
                <a:solidFill>
                  <a:srgbClr val="FF0000"/>
                </a:solidFill>
              </a:rPr>
              <a:t>0011011000111</a:t>
            </a:r>
            <a:r>
              <a:rPr lang="pt-BR" dirty="0" smtClean="0"/>
              <a:t>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Existe coincidência apenas dos três primeiros símbolos do buffer, logo a </a:t>
            </a:r>
            <a:r>
              <a:rPr lang="pt-BR" dirty="0" err="1" smtClean="0"/>
              <a:t>tupla</a:t>
            </a:r>
            <a:r>
              <a:rPr lang="pt-BR" dirty="0" smtClean="0"/>
              <a:t> será (5,</a:t>
            </a:r>
            <a:r>
              <a:rPr lang="pt-BR" dirty="0" smtClean="0">
                <a:solidFill>
                  <a:srgbClr val="002060"/>
                </a:solidFill>
              </a:rPr>
              <a:t>3</a:t>
            </a:r>
            <a:r>
              <a:rPr lang="pt-BR" dirty="0" smtClean="0"/>
              <a:t>,</a:t>
            </a:r>
            <a:r>
              <a:rPr lang="pt-BR" dirty="0" smtClean="0">
                <a:solidFill>
                  <a:srgbClr val="00B050"/>
                </a:solidFill>
              </a:rPr>
              <a:t>1</a:t>
            </a:r>
            <a:r>
              <a:rPr lang="pt-BR" dirty="0" smtClean="0"/>
              <a:t>)</a:t>
            </a:r>
            <a:endParaRPr lang="pt-BR" dirty="0" smtClean="0"/>
          </a:p>
          <a:p>
            <a:pPr algn="just"/>
            <a:r>
              <a:rPr lang="pt-BR" dirty="0" smtClean="0"/>
              <a:t>Vamos deslocar </a:t>
            </a:r>
            <a:r>
              <a:rPr lang="pt-BR" dirty="0" smtClean="0">
                <a:solidFill>
                  <a:srgbClr val="002060"/>
                </a:solidFill>
              </a:rPr>
              <a:t>3</a:t>
            </a:r>
            <a:r>
              <a:rPr lang="pt-BR" dirty="0" smtClean="0"/>
              <a:t>+1 símbolos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717032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168243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110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*01101100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011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Exemplo</a:t>
            </a:r>
            <a:r>
              <a:rPr lang="pt-BR" dirty="0"/>
              <a:t>: </a:t>
            </a:r>
            <a:r>
              <a:rPr lang="pt-BR" dirty="0" smtClean="0">
                <a:solidFill>
                  <a:srgbClr val="FF0000"/>
                </a:solidFill>
              </a:rPr>
              <a:t>00110110001111000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835"/>
            <a:ext cx="7621270" cy="4873625"/>
          </a:xfrm>
        </p:spPr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Existe coincidência dos quatro símbolos do buffer, logo a </a:t>
            </a:r>
            <a:r>
              <a:rPr lang="pt-BR" dirty="0" err="1" smtClean="0">
                <a:latin typeface="Century Schoolbook L" charset="0"/>
              </a:rPr>
              <a:t>tupla</a:t>
            </a:r>
            <a:r>
              <a:rPr lang="pt-BR" dirty="0" smtClean="0">
                <a:latin typeface="Century Schoolbook L" charset="0"/>
              </a:rPr>
              <a:t> será (7,</a:t>
            </a:r>
            <a:r>
              <a:rPr lang="pt-BR" dirty="0" smtClean="0">
                <a:solidFill>
                  <a:srgbClr val="002060"/>
                </a:solidFill>
                <a:latin typeface="Century Schoolbook L" charset="0"/>
              </a:rPr>
              <a:t>4</a:t>
            </a:r>
            <a:r>
              <a:rPr lang="pt-BR" dirty="0" smtClean="0">
                <a:latin typeface="Century Schoolbook L" charset="0"/>
              </a:rPr>
              <a:t>,</a:t>
            </a:r>
            <a:r>
              <a:rPr lang="pt-BR" dirty="0" smtClean="0">
                <a:solidFill>
                  <a:srgbClr val="00B050"/>
                </a:solidFill>
                <a:latin typeface="Century Schoolbook L" charset="0"/>
              </a:rPr>
              <a:t>EOF</a:t>
            </a:r>
            <a:r>
              <a:rPr lang="pt-BR" dirty="0" smtClean="0">
                <a:latin typeface="Century Schoolbook L" charset="0"/>
              </a:rPr>
              <a:t>)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EOF </a:t>
            </a:r>
            <a:r>
              <a:rPr lang="x-none" altLang="pt-BR" dirty="0" smtClean="0">
                <a:latin typeface="Century Schoolbook L" charset="0"/>
              </a:rPr>
              <a:t>significa que </a:t>
            </a:r>
            <a:r>
              <a:rPr lang="pt-BR" dirty="0" smtClean="0">
                <a:latin typeface="Century Schoolbook L" charset="0"/>
              </a:rPr>
              <a:t>não há mais </a:t>
            </a:r>
            <a:r>
              <a:rPr lang="x-none" altLang="pt-BR" dirty="0" smtClean="0">
                <a:latin typeface="Century Schoolbook L" charset="0"/>
              </a:rPr>
              <a:t>dados </a:t>
            </a:r>
            <a:r>
              <a:rPr lang="pt-BR" dirty="0" smtClean="0">
                <a:latin typeface="Century Schoolbook L" charset="0"/>
              </a:rPr>
              <a:t>a serem lidos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As </a:t>
            </a:r>
            <a:r>
              <a:rPr lang="pt-BR" dirty="0" err="1" smtClean="0">
                <a:latin typeface="Century Schoolbook L" charset="0"/>
              </a:rPr>
              <a:t>tuplas</a:t>
            </a:r>
            <a:r>
              <a:rPr lang="pt-BR" dirty="0" smtClean="0">
                <a:latin typeface="Century Schoolbook L" charset="0"/>
              </a:rPr>
              <a:t> devem ser escritas no arquivo comprimido</a:t>
            </a:r>
            <a:endParaRPr lang="pt-BR" dirty="0"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716397"/>
          <a:ext cx="427213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168243"/>
                <a:gridCol w="1679847"/>
              </a:tblGrid>
              <a:tr h="0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Buffer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110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*01101100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011</a:t>
                      </a:r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*11000111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Para a descompressão, não precisaremos do buffer. Utilizaremos apenas as </a:t>
            </a:r>
            <a:r>
              <a:rPr lang="pt-BR" dirty="0" err="1" smtClean="0"/>
              <a:t>tuplas</a:t>
            </a:r>
            <a:r>
              <a:rPr lang="pt-BR" dirty="0" smtClean="0"/>
              <a:t> e a janela para recuperar a string original</a:t>
            </a:r>
            <a:endParaRPr lang="pt-BR" dirty="0" smtClean="0"/>
          </a:p>
          <a:p>
            <a:pPr algn="just"/>
            <a:r>
              <a:rPr lang="pt-BR" dirty="0" smtClean="0"/>
              <a:t>Inicialmente, a janela está vazia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27584" y="3501008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Elementos de um algoritmo de compactação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/>
              <a:t>Dicionário:</a:t>
            </a:r>
            <a:endParaRPr lang="pt-BR" dirty="0"/>
          </a:p>
          <a:p>
            <a:pPr lvl="1" algn="just"/>
            <a:r>
              <a:rPr lang="pt-BR" dirty="0"/>
              <a:t>Mapeamento entre elementos originais e seus códigos compactados; </a:t>
            </a:r>
            <a:endParaRPr lang="pt-BR" dirty="0"/>
          </a:p>
          <a:p>
            <a:pPr lvl="1" algn="just"/>
            <a:r>
              <a:rPr lang="pt-BR" dirty="0" smtClean="0"/>
              <a:t>O dicionário pode variar em diversos atributos, promovendo maior ou menor potencial de compressão;</a:t>
            </a:r>
            <a:endParaRPr lang="pt-BR" dirty="0" smtClean="0"/>
          </a:p>
          <a:p>
            <a:pPr lvl="1" algn="just"/>
            <a:r>
              <a:rPr lang="pt-BR" dirty="0" smtClean="0"/>
              <a:t>Alguns programas permitem a configuração do dicionário pelo usuário.</a:t>
            </a:r>
            <a:endParaRPr lang="pt-BR" dirty="0" smtClean="0"/>
          </a:p>
          <a:p>
            <a:pPr lvl="1" algn="just"/>
            <a:endParaRPr lang="pt-BR" sz="800" dirty="0"/>
          </a:p>
          <a:p>
            <a:pPr algn="just"/>
            <a:r>
              <a:rPr lang="pt-BR" dirty="0" smtClean="0"/>
              <a:t>Elementos adicionais:</a:t>
            </a:r>
            <a:endParaRPr lang="pt-BR" dirty="0" smtClean="0"/>
          </a:p>
          <a:p>
            <a:pPr lvl="1" algn="just"/>
            <a:r>
              <a:rPr lang="pt-BR" dirty="0" smtClean="0"/>
              <a:t>Nome dos arquivos, subpastas, configurações de compressão, etc.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algn="just"/>
            <a:r>
              <a:rPr lang="pt-BR" dirty="0" smtClean="0"/>
              <a:t>A primeira </a:t>
            </a:r>
            <a:r>
              <a:rPr lang="pt-BR" dirty="0" err="1" smtClean="0"/>
              <a:t>tupla</a:t>
            </a:r>
            <a:r>
              <a:rPr lang="pt-BR" dirty="0" smtClean="0"/>
              <a:t> informa que não existe coincidência e que o próximo símbolo é o 0</a:t>
            </a:r>
            <a:endParaRPr lang="pt-BR" dirty="0" smtClean="0"/>
          </a:p>
          <a:p>
            <a:pPr algn="just"/>
            <a:r>
              <a:rPr lang="pt-BR" dirty="0" smtClean="0"/>
              <a:t>Escrevemos 0 na saída, acrescentamos a coincidência (vazia) ao final da janela</a:t>
            </a:r>
            <a:r>
              <a:rPr lang="x-none" altLang="pt-BR" dirty="0" smtClean="0"/>
              <a:t>,</a:t>
            </a:r>
            <a:r>
              <a:rPr lang="pt-BR" dirty="0" smtClean="0"/>
              <a:t> acrescentamos 0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27584" y="3501008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55976" y="3861048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segunda </a:t>
            </a:r>
            <a:r>
              <a:rPr lang="pt-BR" dirty="0" err="1" smtClean="0"/>
              <a:t>tupla</a:t>
            </a:r>
            <a:r>
              <a:rPr lang="pt-BR" dirty="0" smtClean="0"/>
              <a:t>, indica que existe uma coincidência de tamanho 1, começando na posição 1 da janela</a:t>
            </a:r>
            <a:endParaRPr lang="pt-BR" dirty="0" smtClean="0"/>
          </a:p>
          <a:p>
            <a:pPr algn="just"/>
            <a:r>
              <a:rPr lang="pt-BR" dirty="0" smtClean="0"/>
              <a:t>Acrescentamos a coincidência e o símbolo 1 na janela e na saída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3789040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55976" y="3861048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</a:t>
            </a:r>
            <a:r>
              <a:rPr lang="pt-BR" dirty="0" smtClean="0">
                <a:solidFill>
                  <a:srgbClr val="FF0000"/>
                </a:solidFill>
              </a:rPr>
              <a:t>01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terceira </a:t>
            </a:r>
            <a:r>
              <a:rPr lang="pt-BR" dirty="0" err="1" smtClean="0"/>
              <a:t>tupla</a:t>
            </a:r>
            <a:r>
              <a:rPr lang="pt-BR" dirty="0" smtClean="0"/>
              <a:t>, indica que existe uma coincidência de tamanho 1, começando na posição 1 da janela</a:t>
            </a:r>
            <a:endParaRPr lang="pt-BR" dirty="0" smtClean="0"/>
          </a:p>
          <a:p>
            <a:pPr algn="just"/>
            <a:r>
              <a:rPr lang="pt-BR" dirty="0" smtClean="0"/>
              <a:t>Acrescentamos a coincidência e o símbolo 0 na janela e na saída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3789040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</a:t>
                      </a:r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pt-B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55976" y="3861048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</a:t>
            </a:r>
            <a:r>
              <a:rPr lang="pt-BR" dirty="0" smtClean="0">
                <a:solidFill>
                  <a:srgbClr val="FF0000"/>
                </a:solidFill>
              </a:rPr>
              <a:t>10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quarta </a:t>
            </a:r>
            <a:r>
              <a:rPr lang="pt-BR" dirty="0" err="1" smtClean="0"/>
              <a:t>tupla</a:t>
            </a:r>
            <a:r>
              <a:rPr lang="pt-BR" dirty="0" smtClean="0"/>
              <a:t>, indica que existe uma coincidência de tamanho 3, começando na posição 3 da janela</a:t>
            </a:r>
            <a:endParaRPr lang="pt-BR" dirty="0" smtClean="0"/>
          </a:p>
          <a:p>
            <a:pPr algn="just"/>
            <a:r>
              <a:rPr lang="pt-BR" dirty="0" smtClean="0"/>
              <a:t>Acrescentamos a coincidência e o símbolo 0 na janela e na saída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3789040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</a:t>
                      </a:r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110</a:t>
                      </a:r>
                      <a:endParaRPr lang="pt-BR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*01101100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55976" y="3861048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</a:t>
            </a:r>
            <a:r>
              <a:rPr lang="pt-BR" dirty="0" smtClean="0">
                <a:solidFill>
                  <a:srgbClr val="FF0000"/>
                </a:solidFill>
              </a:rPr>
              <a:t>1100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quinta </a:t>
            </a:r>
            <a:r>
              <a:rPr lang="pt-BR" dirty="0" err="1" smtClean="0"/>
              <a:t>tupla</a:t>
            </a:r>
            <a:r>
              <a:rPr lang="pt-BR" dirty="0" smtClean="0"/>
              <a:t>, indica que existe uma coincidência de tamanho 3, começando na posição 5 da janela</a:t>
            </a:r>
            <a:endParaRPr lang="pt-BR" dirty="0" smtClean="0"/>
          </a:p>
          <a:p>
            <a:pPr algn="just"/>
            <a:r>
              <a:rPr lang="pt-BR" dirty="0" smtClean="0"/>
              <a:t>Acrescentamos a coincidência e o símbolo 1 na janela e na saída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3789040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*011</a:t>
                      </a:r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011</a:t>
                      </a:r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*11000111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55976" y="3861048"/>
            <a:ext cx="1851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001101100</a:t>
            </a:r>
            <a:r>
              <a:rPr lang="pt-BR" dirty="0" smtClean="0">
                <a:solidFill>
                  <a:srgbClr val="FF0000"/>
                </a:solidFill>
              </a:rPr>
              <a:t>0111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LZ77 descompressão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última </a:t>
            </a:r>
            <a:r>
              <a:rPr lang="pt-BR" dirty="0" err="1" smtClean="0"/>
              <a:t>tupla</a:t>
            </a:r>
            <a:r>
              <a:rPr lang="pt-BR" dirty="0" smtClean="0"/>
              <a:t>, indica que existe uma coincidência de tamanho 4, começando na posição 7 da janela</a:t>
            </a:r>
            <a:endParaRPr lang="pt-BR" dirty="0" smtClean="0"/>
          </a:p>
          <a:p>
            <a:pPr algn="just"/>
            <a:r>
              <a:rPr lang="pt-BR" dirty="0" smtClean="0"/>
              <a:t>Acrescentamos a coincidência na saída e encerramos o algoritmo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3789040"/>
          <a:ext cx="310389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679847"/>
              </a:tblGrid>
              <a:tr h="149736">
                <a:tc>
                  <a:txBody>
                    <a:bodyPr/>
                    <a:lstStyle/>
                    <a:p>
                      <a:r>
                        <a:rPr lang="pt-BR" dirty="0" smtClean="0"/>
                        <a:t>Janela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Tupla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0,0,0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00110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*01101100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3,3,0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</a:t>
                      </a:r>
                      <a:r>
                        <a:rPr lang="pt-BR" dirty="0" smtClean="0">
                          <a:solidFill>
                            <a:srgbClr val="002060"/>
                          </a:solidFill>
                        </a:rPr>
                        <a:t>1000</a:t>
                      </a:r>
                      <a:r>
                        <a:rPr lang="pt-BR" dirty="0" smtClean="0"/>
                        <a:t>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5,3,1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7,4,EOF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355976" y="3861048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0011011000111</a:t>
            </a:r>
            <a:r>
              <a:rPr lang="pt-BR" dirty="0" smtClean="0">
                <a:solidFill>
                  <a:srgbClr val="FF0000"/>
                </a:solidFill>
              </a:rPr>
              <a:t>1000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É uma versão onde a base de símbolos já processados não se resume a uma tabela, mas a um grupo de elementos codificados chamado dicionário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Um dicionário pode ser visto como uma grande lista de símbolos e valores numéricos associados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Neste algoritmo, o dicionário (representado por </a:t>
            </a:r>
            <a:r>
              <a:rPr lang="pt-BR" i="1" dirty="0" smtClean="0"/>
              <a:t>D</a:t>
            </a:r>
            <a:r>
              <a:rPr lang="pt-BR" dirty="0" smtClean="0"/>
              <a:t>) começa com a entrada 0</a:t>
            </a:r>
            <a:r>
              <a:rPr lang="x-none" altLang="pt-BR" dirty="0" smtClean="0"/>
              <a:t>,</a:t>
            </a:r>
            <a:r>
              <a:rPr lang="pt-BR" dirty="0" smtClean="0"/>
              <a:t> representando a </a:t>
            </a:r>
            <a:r>
              <a:rPr lang="pt-BR" i="1" dirty="0" smtClean="0"/>
              <a:t>string </a:t>
            </a:r>
            <a:r>
              <a:rPr lang="pt-BR" dirty="0" smtClean="0"/>
              <a:t>vazia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Temos também uma cadeia de símbolos corrente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Sempre que um novo símbolo é lido da fonte de dados, ele é concatenado à cadeia atual e o resultado é buscado no dicionário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Se a cadeia existir no dicionário, o algoritmo </a:t>
            </a:r>
            <a:r>
              <a:rPr lang="x-none" altLang="pt-BR" dirty="0" smtClean="0">
                <a:latin typeface="Century Schoolbook L" charset="0"/>
              </a:rPr>
              <a:t>adiciona um</a:t>
            </a:r>
            <a:r>
              <a:rPr lang="pt-BR" dirty="0" smtClean="0">
                <a:latin typeface="Century Schoolbook L" charset="0"/>
              </a:rPr>
              <a:t> outro símbolo </a:t>
            </a:r>
            <a:r>
              <a:rPr lang="x-none" altLang="pt-BR" dirty="0" smtClean="0">
                <a:latin typeface="Century Schoolbook L" charset="0"/>
              </a:rPr>
              <a:t>dos dados de entrada, gerando uma nova cadeia, </a:t>
            </a:r>
            <a:r>
              <a:rPr lang="pt-BR" dirty="0" smtClean="0">
                <a:latin typeface="Century Schoolbook L" charset="0"/>
              </a:rPr>
              <a:t>e verifica </a:t>
            </a:r>
            <a:r>
              <a:rPr lang="x-none" altLang="pt-BR" dirty="0" smtClean="0">
                <a:latin typeface="Century Schoolbook L" charset="0"/>
              </a:rPr>
              <a:t>se esta já existe no dicionário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endParaRPr lang="x-none" alt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Quando </a:t>
            </a:r>
            <a:r>
              <a:rPr lang="x-none" altLang="pt-BR" dirty="0" smtClean="0">
                <a:latin typeface="Century Schoolbook L" charset="0"/>
              </a:rPr>
              <a:t>for gerada </a:t>
            </a:r>
            <a:r>
              <a:rPr lang="pt-BR" dirty="0" smtClean="0">
                <a:latin typeface="Century Schoolbook L" charset="0"/>
              </a:rPr>
              <a:t>uma cadeia não existir no dicionário, o último símbolo </a:t>
            </a:r>
            <a:r>
              <a:rPr lang="x-none" altLang="pt-BR" dirty="0" smtClean="0">
                <a:latin typeface="Century Schoolbook L" charset="0"/>
              </a:rPr>
              <a:t>inserido </a:t>
            </a:r>
            <a:r>
              <a:rPr lang="x-none" altLang="pt-BR" dirty="0" smtClean="0">
                <a:latin typeface="Century Schoolbook L" charset="0"/>
              </a:rPr>
              <a:t>(chamado de 'caractere de quebra') </a:t>
            </a:r>
            <a:r>
              <a:rPr lang="pt-BR" dirty="0" smtClean="0">
                <a:latin typeface="Century Schoolbook L" charset="0"/>
              </a:rPr>
              <a:t>é retirado da cadeia</a:t>
            </a:r>
            <a:endParaRPr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>
                <a:latin typeface="Century Schoolbook L" charset="0"/>
              </a:rPr>
              <a:t>Então são escritos na saída</a:t>
            </a:r>
            <a:r>
              <a:rPr lang="x-none" altLang="pt-BR" dirty="0">
                <a:latin typeface="Century Schoolbook L" charset="0"/>
              </a:rPr>
              <a:t>:</a:t>
            </a:r>
            <a:endParaRPr lang="x-none" altLang="pt-BR" dirty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>
                <a:latin typeface="Century Schoolbook L" charset="0"/>
              </a:rPr>
              <a:t>o código da cadeia atual</a:t>
            </a:r>
            <a:r>
              <a:rPr lang="x-none" altLang="pt-BR" dirty="0">
                <a:latin typeface="Century Schoolbook L" charset="0"/>
              </a:rPr>
              <a:t>;</a:t>
            </a:r>
            <a:endParaRPr lang="x-none" altLang="pt-BR" dirty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>
                <a:latin typeface="Century Schoolbook L" charset="0"/>
              </a:rPr>
              <a:t>e o símbolo que “quebrou” a </a:t>
            </a:r>
            <a:r>
              <a:rPr lang="pt-BR" dirty="0" smtClean="0">
                <a:latin typeface="Century Schoolbook L" charset="0"/>
              </a:rPr>
              <a:t>cadeia</a:t>
            </a:r>
            <a:endParaRPr lang="pt-BR" dirty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A cadeia volta a ficar vazia e o algoritmo lê </a:t>
            </a:r>
            <a:r>
              <a:rPr lang="x-none" altLang="pt-BR" dirty="0" smtClean="0">
                <a:latin typeface="Century Schoolbook L" charset="0"/>
              </a:rPr>
              <a:t>o próximo </a:t>
            </a:r>
            <a:r>
              <a:rPr lang="pt-BR" dirty="0" smtClean="0">
                <a:latin typeface="Century Schoolbook L" charset="0"/>
              </a:rPr>
              <a:t>símbolo </a:t>
            </a:r>
            <a:r>
              <a:rPr lang="x-none" altLang="pt-BR" dirty="0" smtClean="0">
                <a:latin typeface="Century Schoolbook L" charset="0"/>
              </a:rPr>
              <a:t>da entrada,</a:t>
            </a:r>
            <a:r>
              <a:rPr lang="pt-BR" dirty="0" smtClean="0">
                <a:latin typeface="Century Schoolbook L" charset="0"/>
              </a:rPr>
              <a:t> até que chegue ao final da fonte de dados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x-none" altLang="pt-BR" dirty="0" smtClean="0">
                <a:latin typeface="Century Schoolbook L" charset="0"/>
              </a:rPr>
              <a:t>Ao atingir o final do arquivo e restando caracteres na cadeia</a:t>
            </a:r>
            <a:r>
              <a:rPr lang="pt-BR" dirty="0" smtClean="0">
                <a:latin typeface="Century Schoolbook L" charset="0"/>
              </a:rPr>
              <a:t>, o algoritmo escreve </a:t>
            </a:r>
            <a:r>
              <a:rPr lang="x-none" altLang="pt-BR" dirty="0" smtClean="0">
                <a:latin typeface="Century Schoolbook L" charset="0"/>
              </a:rPr>
              <a:t>estes dados</a:t>
            </a:r>
            <a:r>
              <a:rPr lang="pt-BR" dirty="0" smtClean="0">
                <a:latin typeface="Century Schoolbook L" charset="0"/>
              </a:rPr>
              <a:t> </a:t>
            </a:r>
            <a:r>
              <a:rPr lang="x-none" altLang="pt-BR" dirty="0" smtClean="0">
                <a:latin typeface="Century Schoolbook L" charset="0"/>
              </a:rPr>
              <a:t>na saída, terminando a operação de compressão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endParaRPr lang="pt-BR" dirty="0">
              <a:latin typeface="Century Schoolbook L" charset="0"/>
            </a:endParaRPr>
          </a:p>
          <a:p>
            <a:pPr algn="just"/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entury Schoolbook L" charset="0"/>
              </a:rPr>
              <a:t>LZ78 </a:t>
            </a:r>
            <a:r>
              <a:rPr lang="x-none" altLang="pt-BR" dirty="0" smtClean="0">
                <a:latin typeface="Century Schoolbook L" charset="0"/>
              </a:rPr>
              <a:t>- Pseudo-código</a:t>
            </a:r>
            <a:endParaRPr lang="x-none" altLang="pt-BR" dirty="0" smtClean="0">
              <a:latin typeface="Century Schoolbook 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41935" y="1600835"/>
            <a:ext cx="7913370" cy="48736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i="1" dirty="0"/>
              <a:t>cadeia</a:t>
            </a:r>
            <a:r>
              <a:rPr lang="pt-BR" dirty="0"/>
              <a:t> := </a:t>
            </a:r>
            <a:r>
              <a:rPr lang="pt-BR" dirty="0" smtClean="0"/>
              <a:t>‘ ’  	</a:t>
            </a:r>
            <a:r>
              <a:rPr lang="x-none" altLang="pt-BR" dirty="0" smtClean="0"/>
              <a:t>#</a:t>
            </a:r>
            <a:r>
              <a:rPr lang="pt-BR" dirty="0" smtClean="0"/>
              <a:t> </a:t>
            </a:r>
            <a:r>
              <a:rPr lang="pt-BR" dirty="0"/>
              <a:t>inicializa com a cadeia de </a:t>
            </a:r>
            <a:r>
              <a:rPr lang="x-none" altLang="pt-BR" dirty="0"/>
              <a:t>				# </a:t>
            </a:r>
            <a:r>
              <a:rPr lang="pt-BR" dirty="0"/>
              <a:t>tamanho 0</a:t>
            </a:r>
            <a:endParaRPr lang="pt-BR" dirty="0"/>
          </a:p>
          <a:p>
            <a:pPr marL="0" indent="0">
              <a:buNone/>
            </a:pPr>
            <a:r>
              <a:rPr lang="pt-BR" i="1" dirty="0" err="1"/>
              <a:t>D</a:t>
            </a:r>
            <a:r>
              <a:rPr lang="pt-BR" dirty="0" err="1"/>
              <a:t>.insere</a:t>
            </a:r>
            <a:r>
              <a:rPr lang="pt-BR" dirty="0"/>
              <a:t>(</a:t>
            </a:r>
            <a:r>
              <a:rPr lang="pt-BR" i="1" dirty="0"/>
              <a:t>cadeia</a:t>
            </a:r>
            <a:r>
              <a:rPr lang="pt-BR" dirty="0"/>
              <a:t>) </a:t>
            </a: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enquanto</a:t>
            </a:r>
            <a:r>
              <a:rPr lang="pt-BR" dirty="0" smtClean="0"/>
              <a:t> </a:t>
            </a:r>
            <a:r>
              <a:rPr lang="pt-BR" i="1" dirty="0"/>
              <a:t>c</a:t>
            </a:r>
            <a:r>
              <a:rPr lang="pt-BR" dirty="0"/>
              <a:t> := </a:t>
            </a:r>
            <a:r>
              <a:rPr lang="pt-BR" dirty="0" err="1"/>
              <a:t>leia_novo_caractere</a:t>
            </a:r>
            <a:r>
              <a:rPr lang="pt-BR" dirty="0"/>
              <a:t>() </a:t>
            </a: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	se</a:t>
            </a:r>
            <a:r>
              <a:rPr lang="pt-BR" dirty="0" smtClean="0"/>
              <a:t> </a:t>
            </a:r>
            <a:r>
              <a:rPr lang="pt-BR" i="1" dirty="0"/>
              <a:t>D</a:t>
            </a:r>
            <a:r>
              <a:rPr lang="pt-BR" dirty="0"/>
              <a:t> contém </a:t>
            </a:r>
            <a:r>
              <a:rPr lang="pt-BR" i="1" dirty="0"/>
              <a:t>cadeia</a:t>
            </a:r>
            <a:r>
              <a:rPr lang="pt-BR" dirty="0"/>
              <a:t> concatenada com </a:t>
            </a:r>
            <a:r>
              <a:rPr lang="pt-BR" i="1" dirty="0"/>
              <a:t>c</a:t>
            </a:r>
            <a:r>
              <a:rPr lang="pt-BR" dirty="0"/>
              <a:t> </a:t>
            </a:r>
            <a:endParaRPr lang="pt-BR" dirty="0" smtClean="0"/>
          </a:p>
          <a:p>
            <a:pPr marL="0" indent="0">
              <a:buNone/>
            </a:pPr>
            <a:r>
              <a:rPr lang="pt-BR" i="1" dirty="0" smtClean="0"/>
              <a:t>	</a:t>
            </a:r>
            <a:r>
              <a:rPr lang="x-none" altLang="pt-BR" i="1" dirty="0" smtClean="0"/>
              <a:t>	</a:t>
            </a:r>
            <a:r>
              <a:rPr lang="pt-BR" i="1" dirty="0" smtClean="0"/>
              <a:t>cadeia</a:t>
            </a:r>
            <a:r>
              <a:rPr lang="pt-BR" dirty="0" smtClean="0"/>
              <a:t> </a:t>
            </a:r>
            <a:r>
              <a:rPr lang="pt-BR" dirty="0"/>
              <a:t>:= </a:t>
            </a:r>
            <a:r>
              <a:rPr lang="pt-BR" i="1" dirty="0"/>
              <a:t>cadeia</a:t>
            </a:r>
            <a:r>
              <a:rPr lang="pt-BR" dirty="0"/>
              <a:t> concatenada com </a:t>
            </a:r>
            <a:r>
              <a:rPr lang="pt-BR" i="1" dirty="0"/>
              <a:t>c</a:t>
            </a:r>
            <a:r>
              <a:rPr lang="pt-BR" dirty="0"/>
              <a:t> </a:t>
            </a: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	</a:t>
            </a:r>
            <a:r>
              <a:rPr lang="x-none" altLang="pt-BR" b="1" dirty="0" smtClean="0"/>
              <a:t>	</a:t>
            </a:r>
            <a:r>
              <a:rPr lang="pt-BR" b="1" dirty="0" smtClean="0"/>
              <a:t>senão</a:t>
            </a:r>
            <a:r>
              <a:rPr lang="pt-BR" dirty="0" smtClean="0"/>
              <a:t> </a:t>
            </a:r>
            <a:endParaRPr lang="pt-BR" dirty="0" smtClean="0"/>
          </a:p>
          <a:p>
            <a:pPr marL="0" indent="0">
              <a:buNone/>
            </a:pPr>
            <a:r>
              <a:rPr lang="x-none" altLang="pt-BR" dirty="0" smtClean="0"/>
              <a:t>	</a:t>
            </a:r>
            <a:r>
              <a:rPr lang="pt-BR" dirty="0" smtClean="0"/>
              <a:t>	</a:t>
            </a:r>
            <a:r>
              <a:rPr lang="pt-BR" dirty="0" err="1" smtClean="0"/>
              <a:t>imprime_na_saida</a:t>
            </a:r>
            <a:r>
              <a:rPr lang="pt-BR" dirty="0"/>
              <a:t>([</a:t>
            </a:r>
            <a:r>
              <a:rPr lang="pt-BR" i="1" dirty="0" err="1"/>
              <a:t>D</a:t>
            </a:r>
            <a:r>
              <a:rPr lang="pt-BR" dirty="0" err="1"/>
              <a:t>.código</a:t>
            </a:r>
            <a:r>
              <a:rPr lang="pt-BR" dirty="0"/>
              <a:t>(cadeia), </a:t>
            </a:r>
            <a:r>
              <a:rPr lang="pt-BR" i="1" dirty="0"/>
              <a:t>c</a:t>
            </a:r>
            <a:r>
              <a:rPr lang="pt-BR" dirty="0"/>
              <a:t>]) </a:t>
            </a:r>
            <a:r>
              <a:rPr lang="pt-BR" dirty="0" smtClean="0"/>
              <a:t>	</a:t>
            </a:r>
            <a:r>
              <a:rPr lang="x-none" altLang="pt-BR" dirty="0" smtClean="0"/>
              <a:t>	</a:t>
            </a:r>
            <a:r>
              <a:rPr lang="pt-BR" i="1" dirty="0" err="1" smtClean="0"/>
              <a:t>D</a:t>
            </a:r>
            <a:r>
              <a:rPr lang="pt-BR" dirty="0" err="1" smtClean="0"/>
              <a:t>.insere</a:t>
            </a:r>
            <a:r>
              <a:rPr lang="pt-BR" dirty="0" smtClean="0"/>
              <a:t>(</a:t>
            </a:r>
            <a:r>
              <a:rPr lang="pt-BR" i="1" dirty="0" smtClean="0"/>
              <a:t>cadeia</a:t>
            </a:r>
            <a:r>
              <a:rPr lang="pt-BR" dirty="0" smtClean="0"/>
              <a:t> </a:t>
            </a:r>
            <a:r>
              <a:rPr lang="pt-BR" dirty="0"/>
              <a:t>concatenada com </a:t>
            </a:r>
            <a:r>
              <a:rPr lang="pt-BR" i="1" dirty="0"/>
              <a:t>c</a:t>
            </a:r>
            <a:r>
              <a:rPr lang="pt-BR" dirty="0"/>
              <a:t>) </a:t>
            </a:r>
            <a:endParaRPr lang="pt-BR" dirty="0" smtClean="0"/>
          </a:p>
          <a:p>
            <a:pPr marL="0" indent="0">
              <a:buNone/>
            </a:pPr>
            <a:r>
              <a:rPr lang="x-none" altLang="pt-BR" dirty="0" smtClean="0"/>
              <a:t>	</a:t>
            </a:r>
            <a:r>
              <a:rPr lang="pt-BR" dirty="0" smtClean="0"/>
              <a:t>	cadeia </a:t>
            </a:r>
            <a:r>
              <a:rPr lang="pt-BR" dirty="0"/>
              <a:t>= </a:t>
            </a:r>
            <a:r>
              <a:rPr lang="pt-BR" dirty="0" smtClean="0"/>
              <a:t>‘ ’ </a:t>
            </a:r>
            <a:endParaRPr lang="pt-BR" dirty="0" smtClean="0"/>
          </a:p>
          <a:p>
            <a:pPr marL="0" indent="0">
              <a:buNone/>
            </a:pPr>
            <a:r>
              <a:rPr lang="x-none" altLang="pt-BR" b="1" dirty="0" smtClean="0"/>
              <a:t>	</a:t>
            </a:r>
            <a:r>
              <a:rPr lang="pt-BR" b="1" dirty="0" smtClean="0"/>
              <a:t>fim </a:t>
            </a:r>
            <a:r>
              <a:rPr lang="pt-BR" b="1" dirty="0"/>
              <a:t>se</a:t>
            </a:r>
            <a:r>
              <a:rPr lang="pt-BR" dirty="0"/>
              <a:t> </a:t>
            </a: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fim </a:t>
            </a:r>
            <a:r>
              <a:rPr lang="pt-BR" b="1" dirty="0"/>
              <a:t>enquanto</a:t>
            </a:r>
            <a:r>
              <a:rPr lang="pt-BR" dirty="0"/>
              <a:t> </a:t>
            </a:r>
            <a:r>
              <a:rPr lang="pt-BR" dirty="0" err="1"/>
              <a:t>imprime_na_saida</a:t>
            </a:r>
            <a:r>
              <a:rPr lang="pt-BR" dirty="0"/>
              <a:t>([</a:t>
            </a:r>
            <a:r>
              <a:rPr lang="pt-BR" i="1" dirty="0" err="1"/>
              <a:t>D</a:t>
            </a:r>
            <a:r>
              <a:rPr lang="pt-BR" dirty="0" err="1"/>
              <a:t>.código</a:t>
            </a:r>
            <a:r>
              <a:rPr lang="pt-BR" dirty="0"/>
              <a:t>(cadeia), ''])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de algoritmos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algoritmos de compressão podem ser classificados de diversas formas: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lvl="1" algn="just"/>
            <a:r>
              <a:rPr lang="pt-BR" dirty="0" smtClean="0"/>
              <a:t>Quanto à perda de informação: </a:t>
            </a:r>
            <a:r>
              <a:rPr lang="pt-BR" i="1" dirty="0" err="1" smtClean="0"/>
              <a:t>lossless</a:t>
            </a:r>
            <a:r>
              <a:rPr lang="pt-BR" i="1" dirty="0" smtClean="0"/>
              <a:t> / </a:t>
            </a:r>
            <a:r>
              <a:rPr lang="pt-BR" i="1" dirty="0" err="1" smtClean="0"/>
              <a:t>lossy</a:t>
            </a:r>
            <a:endParaRPr lang="pt-BR" i="1" dirty="0" smtClean="0"/>
          </a:p>
          <a:p>
            <a:pPr lvl="1" algn="just"/>
            <a:r>
              <a:rPr lang="pt-BR" dirty="0" smtClean="0"/>
              <a:t>Quanto à simetria (complexidade): simétrico / assimétrico</a:t>
            </a:r>
            <a:endParaRPr lang="pt-BR" dirty="0" smtClean="0"/>
          </a:p>
          <a:p>
            <a:pPr lvl="1" algn="just"/>
            <a:r>
              <a:rPr lang="pt-BR" dirty="0" smtClean="0"/>
              <a:t>Quanto à adaptabilidade: adaptável / </a:t>
            </a:r>
            <a:r>
              <a:rPr lang="pt-BR" dirty="0" err="1" smtClean="0"/>
              <a:t>não-adaptável</a:t>
            </a:r>
            <a:r>
              <a:rPr lang="pt-BR" dirty="0" smtClean="0"/>
              <a:t> </a:t>
            </a:r>
            <a:endParaRPr lang="pt-BR" dirty="0" smtClean="0"/>
          </a:p>
          <a:p>
            <a:pPr lvl="1" algn="just"/>
            <a:r>
              <a:rPr lang="pt-BR" dirty="0" smtClean="0"/>
              <a:t>Quanto ao foco: geral / local (blocos)</a:t>
            </a:r>
            <a:endParaRPr lang="pt-BR" dirty="0" smtClean="0"/>
          </a:p>
          <a:p>
            <a:pPr lvl="1" algn="just"/>
            <a:r>
              <a:rPr lang="pt-BR" dirty="0" smtClean="0"/>
              <a:t>Quanto à operação: métodos estatísticos / métodos baseados em dicionários / métodos baseados em transformações</a:t>
            </a:r>
            <a:endParaRPr lang="pt-BR" dirty="0" smtClean="0"/>
          </a:p>
          <a:p>
            <a:pPr marL="365760" lvl="1" indent="0"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/>
              <a:t>00110110001111000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Primeiro vamos inserir a cadeia vazia</a:t>
            </a:r>
            <a:r>
              <a:rPr lang="x-none" altLang="pt-BR" dirty="0" smtClean="0">
                <a:latin typeface="Century Schoolbook L" charset="0"/>
              </a:rPr>
              <a:t>, que recebe o código '0'; em seguida é lido o primeiro '0' da entrada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r>
              <a:rPr lang="pt-BR" sz="2000" dirty="0" smtClean="0">
                <a:latin typeface="Century Schoolbook L" charset="0"/>
              </a:rPr>
              <a:t>OBS: como neste exemplo a entrada é uma sequência binária, o resultado também será expresso em valores binários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Total=1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</a:t>
            </a:r>
            <a:r>
              <a:rPr lang="pt-BR" dirty="0" smtClean="0"/>
              <a:t>0110110001111000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algn="just"/>
            <a:r>
              <a:rPr lang="pt-BR" dirty="0" smtClean="0"/>
              <a:t>Como a nova cadeia não está no dicionário, vamos imprimir o código da cadeia antiga ‘’ e o símbolo 0 que quebrou a cadeia</a:t>
            </a:r>
            <a:endParaRPr lang="pt-BR" dirty="0" smtClean="0"/>
          </a:p>
          <a:p>
            <a:pPr algn="just"/>
            <a:r>
              <a:rPr lang="pt-BR" dirty="0" smtClean="0"/>
              <a:t>Depois, vamos inserir a nova cadeia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0</a:t>
            </a:r>
            <a:r>
              <a:rPr lang="pt-BR" dirty="0" smtClean="0">
                <a:solidFill>
                  <a:srgbClr val="FF0000"/>
                </a:solidFill>
              </a:rPr>
              <a:t>0</a:t>
            </a:r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Total=2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>
                <a:solidFill>
                  <a:srgbClr val="FF0000"/>
                </a:solidFill>
              </a:rPr>
              <a:t>0</a:t>
            </a:r>
            <a:r>
              <a:rPr lang="pt-BR" dirty="0"/>
              <a:t>0110110001111000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Antes de continuar, cabe uma explicação quanto aos código do dicionário: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Para diminuir a quantidade final de bits, podemos manter um contador de entradas do dicionário</a:t>
            </a:r>
            <a:endParaRPr lang="pt-BR" dirty="0" smtClean="0">
              <a:latin typeface="Century Schoolbook L" charset="0"/>
            </a:endParaRPr>
          </a:p>
          <a:p>
            <a:pPr lvl="1" algn="just">
              <a:buFont typeface="Arial" charset="0"/>
              <a:buChar char="•"/>
            </a:pPr>
            <a:endParaRPr lang="pt-BR" sz="800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Dessa forma, ao escrever o código da entrada saberemos quantos bits precisaremos utilizar naquele momento, de acordo com o tamanho do dicionário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endParaRPr lang="pt-BR" sz="800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x-none" altLang="pt-BR" dirty="0" smtClean="0">
                <a:latin typeface="Century Schoolbook L" charset="0"/>
              </a:rPr>
              <a:t>Ao atingir uma certo quantidade de bits para a representação do código da cadeia, todos os códigos de </a:t>
            </a:r>
            <a:r>
              <a:rPr lang="x-none" altLang="pt-BR" i="1" dirty="0" smtClean="0">
                <a:latin typeface="Century Schoolbook L" charset="0"/>
              </a:rPr>
              <a:t>strings</a:t>
            </a:r>
            <a:r>
              <a:rPr lang="x-none" altLang="pt-BR" dirty="0" smtClean="0">
                <a:latin typeface="Century Schoolbook L" charset="0"/>
              </a:rPr>
              <a:t> passarão a utilizar esta quantidade mínima de bits, mesmo que o valor possa ser representado por uma quantidade menor</a:t>
            </a:r>
            <a:endParaRPr lang="x-none" altLang="pt-BR" dirty="0" smtClean="0">
              <a:latin typeface="Century Schoolbook L" charset="0"/>
            </a:endParaRPr>
          </a:p>
          <a:p>
            <a:pPr lvl="1" algn="just"/>
            <a:endParaRPr lang="pt-BR" sz="800" dirty="0" smtClean="0">
              <a:latin typeface="Century Schoolbook L" charset="0"/>
            </a:endParaRPr>
          </a:p>
          <a:p>
            <a:pPr lvl="1" algn="just"/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</a:t>
            </a:r>
            <a:r>
              <a:rPr lang="pt-BR" dirty="0" smtClean="0"/>
              <a:t>110110001111000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Lemos o próximo símbolo </a:t>
            </a:r>
            <a:r>
              <a:rPr lang="x-none" altLang="pt-BR" dirty="0" smtClean="0">
                <a:latin typeface="Century Schoolbook L" charset="0"/>
              </a:rPr>
              <a:t>da entrada de dados </a:t>
            </a:r>
            <a:r>
              <a:rPr lang="pt-BR" dirty="0" smtClean="0">
                <a:latin typeface="Century Schoolbook L" charset="0"/>
              </a:rPr>
              <a:t>e </a:t>
            </a:r>
            <a:r>
              <a:rPr lang="x-none" altLang="pt-BR" dirty="0" smtClean="0">
                <a:latin typeface="Century Schoolbook L" charset="0"/>
              </a:rPr>
              <a:t>procuramos </a:t>
            </a:r>
            <a:r>
              <a:rPr lang="pt-BR" dirty="0" smtClean="0">
                <a:latin typeface="Century Schoolbook L" charset="0"/>
              </a:rPr>
              <a:t>no dicionário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Como esta cadeia está no dicionário, leremos o próximo símbolo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Total=2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</a:t>
            </a:r>
            <a:r>
              <a:rPr lang="pt-BR" dirty="0" smtClean="0"/>
              <a:t>10110001111000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Esta nova cadeia não está no dicionário, então vamos imprimir o código da cadeia anterior 0 (1 bit), o símbolo que quebrou a cadeia 1, e adicionar a nova cadeia ao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0+</a:t>
            </a:r>
            <a:r>
              <a:rPr lang="pt-BR" dirty="0" smtClean="0">
                <a:solidFill>
                  <a:srgbClr val="FF0000"/>
                </a:solidFill>
              </a:rPr>
              <a:t>1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</a:t>
            </a:r>
            <a:r>
              <a:rPr lang="pt-BR" dirty="0" smtClean="0">
                <a:solidFill>
                  <a:srgbClr val="0070C0"/>
                </a:solidFill>
              </a:rPr>
              <a:t>1</a:t>
            </a:r>
            <a:r>
              <a:rPr lang="pt-BR" dirty="0" smtClean="0">
                <a:solidFill>
                  <a:srgbClr val="FF0000"/>
                </a:solidFill>
              </a:rPr>
              <a:t>1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Total=3</a:t>
            </a:r>
            <a:endParaRPr lang="pt-BR" dirty="0" smtClean="0"/>
          </a:p>
          <a:p>
            <a:r>
              <a:rPr lang="pt-BR" dirty="0" smtClean="0"/>
              <a:t>(2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</a:t>
            </a:r>
            <a:r>
              <a:rPr lang="pt-BR" dirty="0" smtClean="0"/>
              <a:t>0110001111000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partir de agora, usaremos 2 bits para o código</a:t>
            </a:r>
            <a:endParaRPr lang="pt-BR" dirty="0" smtClean="0"/>
          </a:p>
          <a:p>
            <a:pPr algn="just"/>
            <a:r>
              <a:rPr lang="pt-BR" dirty="0" smtClean="0"/>
              <a:t>A cadeia ficou vazia novamente e leremos o próximo símbolo 1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Total=3</a:t>
            </a:r>
            <a:endParaRPr lang="pt-BR" dirty="0" smtClean="0"/>
          </a:p>
          <a:p>
            <a:r>
              <a:rPr lang="pt-BR" dirty="0" smtClean="0"/>
              <a:t>(2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</a:t>
            </a:r>
            <a:r>
              <a:rPr lang="pt-BR" dirty="0"/>
              <a:t>0</a:t>
            </a:r>
            <a:r>
              <a:rPr lang="pt-BR" dirty="0" smtClean="0"/>
              <a:t>110001111000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A cadeia não existe no dicionário, atualizaremos o dicionário e a saída</a:t>
            </a:r>
            <a:r>
              <a:rPr lang="x-none" altLang="pt-BR" dirty="0" smtClean="0">
                <a:latin typeface="Century Schoolbook L" charset="0"/>
              </a:rPr>
              <a:t>; observe que '', que tem código 0, passa a ser representado com 2 bits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Leremos o próximo símbolo</a:t>
            </a:r>
            <a:r>
              <a:rPr lang="x-none" altLang="pt-BR" dirty="0" smtClean="0">
                <a:latin typeface="Century Schoolbook L" charset="0"/>
              </a:rPr>
              <a:t>,</a:t>
            </a:r>
            <a:r>
              <a:rPr lang="pt-BR" dirty="0" smtClean="0">
                <a:latin typeface="Century Schoolbook L" charset="0"/>
              </a:rPr>
              <a:t> 0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/>
              <a:t>‘’+1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082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</a:t>
            </a:r>
            <a:r>
              <a:rPr lang="pt-BR" dirty="0" smtClean="0">
                <a:solidFill>
                  <a:srgbClr val="0070C0"/>
                </a:solidFill>
              </a:rPr>
              <a:t>00</a:t>
            </a:r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Total=4</a:t>
            </a:r>
            <a:endParaRPr lang="pt-BR" dirty="0" smtClean="0"/>
          </a:p>
          <a:p>
            <a:r>
              <a:rPr lang="pt-BR" dirty="0" smtClean="0"/>
              <a:t>(2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</a:t>
            </a:r>
            <a:r>
              <a:rPr lang="pt-BR" dirty="0" smtClean="0"/>
              <a:t>10001111000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x-none" altLang="pt-BR" sz="2200" dirty="0" smtClean="0">
                <a:latin typeface="Century Schoolbook L" charset="0"/>
              </a:rPr>
              <a:t>A cadeia 0 já faz parte do dicionário, então lemos o próximo símbolo, 1</a:t>
            </a:r>
            <a:endParaRPr lang="x-none" altLang="pt-BR" sz="2200" dirty="0" smtClean="0">
              <a:latin typeface="Century Schoolbook L" charset="0"/>
            </a:endParaRPr>
          </a:p>
          <a:p>
            <a:pPr algn="just"/>
            <a:r>
              <a:rPr lang="pt-BR" sz="2200" dirty="0" smtClean="0">
                <a:latin typeface="Century Schoolbook L" charset="0"/>
              </a:rPr>
              <a:t>Essa cadeia (01) faz parte do dicionário, leremos o próximo símbolo</a:t>
            </a:r>
            <a:r>
              <a:rPr lang="x-none" altLang="pt-BR" sz="2200" dirty="0" smtClean="0">
                <a:latin typeface="Century Schoolbook L" charset="0"/>
              </a:rPr>
              <a:t>,</a:t>
            </a:r>
            <a:r>
              <a:rPr lang="pt-BR" sz="2200" dirty="0" smtClean="0">
                <a:latin typeface="Century Schoolbook L" charset="0"/>
              </a:rPr>
              <a:t> 1</a:t>
            </a:r>
            <a:endParaRPr lang="pt-BR" sz="2200" dirty="0" smtClean="0">
              <a:latin typeface="Century Schoolbook L" charset="0"/>
            </a:endParaRPr>
          </a:p>
          <a:p>
            <a:pPr algn="just"/>
            <a:endParaRPr lang="pt-BR" dirty="0" smtClean="0"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0+1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082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Total=4</a:t>
            </a:r>
            <a:endParaRPr lang="pt-BR" dirty="0" smtClean="0"/>
          </a:p>
          <a:p>
            <a:r>
              <a:rPr lang="pt-BR" dirty="0" smtClean="0"/>
              <a:t>(2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</a:t>
            </a:r>
            <a:r>
              <a:rPr lang="pt-BR" dirty="0" smtClean="0"/>
              <a:t>0001111000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(011) </a:t>
            </a:r>
            <a:r>
              <a:rPr lang="pt-BR" dirty="0" smtClean="0">
                <a:latin typeface="Century Schoolbook L" charset="0"/>
              </a:rPr>
              <a:t>não faz parte do dicionário, escreveremos a saída e atualizaremos tudo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Usaremos 3 bits daqui para frente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01+1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</a:t>
            </a:r>
            <a:r>
              <a:rPr lang="pt-BR" dirty="0" smtClean="0">
                <a:solidFill>
                  <a:srgbClr val="0070C0"/>
                </a:solidFill>
              </a:rPr>
              <a:t>10</a:t>
            </a:r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Total=5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</a:t>
            </a:r>
            <a:r>
              <a:rPr lang="pt-BR" dirty="0" smtClean="0"/>
              <a:t>001111000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(0) já </a:t>
            </a:r>
            <a:r>
              <a:rPr lang="pt-BR" dirty="0" smtClean="0">
                <a:latin typeface="Century Schoolbook L" charset="0"/>
              </a:rPr>
              <a:t>existe, leremos o próximo 0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Total=5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de estruturas de árvores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Árvores representam um tipo especial de grafo, que é especialmente útil para armazenamento e consulta a dados. Uma árvore pode ser definida como:</a:t>
            </a:r>
            <a:endParaRPr lang="pt-BR" dirty="0" smtClean="0"/>
          </a:p>
          <a:p>
            <a:pPr lvl="1" algn="just"/>
            <a:r>
              <a:rPr lang="pt-BR" dirty="0" smtClean="0"/>
              <a:t>“Uma árvore é um grafo acíclico (sem ciclos), conexo e com um nó especial, denominado </a:t>
            </a:r>
            <a:r>
              <a:rPr lang="pt-BR" b="1" dirty="0" smtClean="0"/>
              <a:t>raiz</a:t>
            </a:r>
            <a:r>
              <a:rPr lang="pt-BR" dirty="0" smtClean="0"/>
              <a:t> da árvore”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Uma árvore geralmente possui um nó especial, que representa sua raiz definida. Em alguns casos, temos árvores representadas por um grafo conexo acíclico sem uma representação da raiz, e são chamadas de </a:t>
            </a:r>
            <a:r>
              <a:rPr lang="pt-BR" b="1" dirty="0" smtClean="0"/>
              <a:t>árvores sem raiz</a:t>
            </a:r>
            <a:r>
              <a:rPr lang="pt-BR" dirty="0" smtClean="0"/>
              <a:t> ou </a:t>
            </a:r>
            <a:r>
              <a:rPr lang="pt-BR" b="1" dirty="0" smtClean="0"/>
              <a:t>árvore livres</a:t>
            </a:r>
            <a:endParaRPr lang="pt-BR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</a:t>
            </a:r>
            <a:r>
              <a:rPr lang="pt-BR" dirty="0" smtClean="0"/>
              <a:t>01111000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(00) </a:t>
            </a:r>
            <a:r>
              <a:rPr lang="pt-BR" dirty="0" smtClean="0">
                <a:latin typeface="Century Schoolbook L" charset="0"/>
              </a:rPr>
              <a:t>não existe, escreveremos a saída </a:t>
            </a:r>
            <a:r>
              <a:rPr lang="x-none" altLang="pt-BR" dirty="0" smtClean="0">
                <a:latin typeface="Century Schoolbook L" charset="0"/>
              </a:rPr>
              <a:t>(agora com 3 bits)</a:t>
            </a:r>
            <a:r>
              <a:rPr lang="x-none" altLang="pt-BR" dirty="0" smtClean="0">
                <a:latin typeface="Century Schoolbook L" charset="0"/>
              </a:rPr>
              <a:t>, esvaziamos a cadeia, e lemos o próximo 0</a:t>
            </a:r>
            <a:endParaRPr lang="x-none" altLang="pt-BR" dirty="0" smtClean="0"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51355" cy="653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pPr algn="l"/>
            <a:r>
              <a:rPr lang="x-none" altLang="pt-BR" dirty="0" smtClean="0">
                <a:latin typeface="Century Schoolbook L" charset="0"/>
                <a:sym typeface="+mn-ea"/>
              </a:rPr>
              <a:t>0</a:t>
            </a:r>
            <a:r>
              <a:rPr lang="pt-BR" dirty="0" smtClean="0"/>
              <a:t>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</a:t>
            </a:r>
            <a:r>
              <a:rPr lang="pt-BR" dirty="0" smtClean="0">
                <a:solidFill>
                  <a:srgbClr val="0070C0"/>
                </a:solidFill>
              </a:rPr>
              <a:t>001</a:t>
            </a:r>
            <a:r>
              <a:rPr lang="pt-BR" dirty="0" smtClean="0"/>
              <a:t>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636278" y="3429291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Total=6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</a:t>
            </a:r>
            <a:r>
              <a:rPr lang="pt-BR" dirty="0" smtClean="0"/>
              <a:t>1111000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00710" y="1604645"/>
            <a:ext cx="7637145" cy="4873625"/>
          </a:xfrm>
        </p:spPr>
        <p:txBody>
          <a:bodyPr/>
          <a:lstStyle/>
          <a:p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(0) </a:t>
            </a:r>
            <a:r>
              <a:rPr lang="pt-BR" dirty="0" smtClean="0">
                <a:latin typeface="Century Schoolbook L" charset="0"/>
              </a:rPr>
              <a:t>já existe, vamos ler </a:t>
            </a:r>
            <a:r>
              <a:rPr lang="x-none" altLang="pt-BR" dirty="0" smtClean="0">
                <a:latin typeface="Century Schoolbook L" charset="0"/>
              </a:rPr>
              <a:t>o próximo</a:t>
            </a:r>
            <a:r>
              <a:rPr lang="pt-BR" dirty="0" smtClean="0">
                <a:latin typeface="Century Schoolbook L" charset="0"/>
              </a:rPr>
              <a:t> símbolo</a:t>
            </a:r>
            <a:r>
              <a:rPr lang="x-none" altLang="pt-BR" dirty="0" smtClean="0">
                <a:latin typeface="Century Schoolbook L" charset="0"/>
              </a:rPr>
              <a:t>,</a:t>
            </a:r>
            <a:r>
              <a:rPr lang="pt-BR" dirty="0" smtClean="0">
                <a:latin typeface="Century Schoolbook L" charset="0"/>
              </a:rPr>
              <a:t> 1</a:t>
            </a:r>
            <a:endParaRPr lang="pt-BR" dirty="0" smtClean="0">
              <a:latin typeface="Century Schoolbook L" charset="0"/>
            </a:endParaRPr>
          </a:p>
          <a:p>
            <a:endParaRPr lang="x-none"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51355" cy="653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pPr algn="l"/>
            <a:r>
              <a:rPr lang="pt-BR" dirty="0" smtClean="0">
                <a:sym typeface="+mn-ea"/>
              </a:rPr>
              <a:t>‘’</a:t>
            </a:r>
            <a:r>
              <a:rPr lang="pt-BR" dirty="0" smtClean="0"/>
              <a:t>+</a:t>
            </a:r>
            <a:r>
              <a:rPr lang="x-none" altLang="pt-BR" dirty="0" smtClean="0"/>
              <a:t>0</a:t>
            </a:r>
            <a:endParaRPr lang="x-none" altLang="pt-BR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Total=6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</a:t>
            </a:r>
            <a:r>
              <a:rPr lang="pt-BR" dirty="0" smtClean="0"/>
              <a:t>111000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(01)</a:t>
            </a:r>
            <a:r>
              <a:rPr lang="pt-BR" dirty="0" smtClean="0">
                <a:latin typeface="Century Schoolbook L" charset="0"/>
              </a:rPr>
              <a:t> já existe, vamos ler outro símbolo 1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51355" cy="653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entury Schoolbook L" charset="0"/>
              </a:rPr>
              <a:t>Cadeia+símbolo</a:t>
            </a:r>
            <a:r>
              <a:rPr lang="pt-BR" dirty="0" smtClean="0">
                <a:latin typeface="Century Schoolbook L" charset="0"/>
              </a:rPr>
              <a:t>:</a:t>
            </a:r>
            <a:endParaRPr lang="pt-BR" dirty="0" smtClean="0">
              <a:latin typeface="Century Schoolbook L" charset="0"/>
            </a:endParaRPr>
          </a:p>
          <a:p>
            <a:r>
              <a:rPr lang="x-none" altLang="pt-BR" dirty="0" smtClean="0">
                <a:latin typeface="Century Schoolbook L" charset="0"/>
              </a:rPr>
              <a:t>0</a:t>
            </a:r>
            <a:r>
              <a:rPr lang="pt-BR" dirty="0" smtClean="0">
                <a:latin typeface="Century Schoolbook L" charset="0"/>
              </a:rPr>
              <a:t>+</a:t>
            </a:r>
            <a:r>
              <a:rPr lang="x-none" altLang="pt-BR" dirty="0" smtClean="0">
                <a:latin typeface="Century Schoolbook L" charset="0"/>
              </a:rPr>
              <a:t>1</a:t>
            </a:r>
            <a:endParaRPr lang="x-none" altLang="pt-BR" dirty="0" smtClean="0">
              <a:latin typeface="Century Schoolbook L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Total=6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</a:t>
            </a:r>
            <a:r>
              <a:rPr lang="pt-BR" dirty="0" smtClean="0"/>
              <a:t>11000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(011) </a:t>
            </a:r>
            <a:r>
              <a:rPr lang="pt-BR" dirty="0" smtClean="0">
                <a:latin typeface="Century Schoolbook L" charset="0"/>
              </a:rPr>
              <a:t>já existe, vamos ler outro símbolo</a:t>
            </a:r>
            <a:r>
              <a:rPr lang="x-none" altLang="pt-BR" dirty="0" smtClean="0">
                <a:latin typeface="Century Schoolbook L" charset="0"/>
              </a:rPr>
              <a:t>,</a:t>
            </a:r>
            <a:r>
              <a:rPr lang="pt-BR" dirty="0" smtClean="0">
                <a:latin typeface="Century Schoolbook L" charset="0"/>
              </a:rPr>
              <a:t> 1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01+1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Total=6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0011011000111</a:t>
            </a:r>
            <a:r>
              <a:rPr lang="pt-BR" dirty="0" smtClean="0"/>
              <a:t>1000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Essa cadeia não existe, vamos escrever a saída e atualizar tudo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4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011+1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</a:t>
            </a:r>
            <a:r>
              <a:rPr lang="pt-BR" dirty="0" smtClean="0">
                <a:solidFill>
                  <a:srgbClr val="0070C0"/>
                </a:solidFill>
              </a:rPr>
              <a:t>100</a:t>
            </a:r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Total=7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00110110001111</a:t>
            </a:r>
            <a:r>
              <a:rPr lang="pt-BR" dirty="0" smtClean="0"/>
              <a:t>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algn="just"/>
            <a:r>
              <a:rPr lang="x-none" altLang="pt-BR" dirty="0" smtClean="0">
                <a:latin typeface="Century Schoolbook L" charset="0"/>
              </a:rPr>
              <a:t>Vamos ler o próximo símbolo, 1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(1)</a:t>
            </a:r>
            <a:r>
              <a:rPr lang="pt-BR" dirty="0" smtClean="0">
                <a:latin typeface="Century Schoolbook L" charset="0"/>
              </a:rPr>
              <a:t> já existe, vamos ler o próximo símbolo</a:t>
            </a:r>
            <a:r>
              <a:rPr lang="x-none" altLang="pt-BR" dirty="0" smtClean="0">
                <a:latin typeface="Century Schoolbook L" charset="0"/>
              </a:rPr>
              <a:t>,</a:t>
            </a:r>
            <a:r>
              <a:rPr lang="pt-BR" dirty="0" smtClean="0">
                <a:latin typeface="Century Schoolbook L" charset="0"/>
              </a:rPr>
              <a:t> 0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001100110100101001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Total=7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001101100011110</a:t>
            </a:r>
            <a:r>
              <a:rPr lang="pt-BR" dirty="0" smtClean="0"/>
              <a:t>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(10) </a:t>
            </a:r>
            <a:r>
              <a:rPr lang="pt-BR" dirty="0" smtClean="0">
                <a:latin typeface="Century Schoolbook L" charset="0"/>
              </a:rPr>
              <a:t>não existe, vamos escrever a saída e atualizar tudo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1+0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001100110100101001</a:t>
            </a:r>
            <a:r>
              <a:rPr lang="pt-BR" dirty="0" smtClean="0">
                <a:solidFill>
                  <a:srgbClr val="0070C0"/>
                </a:solidFill>
              </a:rPr>
              <a:t>011</a:t>
            </a:r>
            <a:r>
              <a:rPr lang="pt-BR" dirty="0" smtClean="0"/>
              <a:t>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Total=8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0011011000111100</a:t>
            </a:r>
            <a:r>
              <a:rPr lang="pt-BR" dirty="0" smtClean="0"/>
              <a:t>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pPr algn="just"/>
            <a:r>
              <a:rPr lang="x-none" altLang="pt-BR" dirty="0" smtClean="0">
                <a:latin typeface="Century Schoolbook L" charset="0"/>
              </a:rPr>
              <a:t>Vamos ler o próximo símbolo, 0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(0)</a:t>
            </a:r>
            <a:r>
              <a:rPr lang="pt-BR" dirty="0" smtClean="0">
                <a:latin typeface="Century Schoolbook L" charset="0"/>
              </a:rPr>
              <a:t> já existe, vamos ler o próximo símbolo 0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‘’+0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0011001101001010010110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Total=8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00110110001111000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Essa cadeia </a:t>
            </a:r>
            <a:r>
              <a:rPr lang="x-none" altLang="pt-BR" dirty="0" smtClean="0">
                <a:latin typeface="Century Schoolbook L" charset="0"/>
              </a:rPr>
              <a:t>(00)</a:t>
            </a:r>
            <a:r>
              <a:rPr lang="pt-BR" dirty="0" smtClean="0">
                <a:latin typeface="Century Schoolbook L" charset="0"/>
              </a:rPr>
              <a:t> já existe, vamos ler o próximo símbolo</a:t>
            </a:r>
            <a:r>
              <a:rPr lang="x-none" altLang="pt-BR" dirty="0" smtClean="0">
                <a:latin typeface="Century Schoolbook L" charset="0"/>
              </a:rPr>
              <a:t>, o</a:t>
            </a:r>
            <a:r>
              <a:rPr lang="pt-BR" dirty="0" smtClean="0">
                <a:latin typeface="Century Schoolbook L" charset="0"/>
              </a:rPr>
              <a:t> EOF</a:t>
            </a:r>
            <a:endParaRPr>
              <a:latin typeface="Century Schoolbook 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/>
              <a:t>0</a:t>
            </a:r>
            <a:r>
              <a:rPr lang="pt-BR" dirty="0" smtClean="0"/>
              <a:t>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24128" y="4509120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0011001101001010010110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Total=8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</a:t>
            </a:r>
            <a:r>
              <a:rPr lang="pt-BR" dirty="0"/>
              <a:t>Exemplo: </a:t>
            </a:r>
            <a:r>
              <a:rPr lang="pt-BR" dirty="0" smtClean="0">
                <a:solidFill>
                  <a:srgbClr val="FF0000"/>
                </a:solidFill>
              </a:rPr>
              <a:t>00110110001111000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Como chegamos ao final da fonte de dados, precisamos apenas escrever o código da cadeia antiga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47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Cadeia+símbolo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/>
              <a:t>00+EOF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339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0011001101001010010110</a:t>
            </a:r>
            <a:r>
              <a:rPr lang="pt-BR" dirty="0" smtClean="0">
                <a:solidFill>
                  <a:srgbClr val="0070C0"/>
                </a:solidFill>
              </a:rPr>
              <a:t>101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Total=8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de estruturas de árvores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604664"/>
          </a:xfrm>
        </p:spPr>
        <p:txBody>
          <a:bodyPr/>
          <a:lstStyle/>
          <a:p>
            <a:r>
              <a:rPr lang="pt-BR" dirty="0" smtClean="0"/>
              <a:t>Exemplo de árvore com raiz definida:</a:t>
            </a:r>
            <a:endParaRPr lang="pt-BR" dirty="0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pt-BR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971599" y="2348880"/>
            <a:ext cx="7020779" cy="3600400"/>
            <a:chOff x="5397" y="9012"/>
            <a:chExt cx="7020" cy="3600"/>
          </a:xfrm>
        </p:grpSpPr>
        <p:sp>
          <p:nvSpPr>
            <p:cNvPr id="2078" name="AutoShape 30"/>
            <p:cNvSpPr>
              <a:spLocks noChangeAspect="1" noChangeArrowheads="1" noTextEdit="1"/>
            </p:cNvSpPr>
            <p:nvPr/>
          </p:nvSpPr>
          <p:spPr bwMode="auto">
            <a:xfrm>
              <a:off x="5397" y="9012"/>
              <a:ext cx="7020" cy="36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77" name="Text Box 29"/>
            <p:cNvSpPr txBox="1">
              <a:spLocks noChangeArrowheads="1"/>
            </p:cNvSpPr>
            <p:nvPr/>
          </p:nvSpPr>
          <p:spPr bwMode="auto">
            <a:xfrm>
              <a:off x="11517" y="1207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T</a:t>
              </a:r>
              <a:r>
                <a:rPr kumimoji="0" lang="en-US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2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76" name="Text Box 28"/>
            <p:cNvSpPr txBox="1">
              <a:spLocks noChangeArrowheads="1"/>
            </p:cNvSpPr>
            <p:nvPr/>
          </p:nvSpPr>
          <p:spPr bwMode="auto">
            <a:xfrm>
              <a:off x="8457" y="955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r</a:t>
              </a:r>
              <a:r>
                <a:rPr kumimoji="0" lang="en-US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2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6477" y="955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r</a:t>
              </a:r>
              <a:r>
                <a:rPr kumimoji="0" lang="en-US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7377" y="9912"/>
              <a:ext cx="4680" cy="27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73" name="Oval 25"/>
            <p:cNvSpPr>
              <a:spLocks noChangeArrowheads="1"/>
            </p:cNvSpPr>
            <p:nvPr/>
          </p:nvSpPr>
          <p:spPr bwMode="auto">
            <a:xfrm>
              <a:off x="5397" y="9912"/>
              <a:ext cx="1980" cy="18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72" name="Text Box 24"/>
            <p:cNvSpPr txBox="1">
              <a:spLocks noChangeArrowheads="1"/>
            </p:cNvSpPr>
            <p:nvPr/>
          </p:nvSpPr>
          <p:spPr bwMode="auto">
            <a:xfrm>
              <a:off x="7917" y="9012"/>
              <a:ext cx="36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r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71" name="Oval 23"/>
            <p:cNvSpPr>
              <a:spLocks noChangeArrowheads="1"/>
            </p:cNvSpPr>
            <p:nvPr/>
          </p:nvSpPr>
          <p:spPr bwMode="auto">
            <a:xfrm>
              <a:off x="5757" y="10992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70" name="Oval 22"/>
            <p:cNvSpPr>
              <a:spLocks noChangeArrowheads="1"/>
            </p:cNvSpPr>
            <p:nvPr/>
          </p:nvSpPr>
          <p:spPr bwMode="auto">
            <a:xfrm>
              <a:off x="7737" y="9230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9" name="Oval 21"/>
            <p:cNvSpPr>
              <a:spLocks noChangeArrowheads="1"/>
            </p:cNvSpPr>
            <p:nvPr/>
          </p:nvSpPr>
          <p:spPr bwMode="auto">
            <a:xfrm>
              <a:off x="6477" y="10092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8" name="Oval 20"/>
            <p:cNvSpPr>
              <a:spLocks noChangeArrowheads="1"/>
            </p:cNvSpPr>
            <p:nvPr/>
          </p:nvSpPr>
          <p:spPr bwMode="auto">
            <a:xfrm>
              <a:off x="8639" y="10130"/>
              <a:ext cx="178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6837" y="10992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6" name="Oval 18"/>
            <p:cNvSpPr>
              <a:spLocks noChangeArrowheads="1"/>
            </p:cNvSpPr>
            <p:nvPr/>
          </p:nvSpPr>
          <p:spPr bwMode="auto">
            <a:xfrm>
              <a:off x="8097" y="11030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9178" y="11030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8638" y="11930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9717" y="11930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10618" y="11030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11338" y="11892"/>
              <a:ext cx="179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60" name="AutoShape 12"/>
            <p:cNvSpPr>
              <a:spLocks noChangeShapeType="1"/>
            </p:cNvSpPr>
            <p:nvPr/>
          </p:nvSpPr>
          <p:spPr bwMode="auto">
            <a:xfrm flipH="1">
              <a:off x="6477" y="9251"/>
              <a:ext cx="1412" cy="10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9" name="AutoShape 11"/>
            <p:cNvSpPr>
              <a:spLocks noChangeShapeType="1"/>
            </p:cNvSpPr>
            <p:nvPr/>
          </p:nvSpPr>
          <p:spPr bwMode="auto">
            <a:xfrm flipH="1">
              <a:off x="5783" y="10213"/>
              <a:ext cx="720" cy="9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8" name="AutoShape 10"/>
            <p:cNvSpPr>
              <a:spLocks noChangeShapeType="1"/>
            </p:cNvSpPr>
            <p:nvPr/>
          </p:nvSpPr>
          <p:spPr bwMode="auto">
            <a:xfrm>
              <a:off x="6629" y="10213"/>
              <a:ext cx="298" cy="7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7" name="AutoShape 9"/>
            <p:cNvSpPr>
              <a:spLocks noChangeShapeType="1"/>
            </p:cNvSpPr>
            <p:nvPr/>
          </p:nvSpPr>
          <p:spPr bwMode="auto">
            <a:xfrm>
              <a:off x="7763" y="9251"/>
              <a:ext cx="1028" cy="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6" name="AutoShape 8"/>
            <p:cNvSpPr>
              <a:spLocks noChangeShapeType="1"/>
            </p:cNvSpPr>
            <p:nvPr/>
          </p:nvSpPr>
          <p:spPr bwMode="auto">
            <a:xfrm flipH="1">
              <a:off x="8123" y="10130"/>
              <a:ext cx="605" cy="10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5" name="AutoShape 7"/>
            <p:cNvSpPr>
              <a:spLocks noChangeShapeType="1"/>
            </p:cNvSpPr>
            <p:nvPr/>
          </p:nvSpPr>
          <p:spPr bwMode="auto">
            <a:xfrm>
              <a:off x="9268" y="11030"/>
              <a:ext cx="602" cy="10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4" name="AutoShape 6"/>
            <p:cNvSpPr>
              <a:spLocks noChangeShapeType="1"/>
            </p:cNvSpPr>
            <p:nvPr/>
          </p:nvSpPr>
          <p:spPr bwMode="auto">
            <a:xfrm flipH="1">
              <a:off x="8664" y="11030"/>
              <a:ext cx="604" cy="10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3" name="AutoShape 5"/>
            <p:cNvSpPr>
              <a:spLocks noChangeShapeType="1"/>
            </p:cNvSpPr>
            <p:nvPr/>
          </p:nvSpPr>
          <p:spPr bwMode="auto">
            <a:xfrm>
              <a:off x="8728" y="10130"/>
              <a:ext cx="603" cy="10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2" name="AutoShape 4"/>
            <p:cNvSpPr>
              <a:spLocks noChangeShapeType="1"/>
            </p:cNvSpPr>
            <p:nvPr/>
          </p:nvSpPr>
          <p:spPr bwMode="auto">
            <a:xfrm>
              <a:off x="10644" y="11051"/>
              <a:ext cx="847" cy="9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>
              <a:off x="8665" y="10151"/>
              <a:ext cx="2106" cy="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pt-BR"/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6117" y="11784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T</a:t>
              </a:r>
              <a:r>
                <a:rPr kumimoji="0" lang="en-US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Times New Roman" pitchFamily="18" charset="0"/>
                  <a:cs typeface="Arial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/>
              <a:t>0011001101001010010110101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Para descomprimir, vamos começar com o dicionário vazio e inserir a cadeia vazia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Total=1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</a:t>
            </a:r>
            <a:r>
              <a:rPr lang="pt-BR" dirty="0"/>
              <a:t>011001101001010010110101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algn="just"/>
            <a:r>
              <a:rPr lang="pt-BR" dirty="0" smtClean="0"/>
              <a:t>Vamos ler tantos símbolos quantos a quantidade de bits indicada (1 bit)</a:t>
            </a:r>
            <a:endParaRPr lang="pt-BR" dirty="0" smtClean="0"/>
          </a:p>
          <a:p>
            <a:pPr algn="just"/>
            <a:r>
              <a:rPr lang="pt-BR" dirty="0" smtClean="0"/>
              <a:t>Esse valor indica a linha da tabela; o próximo símbolo é que quebrou a sequência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/>
              <a:t>0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endParaRPr lang="pt-BR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Total=1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</a:t>
            </a:r>
            <a:r>
              <a:rPr lang="pt-BR" dirty="0"/>
              <a:t>11001101001010010110101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pPr algn="just"/>
            <a:r>
              <a:rPr lang="pt-BR" dirty="0" smtClean="0"/>
              <a:t>Portanto, tínhamos a cadeia ‘’ quebrada pelo símbolo 0;</a:t>
            </a:r>
            <a:endParaRPr lang="pt-BR" dirty="0" smtClean="0"/>
          </a:p>
          <a:p>
            <a:pPr algn="just"/>
            <a:r>
              <a:rPr lang="pt-BR" dirty="0" smtClean="0"/>
              <a:t>Vamos escrever isso na saída e inserir no dicionário;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>
                <a:solidFill>
                  <a:srgbClr val="0070C0"/>
                </a:solidFill>
              </a:rPr>
              <a:t>0</a:t>
            </a:r>
            <a:r>
              <a:rPr lang="pt-BR" dirty="0" smtClean="0"/>
              <a:t>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‘’</a:t>
            </a:r>
            <a:r>
              <a:rPr lang="pt-BR" dirty="0" smtClean="0"/>
              <a:t>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Total=2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</a:t>
            </a:r>
            <a:r>
              <a:rPr lang="pt-BR" dirty="0"/>
              <a:t>1001101001010010110101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pPr algn="just"/>
            <a:r>
              <a:rPr lang="pt-BR" dirty="0" smtClean="0"/>
              <a:t>O símbolo ‘1’ já consta na lista de códigos do dicionário, assim pegamos o próximo símbolo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‘’</a:t>
            </a:r>
            <a:r>
              <a:rPr lang="pt-BR" dirty="0" smtClean="0"/>
              <a:t>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Total=2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</a:t>
            </a:r>
            <a:r>
              <a:rPr lang="pt-BR" dirty="0"/>
              <a:t>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tantos símbolos quanto necessários e também o símbolo que quebrou a cadeia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1</a:t>
            </a:r>
            <a:r>
              <a:rPr lang="pt-BR" dirty="0" smtClean="0"/>
              <a:t>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Total=2</a:t>
            </a:r>
            <a:endParaRPr lang="pt-BR" dirty="0" smtClean="0"/>
          </a:p>
          <a:p>
            <a:r>
              <a:rPr lang="pt-BR" dirty="0" smtClean="0"/>
              <a:t>(1 bit)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</a:t>
            </a:r>
            <a:r>
              <a:rPr lang="pt-BR" dirty="0"/>
              <a:t>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escrever na saída a cadeia relativa ao código mais o símbolo, e inseri-los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1</a:t>
            </a:r>
            <a:r>
              <a:rPr lang="pt-BR" dirty="0" smtClean="0"/>
              <a:t>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</a:t>
            </a:r>
            <a:r>
              <a:rPr lang="pt-BR" dirty="0" smtClean="0">
                <a:solidFill>
                  <a:srgbClr val="0070C0"/>
                </a:solidFill>
              </a:rPr>
              <a:t>0</a:t>
            </a:r>
            <a:r>
              <a:rPr lang="pt-BR" dirty="0" smtClean="0"/>
              <a:t>1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Total=3</a:t>
            </a:r>
            <a:endParaRPr lang="pt-BR" dirty="0" smtClean="0"/>
          </a:p>
          <a:p>
            <a:r>
              <a:rPr lang="pt-BR" dirty="0" smtClean="0"/>
              <a:t>(2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0011001</a:t>
            </a:r>
            <a:r>
              <a:rPr lang="pt-BR" dirty="0"/>
              <a:t>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2 bits para representar o código e o símbolo que quebrou a cadeia</a:t>
            </a:r>
            <a:endParaRPr lang="pt-BR" dirty="0" smtClean="0"/>
          </a:p>
          <a:p>
            <a:pPr algn="just"/>
            <a:r>
              <a:rPr lang="pt-BR" dirty="0" smtClean="0"/>
              <a:t>Vamos escrever a cadeia e o símbolo e inseri-los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00</a:t>
            </a:r>
            <a:r>
              <a:rPr lang="pt-BR" dirty="0" smtClean="0"/>
              <a:t>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883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‘’001</a:t>
            </a:r>
            <a:r>
              <a:rPr lang="pt-BR" dirty="0" smtClean="0">
                <a:solidFill>
                  <a:srgbClr val="0070C0"/>
                </a:solidFill>
              </a:rPr>
              <a:t>‘’</a:t>
            </a:r>
            <a:r>
              <a:rPr lang="pt-BR" dirty="0" smtClean="0"/>
              <a:t>1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Total=4</a:t>
            </a:r>
            <a:endParaRPr lang="pt-BR" dirty="0" smtClean="0"/>
          </a:p>
          <a:p>
            <a:r>
              <a:rPr lang="pt-BR" dirty="0" smtClean="0"/>
              <a:t>(2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0011001101</a:t>
            </a:r>
            <a:r>
              <a:rPr lang="pt-BR" dirty="0"/>
              <a:t>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2 bits para representar o código e o símbolo que quebrou a cadeia</a:t>
            </a:r>
            <a:endParaRPr lang="pt-BR" dirty="0" smtClean="0"/>
          </a:p>
          <a:p>
            <a:pPr algn="just"/>
            <a:r>
              <a:rPr lang="pt-BR" dirty="0" smtClean="0"/>
              <a:t>Vamos escrever a cadeia e o símbolo e inseri-los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pt-B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>
                <a:solidFill>
                  <a:srgbClr val="0070C0"/>
                </a:solidFill>
              </a:rPr>
              <a:t>1</a:t>
            </a:r>
            <a:r>
              <a:rPr lang="pt-BR" dirty="0" smtClean="0">
                <a:solidFill>
                  <a:srgbClr val="0070C0"/>
                </a:solidFill>
              </a:rPr>
              <a:t>0</a:t>
            </a:r>
            <a:r>
              <a:rPr lang="pt-BR" dirty="0" smtClean="0"/>
              <a:t>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1268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‘’001‘’1</a:t>
            </a:r>
            <a:r>
              <a:rPr lang="pt-BR" dirty="0" smtClean="0">
                <a:solidFill>
                  <a:srgbClr val="0070C0"/>
                </a:solidFill>
              </a:rPr>
              <a:t>01</a:t>
            </a:r>
            <a:r>
              <a:rPr lang="pt-BR" dirty="0" smtClean="0"/>
              <a:t>1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Total=5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00110011010010</a:t>
            </a:r>
            <a:r>
              <a:rPr lang="pt-BR" dirty="0"/>
              <a:t>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3 bits para representar o código e o símbolo que quebrou a cadeia</a:t>
            </a:r>
            <a:endParaRPr lang="pt-BR" dirty="0" smtClean="0"/>
          </a:p>
          <a:p>
            <a:pPr algn="just"/>
            <a:r>
              <a:rPr lang="pt-BR" dirty="0" smtClean="0"/>
              <a:t>Vamos escrever a cadeia e o símbolo e inseri-los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001</a:t>
            </a:r>
            <a:r>
              <a:rPr lang="pt-BR" dirty="0" smtClean="0"/>
              <a:t>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1524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‘’001‘’1011</a:t>
            </a:r>
            <a:r>
              <a:rPr lang="pt-BR" dirty="0" smtClean="0">
                <a:solidFill>
                  <a:srgbClr val="0070C0"/>
                </a:solidFill>
              </a:rPr>
              <a:t>0</a:t>
            </a:r>
            <a:r>
              <a:rPr lang="pt-BR" dirty="0" smtClean="0"/>
              <a:t>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Total=6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001100110100101001</a:t>
            </a:r>
            <a:r>
              <a:rPr lang="pt-BR" dirty="0"/>
              <a:t>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3 bits para representar o código e o símbolo que quebrou a cadeia</a:t>
            </a:r>
            <a:endParaRPr lang="pt-BR" dirty="0" smtClean="0"/>
          </a:p>
          <a:p>
            <a:pPr algn="just"/>
            <a:r>
              <a:rPr lang="pt-BR" dirty="0" smtClean="0"/>
              <a:t>Vamos escrever a cadeia e o símbolo e inseri-los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100</a:t>
            </a:r>
            <a:r>
              <a:rPr lang="pt-BR" dirty="0" smtClean="0"/>
              <a:t>+1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2037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‘’001‘’101100</a:t>
            </a:r>
            <a:r>
              <a:rPr lang="pt-BR" dirty="0" smtClean="0">
                <a:solidFill>
                  <a:srgbClr val="0070C0"/>
                </a:solidFill>
              </a:rPr>
              <a:t>011</a:t>
            </a:r>
            <a:r>
              <a:rPr lang="pt-BR" dirty="0" smtClean="0"/>
              <a:t>1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Total=7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de estruturas de árvores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construção de árvores segue um teorema: “</a:t>
            </a:r>
            <a:r>
              <a:rPr lang="pt-BR" b="1" dirty="0" smtClean="0"/>
              <a:t>toda árvore T com n vértices possui exatamente n-1 arestas</a:t>
            </a:r>
            <a:r>
              <a:rPr lang="pt-BR" dirty="0" smtClean="0"/>
              <a:t>”. Duas definições especiais especificando situações particulares de árvores são apresentadas a seguir:</a:t>
            </a:r>
            <a:endParaRPr lang="pt-BR" dirty="0" smtClean="0"/>
          </a:p>
          <a:p>
            <a:pPr algn="just">
              <a:buNone/>
            </a:pPr>
            <a:endParaRPr lang="pt-BR" sz="800" dirty="0" smtClean="0"/>
          </a:p>
          <a:p>
            <a:pPr lvl="1" algn="just"/>
            <a:r>
              <a:rPr lang="pt-BR" b="1" dirty="0" smtClean="0"/>
              <a:t>Floresta</a:t>
            </a:r>
            <a:r>
              <a:rPr lang="pt-BR" dirty="0" smtClean="0"/>
              <a:t>: Floresta é um grafo acíclico, desconexo, cujos componentes são árvores</a:t>
            </a:r>
            <a:endParaRPr lang="pt-BR" dirty="0" smtClean="0"/>
          </a:p>
          <a:p>
            <a:pPr lvl="1" algn="just">
              <a:buNone/>
            </a:pPr>
            <a:endParaRPr lang="pt-BR" sz="800" dirty="0" smtClean="0"/>
          </a:p>
          <a:p>
            <a:pPr lvl="1" algn="just"/>
            <a:r>
              <a:rPr lang="pt-BR" b="1" dirty="0" smtClean="0"/>
              <a:t>Arborescência</a:t>
            </a:r>
            <a:r>
              <a:rPr lang="pt-BR" dirty="0" smtClean="0"/>
              <a:t>: Uma arborescência é uma árvore orientada que possui uma raiz sendo que todo vértice, exceto a raiz, possui somente um antecessor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0011001101001010010110</a:t>
            </a:r>
            <a:r>
              <a:rPr lang="pt-BR" dirty="0"/>
              <a:t>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3 bits para representar o código e o símbolo que quebrou a cadeia</a:t>
            </a:r>
            <a:endParaRPr lang="pt-BR" dirty="0" smtClean="0"/>
          </a:p>
          <a:p>
            <a:pPr algn="just"/>
            <a:r>
              <a:rPr lang="pt-BR" dirty="0" smtClean="0"/>
              <a:t>Vamos escrever a cadeia e o símbolo e inseri-los no dicionário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011</a:t>
            </a:r>
            <a:r>
              <a:rPr lang="pt-BR" dirty="0" smtClean="0"/>
              <a:t>+0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2294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‘’001‘’1011000111</a:t>
            </a:r>
            <a:r>
              <a:rPr lang="pt-BR" dirty="0" smtClean="0">
                <a:solidFill>
                  <a:srgbClr val="0070C0"/>
                </a:solidFill>
              </a:rPr>
              <a:t>1</a:t>
            </a:r>
            <a:r>
              <a:rPr lang="pt-BR" dirty="0" smtClean="0"/>
              <a:t>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Total=8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LZ78 Exemplo: </a:t>
            </a:r>
            <a:r>
              <a:rPr lang="pt-BR" dirty="0">
                <a:solidFill>
                  <a:srgbClr val="FF0000"/>
                </a:solidFill>
              </a:rPr>
              <a:t>0011001101001010010110101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ler 3 bits para representar o código</a:t>
            </a:r>
            <a:endParaRPr lang="pt-BR" dirty="0" smtClean="0"/>
          </a:p>
          <a:p>
            <a:pPr algn="just"/>
            <a:r>
              <a:rPr lang="pt-BR" dirty="0" smtClean="0"/>
              <a:t>Como não há mais símbolos a serem lidos, basta escrever a cadeia relativa ao último código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3356992"/>
          <a:ext cx="284809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5"/>
                <a:gridCol w="1424045"/>
              </a:tblGrid>
              <a:tr h="154816">
                <a:tc>
                  <a:txBody>
                    <a:bodyPr/>
                    <a:lstStyle/>
                    <a:p>
                      <a:r>
                        <a:rPr lang="pt-BR" dirty="0" smtClean="0"/>
                        <a:t>Cadeia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Código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‘’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0111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652119" y="3211234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Código+símbolo</a:t>
            </a:r>
            <a:r>
              <a:rPr lang="pt-BR" dirty="0" smtClean="0"/>
              <a:t>:</a:t>
            </a:r>
            <a:endParaRPr lang="pt-BR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101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9795" y="4509119"/>
            <a:ext cx="2550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Saída:</a:t>
            </a:r>
            <a:endParaRPr lang="pt-BR" dirty="0" smtClean="0"/>
          </a:p>
          <a:p>
            <a:r>
              <a:rPr lang="pt-BR" dirty="0" smtClean="0"/>
              <a:t>‘’001‘’101100011110</a:t>
            </a:r>
            <a:r>
              <a:rPr lang="pt-BR" dirty="0" smtClean="0">
                <a:solidFill>
                  <a:srgbClr val="0070C0"/>
                </a:solidFill>
              </a:rPr>
              <a:t>00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63888" y="3371506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Total=8</a:t>
            </a:r>
            <a:endParaRPr lang="pt-BR" dirty="0" smtClean="0"/>
          </a:p>
          <a:p>
            <a:r>
              <a:rPr lang="pt-BR" dirty="0" smtClean="0"/>
              <a:t>(3 bits)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LZW (</a:t>
            </a:r>
            <a:r>
              <a:rPr lang="pt-BR" dirty="0" err="1" smtClean="0"/>
              <a:t>Lempel-Ziv-Welch</a:t>
            </a:r>
            <a:r>
              <a:rPr lang="pt-BR" dirty="0" smtClean="0"/>
              <a:t>)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É basicamente uma variação do LZ78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O dicionário começa contendo todos os símbolos raiz, o que pode significar todos os valores 0-255, por exemplo, para arquivos texto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 nos algoritmos de 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Century Schoolbook L" charset="0"/>
              </a:rPr>
              <a:t>Um dos problema </a:t>
            </a:r>
            <a:r>
              <a:rPr lang="pt-BR" dirty="0">
                <a:latin typeface="Century Schoolbook L" charset="0"/>
              </a:rPr>
              <a:t>dos algoritmos </a:t>
            </a:r>
            <a:r>
              <a:rPr lang="pt-BR" dirty="0" smtClean="0">
                <a:latin typeface="Century Schoolbook L" charset="0"/>
              </a:rPr>
              <a:t>de compressão baseados </a:t>
            </a:r>
            <a:r>
              <a:rPr lang="pt-BR" dirty="0">
                <a:latin typeface="Century Schoolbook L" charset="0"/>
              </a:rPr>
              <a:t>em dicionários é </a:t>
            </a:r>
            <a:r>
              <a:rPr lang="pt-BR" dirty="0" smtClean="0">
                <a:latin typeface="Century Schoolbook L" charset="0"/>
              </a:rPr>
              <a:t>o consumo de</a:t>
            </a:r>
            <a:r>
              <a:rPr lang="pt-BR" dirty="0">
                <a:latin typeface="Century Schoolbook L" charset="0"/>
              </a:rPr>
              <a:t> </a:t>
            </a:r>
            <a:r>
              <a:rPr lang="pt-BR" dirty="0" smtClean="0">
                <a:latin typeface="Century Schoolbook L" charset="0"/>
              </a:rPr>
              <a:t>memória. O número de entradas costuma crescer muito, além das cadeias ficarem cada vez maiores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É possível utilizar uma das seguintes políticas:</a:t>
            </a:r>
            <a:endParaRPr lang="pt-BR" dirty="0">
              <a:latin typeface="Century Schoolbook L" charset="0"/>
            </a:endParaRPr>
          </a:p>
          <a:p>
            <a:pPr lvl="1" algn="just"/>
            <a:r>
              <a:rPr lang="pt-BR" dirty="0">
                <a:latin typeface="Century Schoolbook L" charset="0"/>
              </a:rPr>
              <a:t>Congelamento do </a:t>
            </a:r>
            <a:r>
              <a:rPr lang="pt-BR" dirty="0" smtClean="0">
                <a:latin typeface="Century Schoolbook L" charset="0"/>
              </a:rPr>
              <a:t>dicionário; </a:t>
            </a:r>
            <a:endParaRPr lang="pt-BR" dirty="0">
              <a:latin typeface="Century Schoolbook L" charset="0"/>
            </a:endParaRPr>
          </a:p>
          <a:p>
            <a:pPr lvl="1" algn="just"/>
            <a:r>
              <a:rPr lang="pt-BR" dirty="0">
                <a:latin typeface="Century Schoolbook L" charset="0"/>
              </a:rPr>
              <a:t>Esvaziamento </a:t>
            </a:r>
            <a:r>
              <a:rPr lang="pt-BR" dirty="0" smtClean="0">
                <a:latin typeface="Century Schoolbook L" charset="0"/>
              </a:rPr>
              <a:t>do dicionário; 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Uso </a:t>
            </a:r>
            <a:r>
              <a:rPr lang="pt-BR" dirty="0">
                <a:latin typeface="Century Schoolbook L" charset="0"/>
              </a:rPr>
              <a:t>de </a:t>
            </a:r>
            <a:r>
              <a:rPr lang="x-none" altLang="pt-BR" dirty="0">
                <a:latin typeface="Century Schoolbook L" charset="0"/>
              </a:rPr>
              <a:t>uma </a:t>
            </a:r>
            <a:r>
              <a:rPr lang="pt-BR" dirty="0">
                <a:latin typeface="Century Schoolbook L" charset="0"/>
              </a:rPr>
              <a:t>política de esvaziamento que seja </a:t>
            </a:r>
            <a:r>
              <a:rPr lang="x-none" altLang="pt-BR" dirty="0">
                <a:latin typeface="Century Schoolbook L" charset="0"/>
              </a:rPr>
              <a:t>a mesma empregada tanto pelo método de compressão quanto pelo de descompressão</a:t>
            </a:r>
            <a:r>
              <a:rPr lang="pt-BR" dirty="0" smtClean="0">
                <a:latin typeface="Century Schoolbook L" charset="0"/>
              </a:rPr>
              <a:t>;</a:t>
            </a:r>
            <a:endParaRPr lang="pt-BR" dirty="0">
              <a:latin typeface="Century Schoolbook L" charset="0"/>
            </a:endParaRPr>
          </a:p>
          <a:p>
            <a:pPr algn="just"/>
            <a:endParaRPr lang="pt-BR" dirty="0">
              <a:latin typeface="Century Schoolbook L" charset="0"/>
            </a:endParaRPr>
          </a:p>
          <a:p>
            <a:pPr algn="just"/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 nos algoritmos de compressão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Outro problema, esse específico do LZ78, é o crescimento lento do dicionário. Devido à característica de inserir as cadeias no dicionário assim que um único caractere quebre a sequência faz com que o dicionário cresça de forma lenta e só se torne realmente útil depois de bastante informação lida. 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LZ77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ZIP (</a:t>
            </a:r>
            <a:r>
              <a:rPr lang="pt-BR" dirty="0" err="1" smtClean="0"/>
              <a:t>pkzip</a:t>
            </a:r>
            <a:r>
              <a:rPr lang="pt-BR" dirty="0" smtClean="0"/>
              <a:t>, </a:t>
            </a:r>
            <a:r>
              <a:rPr lang="pt-BR" dirty="0" err="1" smtClean="0"/>
              <a:t>gzip</a:t>
            </a:r>
            <a:r>
              <a:rPr lang="pt-BR" dirty="0" smtClean="0"/>
              <a:t>)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PNG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LZ78/LZW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TIFF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GIF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Century Schoolbook L" charset="0"/>
              </a:rPr>
              <a:t>Os alunos deverão formar grupos de até </a:t>
            </a:r>
            <a:r>
              <a:rPr lang="x-none" altLang="pt-BR" dirty="0" smtClean="0">
                <a:latin typeface="Century Schoolbook L" charset="0"/>
              </a:rPr>
              <a:t>3</a:t>
            </a:r>
            <a:r>
              <a:rPr lang="pt-BR" dirty="0" smtClean="0">
                <a:latin typeface="Century Schoolbook L" charset="0"/>
              </a:rPr>
              <a:t> pessoas e implementar algum dos algoritmos de compressão (e descompressão) vistos em sala</a:t>
            </a:r>
            <a:r>
              <a:rPr lang="x-none" altLang="pt-BR" dirty="0" smtClean="0">
                <a:latin typeface="Century Schoolbook L" charset="0"/>
              </a:rPr>
              <a:t>, conforme o sorteio</a:t>
            </a:r>
            <a:endParaRPr lang="x-none" alt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Na compressão: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O programa deve perguntar ao usuário qual o arquivo desejado e compactá-lo; 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A fim de evitar a operação com bits, o arquivo desejado deve ser “convertido” em </a:t>
            </a:r>
            <a:r>
              <a:rPr lang="pt-BR" dirty="0" err="1" smtClean="0">
                <a:latin typeface="Century Schoolbook L" charset="0"/>
              </a:rPr>
              <a:t>strings</a:t>
            </a:r>
            <a:r>
              <a:rPr lang="pt-BR" dirty="0" smtClean="0">
                <a:latin typeface="Century Schoolbook L" charset="0"/>
              </a:rPr>
              <a:t> de zero e um (char) , escritas em um arquivo temporário;</a:t>
            </a:r>
            <a:endParaRPr 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>
                <a:latin typeface="Century Schoolbook L" charset="0"/>
              </a:rPr>
              <a:t>O arquivo temporário de caracteres (char) zero e um será utilizado como fonte de dados para a compressão;</a:t>
            </a:r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A conversão ser dará através da leitura de cada byte do arquivo original, sua transformação em char </a:t>
            </a:r>
            <a:r>
              <a:rPr lang="pt-BR" dirty="0" err="1" smtClean="0"/>
              <a:t>str</a:t>
            </a:r>
            <a:r>
              <a:rPr lang="pt-BR" dirty="0" smtClean="0"/>
              <a:t>[8] e posterior gravação no arquivo temporário;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O programa deverá mostrar se conseguiu realizar a compressão e qual foi a taxa de compressão.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 descompressão: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O usuário deverá informar o nome do arquivo compactado e o nome original;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O programa fará a leitura da sequência de bits do arquivo compactado e produzirá um arquivo temporário com os bits descompactados;</a:t>
            </a:r>
            <a:endParaRPr lang="pt-BR" dirty="0" smtClean="0"/>
          </a:p>
          <a:p>
            <a:pPr marL="708660" lvl="1" indent="-342900" algn="just">
              <a:buFont typeface="Arial" charset="0"/>
              <a:buChar char="•"/>
            </a:pPr>
            <a:r>
              <a:rPr lang="pt-BR" dirty="0" smtClean="0"/>
              <a:t>Posteriormente, esses bits (</a:t>
            </a:r>
            <a:r>
              <a:rPr lang="pt-BR" dirty="0" err="1" smtClean="0"/>
              <a:t>char</a:t>
            </a:r>
            <a:r>
              <a:rPr lang="pt-BR" dirty="0" smtClean="0"/>
              <a:t>) deverão ser agrupados e transformados em bytes do arquivo original.</a:t>
            </a:r>
            <a:endParaRPr lang="pt-BR" dirty="0" smtClean="0"/>
          </a:p>
          <a:p>
            <a:pPr lvl="1" algn="just"/>
            <a:endParaRPr lang="pt-BR" sz="800" dirty="0" smtClean="0"/>
          </a:p>
          <a:p>
            <a:pPr algn="just"/>
            <a:r>
              <a:rPr lang="pt-BR" dirty="0" smtClean="0"/>
              <a:t>O programa deve permitir ao usuário escolher o nome do arquivo compactado, e ao descompactá-lo, recupere seu nome original sem que o usuário precise informar</a:t>
            </a:r>
            <a:endParaRPr lang="pt-BR" dirty="0" smtClean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Segundo Trabalho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3341891"/>
            <a:ext cx="122413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13 255 14 0 1 2.....</a:t>
            </a:r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>
            <a:off x="1881242" y="3574610"/>
            <a:ext cx="216024" cy="180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2174658" y="3341891"/>
            <a:ext cx="1224136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000011011111111100001110000000000000000100000010.....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815538" y="3341890"/>
            <a:ext cx="122413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010001001111000111010.....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436096" y="3341890"/>
            <a:ext cx="1224136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000011011111111100001110000000000000000100000010.....</a:t>
            </a:r>
            <a:endParaRPr lang="pt-BR" dirty="0"/>
          </a:p>
        </p:txBody>
      </p:sp>
      <p:sp>
        <p:nvSpPr>
          <p:cNvPr id="9" name="Seta para a direita 8"/>
          <p:cNvSpPr/>
          <p:nvPr/>
        </p:nvSpPr>
        <p:spPr>
          <a:xfrm>
            <a:off x="3522154" y="3537005"/>
            <a:ext cx="216024" cy="180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a direita 9"/>
          <p:cNvSpPr/>
          <p:nvPr/>
        </p:nvSpPr>
        <p:spPr>
          <a:xfrm>
            <a:off x="5148064" y="3537004"/>
            <a:ext cx="216024" cy="180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7092280" y="3341891"/>
            <a:ext cx="122413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13 255 14 0 1 2.....</a:t>
            </a:r>
            <a:endParaRPr lang="pt-BR" dirty="0"/>
          </a:p>
        </p:txBody>
      </p:sp>
      <p:sp>
        <p:nvSpPr>
          <p:cNvPr id="12" name="Seta para a direita 11"/>
          <p:cNvSpPr/>
          <p:nvPr/>
        </p:nvSpPr>
        <p:spPr>
          <a:xfrm>
            <a:off x="6769443" y="3537002"/>
            <a:ext cx="216024" cy="180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251520" y="242088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Arq. Original (lido em bytes)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886626" y="2276872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Arq. Temporário (char[8])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148064" y="2276872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Arq. Temporário (char[8])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3527506" y="227687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Arq. Compactado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6700967" y="241537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Arq. Original (escrito em bytes)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27177</Words>
  <Application>Kingsoft Office WPP</Application>
  <PresentationFormat>Apresentação na tela (4:3)</PresentationFormat>
  <Paragraphs>2250</Paragraphs>
  <Slides>99</Slides>
  <Notes>0</Notes>
  <HiddenSlides>1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99</vt:i4>
      </vt:variant>
    </vt:vector>
  </HeadingPairs>
  <TitlesOfParts>
    <vt:vector size="100" baseType="lpstr">
      <vt:lpstr>Balcão Envidraçado</vt:lpstr>
      <vt:lpstr>Programação com Arquivos	Prof. Marcos Quinet  (baseado no material original do prof. André Renato)</vt:lpstr>
      <vt:lpstr>Visão Geral</vt:lpstr>
      <vt:lpstr>Exemplo de compressão com perdas</vt:lpstr>
      <vt:lpstr>Elementos de um algoritmo de compactação</vt:lpstr>
      <vt:lpstr>Elementos de um algoritmo de compactação</vt:lpstr>
      <vt:lpstr>Classificação de algoritmos</vt:lpstr>
      <vt:lpstr>Resumo de estruturas de árvores</vt:lpstr>
      <vt:lpstr>Resumo de estruturas de árvores</vt:lpstr>
      <vt:lpstr>Resumo de estruturas de árvores</vt:lpstr>
      <vt:lpstr>Resumo de estruturas de árvores</vt:lpstr>
      <vt:lpstr>Resumo de estruturas de árvores</vt:lpstr>
      <vt:lpstr>Árvores Binárias</vt:lpstr>
      <vt:lpstr>Árvores Binárias</vt:lpstr>
      <vt:lpstr>Árvores Binárias</vt:lpstr>
      <vt:lpstr>Árvores Binárias</vt:lpstr>
      <vt:lpstr>Árvores Binárias</vt:lpstr>
      <vt:lpstr>Árvores Binárias</vt:lpstr>
      <vt:lpstr>Árvores Binárias</vt:lpstr>
      <vt:lpstr>Representação de Árvores Binárias de Busca</vt:lpstr>
      <vt:lpstr>Representação de Árvores Binárias de Busca</vt:lpstr>
      <vt:lpstr>Representação de Árvores Binárias de Busca</vt:lpstr>
      <vt:lpstr>Exercício</vt:lpstr>
      <vt:lpstr>Princípios da compressão de dados</vt:lpstr>
      <vt:lpstr>Princípios da compressão de dados</vt:lpstr>
      <vt:lpstr>Código de huffman</vt:lpstr>
      <vt:lpstr>Código de huffman</vt:lpstr>
      <vt:lpstr>Código de huffman</vt:lpstr>
      <vt:lpstr>Algoritmo para a Árvore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Exemplo do código de Huffman</vt:lpstr>
      <vt:lpstr>Algoritmos LZ (Lempel-ziv)</vt:lpstr>
      <vt:lpstr>LZ77</vt:lpstr>
      <vt:lpstr>LZ77 Exemplo: 00110110001111000</vt:lpstr>
      <vt:lpstr>LZ77 emplo: 00110110001111000</vt:lpstr>
      <vt:lpstr>LZ77 Exemplo: 00110110001111000</vt:lpstr>
      <vt:lpstr>LZ77 Exemplo: 00110110001111000</vt:lpstr>
      <vt:lpstr>LZ77 Exemplo: 00110110001111000</vt:lpstr>
      <vt:lpstr>LZ77 Exemplo: 00110110001111000</vt:lpstr>
      <vt:lpstr>LZ77 Exemplo: 00110110001111000</vt:lpstr>
      <vt:lpstr>LZ77 descompressão</vt:lpstr>
      <vt:lpstr>LZ77 descompressão</vt:lpstr>
      <vt:lpstr>LZ77 descompressão</vt:lpstr>
      <vt:lpstr>LZ77 descompressão</vt:lpstr>
      <vt:lpstr>LZ77 descompressão</vt:lpstr>
      <vt:lpstr>LZ77 descompressão</vt:lpstr>
      <vt:lpstr>LZ77 descompressão</vt:lpstr>
      <vt:lpstr>LZ78</vt:lpstr>
      <vt:lpstr>LZ78</vt:lpstr>
      <vt:lpstr>LZ78</vt:lpstr>
      <vt:lpstr>LZ78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00110110001111000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LZ78 Exemplo: 0011001101001010010110101</vt:lpstr>
      <vt:lpstr>LZW (Lempel-Ziv-Welch)</vt:lpstr>
      <vt:lpstr>Problemas nos algoritmos de compressão</vt:lpstr>
      <vt:lpstr>Problemas nos algoritmos de compressão</vt:lpstr>
      <vt:lpstr>Aplicações</vt:lpstr>
      <vt:lpstr>Segundo Trabalho</vt:lpstr>
      <vt:lpstr>Segundo Trabalho</vt:lpstr>
      <vt:lpstr>Segundo Trabalho</vt:lpstr>
      <vt:lpstr>Segundo Trabalho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com Arquivos Prof. André Renato</dc:title>
  <dc:creator>AR Silva</dc:creator>
  <cp:lastModifiedBy>marcos</cp:lastModifiedBy>
  <cp:revision>171</cp:revision>
  <dcterms:created xsi:type="dcterms:W3CDTF">2018-04-20T13:52:56Z</dcterms:created>
  <dcterms:modified xsi:type="dcterms:W3CDTF">2018-04-20T13:52:56Z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1046-10.1.0.5707</vt:lpwstr>
  </property>
</Properties>
</file>